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0"/>
  </p:notesMasterIdLst>
  <p:sldIdLst>
    <p:sldId id="2147475374" r:id="rId5"/>
    <p:sldId id="2147475375" r:id="rId6"/>
    <p:sldId id="2147475385" r:id="rId7"/>
    <p:sldId id="2147475384" r:id="rId8"/>
    <p:sldId id="2147475383" r:id="rId9"/>
    <p:sldId id="2147475379" r:id="rId10"/>
    <p:sldId id="2147475380" r:id="rId11"/>
    <p:sldId id="2147475368" r:id="rId12"/>
    <p:sldId id="2147475376" r:id="rId13"/>
    <p:sldId id="2147475377" r:id="rId14"/>
    <p:sldId id="2147475378" r:id="rId15"/>
    <p:sldId id="377" r:id="rId16"/>
    <p:sldId id="2147475382" r:id="rId17"/>
    <p:sldId id="2147475381" r:id="rId18"/>
    <p:sldId id="2147475387"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E4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FBF09-5BDD-C2A3-D1BA-34C67C3BA179}" v="4" dt="2026-04-15T07:30:05.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458" autoAdjust="0"/>
  </p:normalViewPr>
  <p:slideViewPr>
    <p:cSldViewPr snapToGrid="0">
      <p:cViewPr varScale="1">
        <p:scale>
          <a:sx n="71" d="100"/>
          <a:sy n="71" d="100"/>
        </p:scale>
        <p:origin x="49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stotelis Styanidis - IVORY" userId="S::aristotelis.styanidis@ivory-network.eu::e5084215-6067-4d7a-a0da-5f3083f39b7f" providerId="AD" clId="Web-{86DFBF09-5BDD-C2A3-D1BA-34C67C3BA179}"/>
    <pc:docChg chg="modSld">
      <pc:chgData name="Aristotelis Styanidis - IVORY" userId="S::aristotelis.styanidis@ivory-network.eu::e5084215-6067-4d7a-a0da-5f3083f39b7f" providerId="AD" clId="Web-{86DFBF09-5BDD-C2A3-D1BA-34C67C3BA179}" dt="2026-04-15T07:30:05.734" v="3" actId="1076"/>
      <pc:docMkLst>
        <pc:docMk/>
      </pc:docMkLst>
      <pc:sldChg chg="modSp">
        <pc:chgData name="Aristotelis Styanidis - IVORY" userId="S::aristotelis.styanidis@ivory-network.eu::e5084215-6067-4d7a-a0da-5f3083f39b7f" providerId="AD" clId="Web-{86DFBF09-5BDD-C2A3-D1BA-34C67C3BA179}" dt="2026-04-15T07:30:05.734" v="3" actId="1076"/>
        <pc:sldMkLst>
          <pc:docMk/>
          <pc:sldMk cId="4150410946" sldId="2147475379"/>
        </pc:sldMkLst>
        <pc:spChg chg="mod">
          <ac:chgData name="Aristotelis Styanidis - IVORY" userId="S::aristotelis.styanidis@ivory-network.eu::e5084215-6067-4d7a-a0da-5f3083f39b7f" providerId="AD" clId="Web-{86DFBF09-5BDD-C2A3-D1BA-34C67C3BA179}" dt="2026-04-15T07:28:39.367" v="1" actId="1076"/>
          <ac:spMkLst>
            <pc:docMk/>
            <pc:sldMk cId="4150410946" sldId="2147475379"/>
            <ac:spMk id="19" creationId="{E32E1ECF-5D5E-CEBF-4D7E-CBCFABBD336F}"/>
          </ac:spMkLst>
        </pc:spChg>
        <pc:spChg chg="mod">
          <ac:chgData name="Aristotelis Styanidis - IVORY" userId="S::aristotelis.styanidis@ivory-network.eu::e5084215-6067-4d7a-a0da-5f3083f39b7f" providerId="AD" clId="Web-{86DFBF09-5BDD-C2A3-D1BA-34C67C3BA179}" dt="2026-04-15T07:30:05.734" v="3" actId="1076"/>
          <ac:spMkLst>
            <pc:docMk/>
            <pc:sldMk cId="4150410946" sldId="2147475379"/>
            <ac:spMk id="20" creationId="{0C55B608-0F81-949C-E9D3-EECD4E8E8ED6}"/>
          </ac:spMkLst>
        </pc:spChg>
      </pc:sldChg>
    </pc:docChg>
  </pc:docChgLst>
  <pc:docChgLst>
    <pc:chgData name="Aristotelis Styanidis - IVORY" userId="S::aristotelis.styanidis@ivory-network.eu::e5084215-6067-4d7a-a0da-5f3083f39b7f" providerId="AD" clId="Web-{8C3005AA-7509-13CB-D917-C6FE45602BAD}"/>
    <pc:docChg chg="modSld">
      <pc:chgData name="Aristotelis Styanidis - IVORY" userId="S::aristotelis.styanidis@ivory-network.eu::e5084215-6067-4d7a-a0da-5f3083f39b7f" providerId="AD" clId="Web-{8C3005AA-7509-13CB-D917-C6FE45602BAD}" dt="2026-04-15T12:58:45.251" v="45"/>
      <pc:docMkLst>
        <pc:docMk/>
      </pc:docMkLst>
      <pc:sldChg chg="modNotes">
        <pc:chgData name="Aristotelis Styanidis - IVORY" userId="S::aristotelis.styanidis@ivory-network.eu::e5084215-6067-4d7a-a0da-5f3083f39b7f" providerId="AD" clId="Web-{8C3005AA-7509-13CB-D917-C6FE45602BAD}" dt="2026-04-15T12:58:45.251" v="45"/>
        <pc:sldMkLst>
          <pc:docMk/>
          <pc:sldMk cId="2412613530" sldId="2147475375"/>
        </pc:sldMkLst>
      </pc:sldChg>
      <pc:sldChg chg="modNotes">
        <pc:chgData name="Aristotelis Styanidis - IVORY" userId="S::aristotelis.styanidis@ivory-network.eu::e5084215-6067-4d7a-a0da-5f3083f39b7f" providerId="AD" clId="Web-{8C3005AA-7509-13CB-D917-C6FE45602BAD}" dt="2026-04-15T12:57:30.198" v="44"/>
        <pc:sldMkLst>
          <pc:docMk/>
          <pc:sldMk cId="4150410946" sldId="2147475379"/>
        </pc:sldMkLst>
      </pc:sldChg>
      <pc:sldChg chg="modNotes">
        <pc:chgData name="Aristotelis Styanidis - IVORY" userId="S::aristotelis.styanidis@ivory-network.eu::e5084215-6067-4d7a-a0da-5f3083f39b7f" providerId="AD" clId="Web-{8C3005AA-7509-13CB-D917-C6FE45602BAD}" dt="2026-04-15T12:56:58.913" v="43"/>
        <pc:sldMkLst>
          <pc:docMk/>
          <pc:sldMk cId="496608902" sldId="21474753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8ED52-230A-4AEB-A682-B098EA24B417}" type="datetimeFigureOut">
              <a:rPr lang="fr-FR" smtClean="0"/>
              <a:t>15/04/2026</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F8BC5-C422-415E-9278-2DC467F98B74}" type="slidenum">
              <a:rPr lang="fr-FR" smtClean="0"/>
              <a:t>‹#›</a:t>
            </a:fld>
            <a:endParaRPr lang="fr-FR"/>
          </a:p>
        </p:txBody>
      </p:sp>
    </p:spTree>
    <p:extLst>
      <p:ext uri="{BB962C8B-B14F-4D97-AF65-F5344CB8AC3E}">
        <p14:creationId xmlns:p14="http://schemas.microsoft.com/office/powerpoint/2010/main" val="2112751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6811C-C579-6387-161D-9045C850B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2D20F-858B-4269-8398-F846A1884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F4F1D-97A0-6C4A-134D-A18B470DB0B6}"/>
              </a:ext>
            </a:extLst>
          </p:cNvPr>
          <p:cNvSpPr>
            <a:spLocks noGrp="1"/>
          </p:cNvSpPr>
          <p:nvPr>
            <p:ph type="body" idx="1"/>
          </p:nvPr>
        </p:nvSpPr>
        <p:spPr/>
        <p:txBody>
          <a:bodyPr/>
          <a:lstStyle/>
          <a:p>
            <a:r>
              <a:rPr lang="fr-FR" dirty="0" err="1"/>
              <a:t>Drowsiness</a:t>
            </a:r>
            <a:r>
              <a:rPr lang="fr-FR" dirty="0"/>
              <a:t> monitoring </a:t>
            </a:r>
            <a:r>
              <a:rPr lang="fr-FR" dirty="0" err="1"/>
              <a:t>is</a:t>
            </a:r>
            <a:r>
              <a:rPr lang="fr-FR" dirty="0"/>
              <a:t> possible </a:t>
            </a:r>
            <a:r>
              <a:rPr lang="fr-FR" dirty="0" err="1"/>
              <a:t>with</a:t>
            </a:r>
            <a:r>
              <a:rPr lang="fr-FR" dirty="0"/>
              <a:t> </a:t>
            </a:r>
            <a:r>
              <a:rPr lang="fr-FR" dirty="0" err="1"/>
              <a:t>different</a:t>
            </a:r>
            <a:r>
              <a:rPr lang="fr-FR" dirty="0"/>
              <a:t> types of data. </a:t>
            </a:r>
            <a:r>
              <a:rPr lang="fr-FR" dirty="0" err="1"/>
              <a:t>These</a:t>
            </a:r>
            <a:r>
              <a:rPr lang="fr-FR" dirty="0"/>
              <a:t> data can </a:t>
            </a:r>
            <a:r>
              <a:rPr lang="fr-FR" dirty="0" err="1"/>
              <a:t>either</a:t>
            </a:r>
            <a:r>
              <a:rPr lang="fr-FR" dirty="0"/>
              <a:t> </a:t>
            </a:r>
            <a:r>
              <a:rPr lang="fr-FR" dirty="0" err="1"/>
              <a:t>be</a:t>
            </a:r>
            <a:r>
              <a:rPr lang="fr-FR" dirty="0"/>
              <a:t> </a:t>
            </a:r>
            <a:r>
              <a:rPr lang="fr-FR" dirty="0" err="1"/>
              <a:t>physiological</a:t>
            </a:r>
            <a:r>
              <a:rPr lang="fr-FR" dirty="0"/>
              <a:t>, </a:t>
            </a:r>
            <a:endParaRPr lang="en-US"/>
          </a:p>
        </p:txBody>
      </p:sp>
      <p:sp>
        <p:nvSpPr>
          <p:cNvPr id="4" name="Slide Number Placeholder 3">
            <a:extLst>
              <a:ext uri="{FF2B5EF4-FFF2-40B4-BE49-F238E27FC236}">
                <a16:creationId xmlns:a16="http://schemas.microsoft.com/office/drawing/2014/main" id="{8B2C1ECD-615A-1607-97AF-1788E8AAA45F}"/>
              </a:ext>
            </a:extLst>
          </p:cNvPr>
          <p:cNvSpPr>
            <a:spLocks noGrp="1"/>
          </p:cNvSpPr>
          <p:nvPr>
            <p:ph type="sldNum" sz="quarter" idx="5"/>
          </p:nvPr>
        </p:nvSpPr>
        <p:spPr/>
        <p:txBody>
          <a:bodyPr/>
          <a:lstStyle/>
          <a:p>
            <a:fld id="{095F8BC5-C422-415E-9278-2DC467F98B74}" type="slidenum">
              <a:rPr lang="fr-FR" smtClean="0"/>
              <a:t>2</a:t>
            </a:fld>
            <a:endParaRPr lang="fr-FR"/>
          </a:p>
        </p:txBody>
      </p:sp>
    </p:spTree>
    <p:extLst>
      <p:ext uri="{BB962C8B-B14F-4D97-AF65-F5344CB8AC3E}">
        <p14:creationId xmlns:p14="http://schemas.microsoft.com/office/powerpoint/2010/main" val="382453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4F238-2A03-5D81-44FA-422CB98F9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87C7B-0050-6D3A-F2E7-B4761238B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DF13E4-FB59-A2BC-BA7E-0594D639A8C6}"/>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1:** "Our conclusion and work for the future is towards a holistic framework. We are starting to move beyond single-sensor reliance to fusion of Internal Biology (Physio), External Behavior (Vision), and Physical Consequence (Kinematics)."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2:** "The synergy between these three is  temporal: Physiology offers the earliest warning of autonomic onset. Vision provides the observable confirmation of the drowsy state. Kinematics driver control signals can act as supporting validation."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3:** The future is to investigate different integration strategies. 'Fusion Architectures' concatenate features to learn deep relationships (e.g., how HRV drops relate to Blink Rate). Conversely, 'Ensemble Learning' keeps models independent, allowing us more transparency and explainability."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4:** "Ultimately, Multimodal sensing having independent modalities, guarantee reliability across all environment.</a:t>
            </a:r>
          </a:p>
        </p:txBody>
      </p:sp>
      <p:sp>
        <p:nvSpPr>
          <p:cNvPr id="4" name="Slide Number Placeholder 3">
            <a:extLst>
              <a:ext uri="{FF2B5EF4-FFF2-40B4-BE49-F238E27FC236}">
                <a16:creationId xmlns:a16="http://schemas.microsoft.com/office/drawing/2014/main" id="{24F0E044-06D3-A013-D503-26BAFDB31369}"/>
              </a:ext>
            </a:extLst>
          </p:cNvPr>
          <p:cNvSpPr>
            <a:spLocks noGrp="1"/>
          </p:cNvSpPr>
          <p:nvPr>
            <p:ph type="sldNum" sz="quarter" idx="5"/>
          </p:nvPr>
        </p:nvSpPr>
        <p:spPr/>
        <p:txBody>
          <a:bodyPr/>
          <a:lstStyle/>
          <a:p>
            <a:fld id="{095F8BC5-C422-415E-9278-2DC467F98B74}" type="slidenum">
              <a:rPr lang="fr-FR" smtClean="0"/>
              <a:t>11</a:t>
            </a:fld>
            <a:endParaRPr lang="fr-FR"/>
          </a:p>
        </p:txBody>
      </p:sp>
    </p:spTree>
    <p:extLst>
      <p:ext uri="{BB962C8B-B14F-4D97-AF65-F5344CB8AC3E}">
        <p14:creationId xmlns:p14="http://schemas.microsoft.com/office/powerpoint/2010/main" val="204987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D1C982-58B6-4212-9558-1A17B3B0E4BE}" type="slidenum">
              <a:rPr lang="en-US" smtClean="0"/>
              <a:t>12</a:t>
            </a:fld>
            <a:endParaRPr lang="en-US"/>
          </a:p>
        </p:txBody>
      </p:sp>
    </p:spTree>
    <p:extLst>
      <p:ext uri="{BB962C8B-B14F-4D97-AF65-F5344CB8AC3E}">
        <p14:creationId xmlns:p14="http://schemas.microsoft.com/office/powerpoint/2010/main" val="401904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E61EF-813E-789D-575F-5B5676D9D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6106-33BF-0E0C-0483-EE1CC44D3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00334-3338-1928-B80F-A95B1C50E326}"/>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1:** “My colleague has shown us the power of the internal signal for measuring and detecting drowsiness. However, driving is a visual task. My research complements this by focusing on the external behavioral manifestations—what the drowsiness actually *looks* like in the real world."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2:** "I utilize a comprehensive Naturalistic Driving Database. Unlike simulated environments, this data captures the messy reality of daily driving, providing the necessary context to validate the physiological models."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**Point 3:** "The challenge here is variability. Our algorithms must perform robustly across drastic changes in lighting, from bright sunlight to pitch black night, and handle natural occlusions like hands or glasses."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4:** "We focus on non-intrusive monitoring. Using standard dashcam footage, we aim to extract high-fidelity ocular markers without requiring the driver to wear additional hardware, bridging the gap to consumer deployment."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5:** "Crucially, the video serves as our observable ground truth. While a heart rate change suggests fatigue, a closed eye confirms it. We use this visual data to label and verify the physiological predictions."</a:t>
            </a:r>
            <a:endParaRPr lang="fr-FR" dirty="0"/>
          </a:p>
        </p:txBody>
      </p:sp>
      <p:sp>
        <p:nvSpPr>
          <p:cNvPr id="4" name="Slide Number Placeholder 3">
            <a:extLst>
              <a:ext uri="{FF2B5EF4-FFF2-40B4-BE49-F238E27FC236}">
                <a16:creationId xmlns:a16="http://schemas.microsoft.com/office/drawing/2014/main" id="{CC9E9750-0658-BEE6-AFF8-268991E88640}"/>
              </a:ext>
            </a:extLst>
          </p:cNvPr>
          <p:cNvSpPr>
            <a:spLocks noGrp="1"/>
          </p:cNvSpPr>
          <p:nvPr>
            <p:ph type="sldNum" sz="quarter" idx="5"/>
          </p:nvPr>
        </p:nvSpPr>
        <p:spPr/>
        <p:txBody>
          <a:bodyPr/>
          <a:lstStyle/>
          <a:p>
            <a:fld id="{095F8BC5-C422-415E-9278-2DC467F98B74}" type="slidenum">
              <a:rPr lang="fr-FR" smtClean="0"/>
              <a:t>13</a:t>
            </a:fld>
            <a:endParaRPr lang="fr-FR"/>
          </a:p>
        </p:txBody>
      </p:sp>
    </p:spTree>
    <p:extLst>
      <p:ext uri="{BB962C8B-B14F-4D97-AF65-F5344CB8AC3E}">
        <p14:creationId xmlns:p14="http://schemas.microsoft.com/office/powerpoint/2010/main" val="1699285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B15A0-7925-DF30-E943-2764E8074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179CA-19B1-B586-B3CA-6964D69CA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3E84-579B-53CE-7B11-F2A03B5EF3B8}"/>
              </a:ext>
            </a:extLst>
          </p:cNvPr>
          <p:cNvSpPr>
            <a:spLocks noGrp="1"/>
          </p:cNvSpPr>
          <p:nvPr>
            <p:ph type="body" idx="1"/>
          </p:nvPr>
        </p:nvSpPr>
        <p:spPr/>
        <p:txBody>
          <a:bodyPr/>
          <a:lstStyle/>
          <a:p>
            <a:pPr marL="0" indent="0">
              <a:buFont typeface="Arial" panose="020B0604020202020204" pitchFamily="34" charset="0"/>
              <a:buNone/>
            </a:pPr>
            <a:r>
              <a:rPr lang="fr-FR" dirty="0"/>
              <a:t>This one </a:t>
            </a:r>
            <a:r>
              <a:rPr lang="fr-FR" dirty="0" err="1"/>
              <a:t>will</a:t>
            </a:r>
            <a:r>
              <a:rPr lang="fr-FR" dirty="0"/>
              <a:t> go to the </a:t>
            </a:r>
            <a:r>
              <a:rPr lang="fr-FR" dirty="0" err="1"/>
              <a:t>other</a:t>
            </a:r>
            <a:r>
              <a:rPr lang="fr-FR" dirty="0"/>
              <a:t> session </a:t>
            </a:r>
            <a:r>
              <a:rPr lang="fr-FR" dirty="0" err="1"/>
              <a:t>most</a:t>
            </a:r>
            <a:r>
              <a:rPr lang="fr-FR" dirty="0"/>
              <a:t> </a:t>
            </a:r>
            <a:r>
              <a:rPr lang="fr-FR" dirty="0" err="1"/>
              <a:t>probably</a:t>
            </a:r>
            <a:r>
              <a:rPr lang="fr-FR" dirty="0"/>
              <a:t>… </a:t>
            </a:r>
            <a:r>
              <a:rPr lang="fr-FR" dirty="0" err="1"/>
              <a:t>along</a:t>
            </a:r>
            <a:r>
              <a:rPr lang="fr-FR" dirty="0"/>
              <a:t> </a:t>
            </a:r>
            <a:r>
              <a:rPr lang="fr-FR" dirty="0" err="1"/>
              <a:t>with</a:t>
            </a:r>
            <a:r>
              <a:rPr lang="fr-FR" dirty="0"/>
              <a:t> an image </a:t>
            </a:r>
          </a:p>
        </p:txBody>
      </p:sp>
      <p:sp>
        <p:nvSpPr>
          <p:cNvPr id="4" name="Slide Number Placeholder 3">
            <a:extLst>
              <a:ext uri="{FF2B5EF4-FFF2-40B4-BE49-F238E27FC236}">
                <a16:creationId xmlns:a16="http://schemas.microsoft.com/office/drawing/2014/main" id="{F8A3BE8C-6E71-293A-F1D7-A384C333651A}"/>
              </a:ext>
            </a:extLst>
          </p:cNvPr>
          <p:cNvSpPr>
            <a:spLocks noGrp="1"/>
          </p:cNvSpPr>
          <p:nvPr>
            <p:ph type="sldNum" sz="quarter" idx="5"/>
          </p:nvPr>
        </p:nvSpPr>
        <p:spPr/>
        <p:txBody>
          <a:bodyPr/>
          <a:lstStyle/>
          <a:p>
            <a:fld id="{095F8BC5-C422-415E-9278-2DC467F98B74}" type="slidenum">
              <a:rPr lang="fr-FR" smtClean="0"/>
              <a:t>14</a:t>
            </a:fld>
            <a:endParaRPr lang="fr-FR"/>
          </a:p>
        </p:txBody>
      </p:sp>
    </p:spTree>
    <p:extLst>
      <p:ext uri="{BB962C8B-B14F-4D97-AF65-F5344CB8AC3E}">
        <p14:creationId xmlns:p14="http://schemas.microsoft.com/office/powerpoint/2010/main" val="92162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F69DE-2546-1003-71EA-DCE07AFAC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570E5-DE4E-9E86-2B68-E0965FA4C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FA0D6-DA6A-88C8-7D46-BC2A2246C537}"/>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1:** “My colleague has shown us the power of the internal signal for measuring and detecting drowsiness. However, driving is a visual task. My research complements this by focusing on the external behavioral manifestations—what the drowsiness actually *looks* like in the real world."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2:** "I utilize a comprehensive Naturalistic Driving Database. Unlike simulated environments, this data captures the messy reality of daily driving, providing the necessary context to validate the physiological models."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**Point 3:** "The challenge here is variability. Our algorithms must perform robustly across drastic changes in lighting, from bright sunlight to pitch black night, and handle natural occlusions like hands or glasses."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4:** "We focus on non-intrusive monitoring. Using standard dashcam footage, we aim to extract high-fidelity ocular markers without requiring the driver to wear additional hardware, bridging the gap to consumer deployment."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5:** "Crucially, the video serves as our observable ground truth. While a heart rate change suggests fatigue, a closed eye confirms it. We use this visual data to label and verify the physiological predictions."</a:t>
            </a:r>
            <a:endParaRPr lang="fr-FR" dirty="0"/>
          </a:p>
        </p:txBody>
      </p:sp>
      <p:sp>
        <p:nvSpPr>
          <p:cNvPr id="4" name="Slide Number Placeholder 3">
            <a:extLst>
              <a:ext uri="{FF2B5EF4-FFF2-40B4-BE49-F238E27FC236}">
                <a16:creationId xmlns:a16="http://schemas.microsoft.com/office/drawing/2014/main" id="{FA85DD22-D02A-7A19-F69F-53831342C5DD}"/>
              </a:ext>
            </a:extLst>
          </p:cNvPr>
          <p:cNvSpPr>
            <a:spLocks noGrp="1"/>
          </p:cNvSpPr>
          <p:nvPr>
            <p:ph type="sldNum" sz="quarter" idx="5"/>
          </p:nvPr>
        </p:nvSpPr>
        <p:spPr/>
        <p:txBody>
          <a:bodyPr/>
          <a:lstStyle/>
          <a:p>
            <a:fld id="{095F8BC5-C422-415E-9278-2DC467F98B74}" type="slidenum">
              <a:rPr lang="fr-FR" smtClean="0"/>
              <a:t>15</a:t>
            </a:fld>
            <a:endParaRPr lang="fr-FR"/>
          </a:p>
        </p:txBody>
      </p:sp>
    </p:spTree>
    <p:extLst>
      <p:ext uri="{BB962C8B-B14F-4D97-AF65-F5344CB8AC3E}">
        <p14:creationId xmlns:p14="http://schemas.microsoft.com/office/powerpoint/2010/main" val="146342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75DE9-1D02-ADDB-20E5-80FAC6839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E0345-5258-19D6-C289-1BA4C0BAC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27110-C396-1919-173C-FE9E583BE7AA}"/>
              </a:ext>
            </a:extLst>
          </p:cNvPr>
          <p:cNvSpPr>
            <a:spLocks noGrp="1"/>
          </p:cNvSpPr>
          <p:nvPr>
            <p:ph type="body" idx="1"/>
          </p:nvPr>
        </p:nvSpPr>
        <p:spPr/>
        <p:txBody>
          <a:bodyPr/>
          <a:lstStyle/>
          <a:p>
            <a:r>
              <a:rPr lang="en-US" dirty="0"/>
              <a:t>I will first talk about the QRS complex </a:t>
            </a:r>
            <a:r>
              <a:rPr lang="en-US">
                <a:solidFill>
                  <a:srgbClr val="000000"/>
                </a:solidFill>
              </a:rPr>
              <a:t>in ECG.</a:t>
            </a:r>
          </a:p>
          <a:p>
            <a:endParaRPr lang="en-US" dirty="0"/>
          </a:p>
          <a:p>
            <a:r>
              <a:rPr lang="en-US"/>
              <a:t>As sleepiness </a:t>
            </a:r>
            <a:r>
              <a:rPr lang="en-US" dirty="0"/>
              <a:t>increases, heart rate becomes lower but also irregular and blood pressure drops [21]. Autonomic Nervous System (ANS) controls the heart, and since system activity changes with extreme fatigue and drowsiness, so does the heart [24]. ANS has two branches that in most of situations have opposite actions: sympathetic nervous system (“fight or flight” system) and the parasympathetic nervous system (“feed and breed” system) [25]. Wakefulness states are characterized by an increase in sympathetic and/or a decrease of parasympathetic activities, while relaxation states are characterized by an increase in parasympathetic and/or a decrease in sympathetic activities [24, 26, 27]. </a:t>
            </a:r>
            <a:endParaRPr lang="fr-FR"/>
          </a:p>
        </p:txBody>
      </p:sp>
      <p:sp>
        <p:nvSpPr>
          <p:cNvPr id="4" name="Slide Number Placeholder 3">
            <a:extLst>
              <a:ext uri="{FF2B5EF4-FFF2-40B4-BE49-F238E27FC236}">
                <a16:creationId xmlns:a16="http://schemas.microsoft.com/office/drawing/2014/main" id="{6A1123B2-6D26-48B0-862A-2AEE12DE9A84}"/>
              </a:ext>
            </a:extLst>
          </p:cNvPr>
          <p:cNvSpPr>
            <a:spLocks noGrp="1"/>
          </p:cNvSpPr>
          <p:nvPr>
            <p:ph type="sldNum" sz="quarter" idx="5"/>
          </p:nvPr>
        </p:nvSpPr>
        <p:spPr/>
        <p:txBody>
          <a:bodyPr/>
          <a:lstStyle/>
          <a:p>
            <a:fld id="{095F8BC5-C422-415E-9278-2DC467F98B74}" type="slidenum">
              <a:rPr lang="fr-FR" smtClean="0"/>
              <a:t>3</a:t>
            </a:fld>
            <a:endParaRPr lang="fr-FR"/>
          </a:p>
        </p:txBody>
      </p:sp>
    </p:spTree>
    <p:extLst>
      <p:ext uri="{BB962C8B-B14F-4D97-AF65-F5344CB8AC3E}">
        <p14:creationId xmlns:p14="http://schemas.microsoft.com/office/powerpoint/2010/main" val="3984564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598E-0FBE-D6BE-6B81-346BBFE5B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502B4-3506-33D7-D9E1-9FB3FE14D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2242C-5DE4-FB82-F569-D7A9458536A4}"/>
              </a:ext>
            </a:extLst>
          </p:cNvPr>
          <p:cNvSpPr>
            <a:spLocks noGrp="1"/>
          </p:cNvSpPr>
          <p:nvPr>
            <p:ph type="body" idx="1"/>
          </p:nvPr>
        </p:nvSpPr>
        <p:spPr/>
        <p:txBody>
          <a:bodyPr/>
          <a:lstStyle/>
          <a:p>
            <a:pPr marL="171450" indent="-171450">
              <a:buFont typeface="Arial" panose="020B0604020202020204" pitchFamily="34" charset="0"/>
              <a:buChar char="•"/>
            </a:pPr>
            <a:r>
              <a:rPr lang="en-US" dirty="0"/>
              <a:t>These activities can be measured by means of the heart rate variability (HRV) signal obtained from surface electrocardiogram (ECG) or from a </a:t>
            </a:r>
            <a:r>
              <a:rPr lang="en-US" dirty="0" err="1"/>
              <a:t>photoplethysmogram</a:t>
            </a:r>
            <a:r>
              <a:rPr lang="en-US" dirty="0"/>
              <a:t> (PPG) [28]. Regarding ECG (Figure 2.2), HRV signal describes variations of both instantaneous heart rate and intervals between two consecutive R peaks of the ECG [29], called RR intervals, and therefore, as the focus on the driving task decreases and heart rate becomes more irregular, HRV increases [30].</a:t>
            </a:r>
            <a:endParaRPr lang="fr-FR" dirty="0"/>
          </a:p>
        </p:txBody>
      </p:sp>
      <p:sp>
        <p:nvSpPr>
          <p:cNvPr id="4" name="Slide Number Placeholder 3">
            <a:extLst>
              <a:ext uri="{FF2B5EF4-FFF2-40B4-BE49-F238E27FC236}">
                <a16:creationId xmlns:a16="http://schemas.microsoft.com/office/drawing/2014/main" id="{A6A9A08B-40DC-B783-4457-E7D40CDF19B3}"/>
              </a:ext>
            </a:extLst>
          </p:cNvPr>
          <p:cNvSpPr>
            <a:spLocks noGrp="1"/>
          </p:cNvSpPr>
          <p:nvPr>
            <p:ph type="sldNum" sz="quarter" idx="5"/>
          </p:nvPr>
        </p:nvSpPr>
        <p:spPr/>
        <p:txBody>
          <a:bodyPr/>
          <a:lstStyle/>
          <a:p>
            <a:fld id="{095F8BC5-C422-415E-9278-2DC467F98B74}" type="slidenum">
              <a:rPr lang="fr-FR" smtClean="0"/>
              <a:t>4</a:t>
            </a:fld>
            <a:endParaRPr lang="fr-FR"/>
          </a:p>
        </p:txBody>
      </p:sp>
    </p:spTree>
    <p:extLst>
      <p:ext uri="{BB962C8B-B14F-4D97-AF65-F5344CB8AC3E}">
        <p14:creationId xmlns:p14="http://schemas.microsoft.com/office/powerpoint/2010/main" val="367585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A72F5-78A9-8E5E-ED4C-AA41364CC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16147-20F9-1511-748A-C9DB62116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4755B-5A8C-E354-800B-91E0AED863B1}"/>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EEG </a:t>
            </a:r>
            <a:r>
              <a:rPr lang="en-US" dirty="0"/>
              <a:t>Differential Entropy (DE) measures the complexity of continuous EEG signals</a:t>
            </a:r>
            <a:r>
              <a:rPr lang="en-US" sz="1200" b="0" i="0" kern="1200" dirty="0">
                <a:solidFill>
                  <a:schemeClr val="tx1"/>
                </a:solidFill>
                <a:effectLst/>
                <a:latin typeface="+mn-lt"/>
                <a:ea typeface="+mn-ea"/>
                <a:cs typeface="+mn-cs"/>
              </a:rPr>
              <a:t>, often used as a superior feature to power spectral density for emotion recognition and vigilance estimation. It represents the logarithmic energy in specific frequency bands (delta, theta, alpha, beta, gamma) and assumes a Gaussian distribution of EEG signals, usually calculated defined as the following equation.</a:t>
            </a:r>
            <a:endParaRPr lang="fr-FR" dirty="0"/>
          </a:p>
        </p:txBody>
      </p:sp>
      <p:sp>
        <p:nvSpPr>
          <p:cNvPr id="4" name="Slide Number Placeholder 3">
            <a:extLst>
              <a:ext uri="{FF2B5EF4-FFF2-40B4-BE49-F238E27FC236}">
                <a16:creationId xmlns:a16="http://schemas.microsoft.com/office/drawing/2014/main" id="{D03F7BB1-0515-06D0-10C7-6FC2F3DCD310}"/>
              </a:ext>
            </a:extLst>
          </p:cNvPr>
          <p:cNvSpPr>
            <a:spLocks noGrp="1"/>
          </p:cNvSpPr>
          <p:nvPr>
            <p:ph type="sldNum" sz="quarter" idx="5"/>
          </p:nvPr>
        </p:nvSpPr>
        <p:spPr/>
        <p:txBody>
          <a:bodyPr/>
          <a:lstStyle/>
          <a:p>
            <a:fld id="{095F8BC5-C422-415E-9278-2DC467F98B74}" type="slidenum">
              <a:rPr lang="fr-FR" smtClean="0"/>
              <a:t>5</a:t>
            </a:fld>
            <a:endParaRPr lang="fr-FR"/>
          </a:p>
        </p:txBody>
      </p:sp>
    </p:spTree>
    <p:extLst>
      <p:ext uri="{BB962C8B-B14F-4D97-AF65-F5344CB8AC3E}">
        <p14:creationId xmlns:p14="http://schemas.microsoft.com/office/powerpoint/2010/main" val="3645859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5B702-93AB-D649-0CD9-14E46AD60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34D07-9D10-6AB9-BD2E-1DD96608B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B58A5-38F0-51C6-5162-124BEDC8C86D}"/>
              </a:ext>
            </a:extLst>
          </p:cNvPr>
          <p:cNvSpPr>
            <a:spLocks noGrp="1"/>
          </p:cNvSpPr>
          <p:nvPr>
            <p:ph type="body" idx="1"/>
          </p:nvPr>
        </p:nvSpPr>
        <p:spPr/>
        <p:txBody>
          <a:bodyPr/>
          <a:lstStyle/>
          <a:p>
            <a:r>
              <a:rPr lang="en-US" dirty="0"/>
              <a:t>The PERCLOS score is a widely recognized and crucial metric for fatigued driving. Prior studies have also leveraged the PERCLOS as a label in EEG based fatigued driving analyses. Essentially, this metric represents the proportion of time during which the degree of eye closure surpasses a certain threshold in a given time unit. The PERCLOS is a number between 0 and 1; the closer the value is to 0, the longer the duration of effective eye closure in the time unit is, hence indicating a greater level of fatigue in the subject. Given that the fatigue level of the user changes gradually and smoothly without interference, we apply a smoothing process to the calculated PERCLOS values.</a:t>
            </a:r>
            <a:endParaRPr lang="fr-FR" dirty="0"/>
          </a:p>
        </p:txBody>
      </p:sp>
      <p:sp>
        <p:nvSpPr>
          <p:cNvPr id="4" name="Slide Number Placeholder 3">
            <a:extLst>
              <a:ext uri="{FF2B5EF4-FFF2-40B4-BE49-F238E27FC236}">
                <a16:creationId xmlns:a16="http://schemas.microsoft.com/office/drawing/2014/main" id="{BDDA7509-A4D5-E8BB-363F-F4D896505A0D}"/>
              </a:ext>
            </a:extLst>
          </p:cNvPr>
          <p:cNvSpPr>
            <a:spLocks noGrp="1"/>
          </p:cNvSpPr>
          <p:nvPr>
            <p:ph type="sldNum" sz="quarter" idx="5"/>
          </p:nvPr>
        </p:nvSpPr>
        <p:spPr/>
        <p:txBody>
          <a:bodyPr/>
          <a:lstStyle/>
          <a:p>
            <a:fld id="{095F8BC5-C422-415E-9278-2DC467F98B74}" type="slidenum">
              <a:rPr lang="fr-FR" smtClean="0"/>
              <a:t>6</a:t>
            </a:fld>
            <a:endParaRPr lang="fr-FR"/>
          </a:p>
        </p:txBody>
      </p:sp>
    </p:spTree>
    <p:extLst>
      <p:ext uri="{BB962C8B-B14F-4D97-AF65-F5344CB8AC3E}">
        <p14:creationId xmlns:p14="http://schemas.microsoft.com/office/powerpoint/2010/main" val="221083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DBD1-F422-6185-A0A6-4F80F2140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E759C-52A8-573B-E93A-87F76AB65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C10A2-8254-DEF5-C37C-0DDDD2B2CCB9}"/>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1:** “My colleague has shown us the power of the internal physiological signals for measuring and detecting drowsiness. My research complements this internal physiological  drowsiness detection by focusing the on the external behavioral manifestations—what the drowsiness actually *looks* like in the real world."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2:** "I utilize a comprehensive Naturalistic Driving Database. Unlike simulated environments, this data captures the messy reality of daily driving, providing the necessary context to validate the physiological models."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**Point 3:** ".Where The detection algorithm must perform robustly across changes in lighting, from bright sunlight to pitch black night, and handle natural occlusions like hands or glasses."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4:** “My focus is on non-intrusive monitoring. Using standard dashcam footage, I am extracting ocular markers without requiring the driver to wear additional hardware, t."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5:** "Crucially, the video serves as our observable ground truth. While a physiological </a:t>
            </a:r>
            <a:r>
              <a:rPr lang="en-US" sz="1200" b="0" i="0" kern="1200" dirty="0" err="1">
                <a:solidFill>
                  <a:schemeClr val="tx1"/>
                </a:solidFill>
                <a:effectLst/>
                <a:latin typeface="+mn-lt"/>
                <a:ea typeface="+mn-ea"/>
                <a:cs typeface="+mn-cs"/>
              </a:rPr>
              <a:t>siganal</a:t>
            </a:r>
            <a:r>
              <a:rPr lang="en-US" sz="1200" b="0" i="0" kern="1200" dirty="0">
                <a:solidFill>
                  <a:schemeClr val="tx1"/>
                </a:solidFill>
                <a:effectLst/>
                <a:latin typeface="+mn-lt"/>
                <a:ea typeface="+mn-ea"/>
                <a:cs typeface="+mn-cs"/>
              </a:rPr>
              <a:t> processing can strongly indicate drowsiness and fatigue. The Visual manifestations confirms it. Hence use this visual data indicators to label and verify the physiological predictions."</a:t>
            </a:r>
            <a:endParaRPr lang="fr-FR" dirty="0"/>
          </a:p>
        </p:txBody>
      </p:sp>
      <p:sp>
        <p:nvSpPr>
          <p:cNvPr id="4" name="Slide Number Placeholder 3">
            <a:extLst>
              <a:ext uri="{FF2B5EF4-FFF2-40B4-BE49-F238E27FC236}">
                <a16:creationId xmlns:a16="http://schemas.microsoft.com/office/drawing/2014/main" id="{D09F9386-3151-CE1E-C349-5C719A771EB9}"/>
              </a:ext>
            </a:extLst>
          </p:cNvPr>
          <p:cNvSpPr>
            <a:spLocks noGrp="1"/>
          </p:cNvSpPr>
          <p:nvPr>
            <p:ph type="sldNum" sz="quarter" idx="5"/>
          </p:nvPr>
        </p:nvSpPr>
        <p:spPr/>
        <p:txBody>
          <a:bodyPr/>
          <a:lstStyle/>
          <a:p>
            <a:fld id="{095F8BC5-C422-415E-9278-2DC467F98B74}" type="slidenum">
              <a:rPr lang="fr-FR" smtClean="0"/>
              <a:t>7</a:t>
            </a:fld>
            <a:endParaRPr lang="fr-FR"/>
          </a:p>
        </p:txBody>
      </p:sp>
    </p:spTree>
    <p:extLst>
      <p:ext uri="{BB962C8B-B14F-4D97-AF65-F5344CB8AC3E}">
        <p14:creationId xmlns:p14="http://schemas.microsoft.com/office/powerpoint/2010/main" val="322335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7B734-9999-9E91-8EC9-2F84FD66E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7B92D-E361-9C97-B650-C4718DE75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D7EB0-208B-C06A-3015-D2FC32CD05A1}"/>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quick look at the model that is used: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1:** “The implementation utilizes a customized version of </a:t>
            </a:r>
            <a:r>
              <a:rPr lang="en-US" sz="1200" b="0" i="0" kern="1200" dirty="0" err="1">
                <a:solidFill>
                  <a:schemeClr val="tx1"/>
                </a:solidFill>
                <a:effectLst/>
                <a:latin typeface="+mn-lt"/>
                <a:ea typeface="+mn-ea"/>
                <a:cs typeface="+mn-cs"/>
              </a:rPr>
              <a:t>MediaPipe’s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FaceMesh</a:t>
            </a:r>
            <a:r>
              <a:rPr lang="en-US" sz="1200" b="0" i="0" kern="1200" dirty="0">
                <a:solidFill>
                  <a:schemeClr val="tx1"/>
                </a:solidFill>
                <a:effectLst/>
                <a:latin typeface="+mn-lt"/>
                <a:ea typeface="+mn-ea"/>
                <a:cs typeface="+mn-cs"/>
              </a:rPr>
              <a:t>. It employs a lightweight Residual CNN backbone, specifically optimized to run at high FPS on edge devices without GPU acceleration." *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2:** "this architecture uses an 'Attention Mesh' mechanism it performs direct regression to predict the $x, y, z$ coordinates of the facial vertices using the regression loss formula shown,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3:** Compared to earlier architectures that relied on 2-D heatmaps to calculate </a:t>
            </a:r>
            <a:r>
              <a:rPr lang="en-US" sz="1200" b="0" i="0" kern="1200" dirty="0" err="1">
                <a:solidFill>
                  <a:schemeClr val="tx1"/>
                </a:solidFill>
                <a:effectLst/>
                <a:latin typeface="+mn-lt"/>
                <a:ea typeface="+mn-ea"/>
                <a:cs typeface="+mn-cs"/>
              </a:rPr>
              <a:t>depth."The</a:t>
            </a:r>
            <a:r>
              <a:rPr lang="en-US" sz="1200" b="0" i="0" kern="1200" dirty="0">
                <a:solidFill>
                  <a:schemeClr val="tx1"/>
                </a:solidFill>
                <a:effectLst/>
                <a:latin typeface="+mn-lt"/>
                <a:ea typeface="+mn-ea"/>
                <a:cs typeface="+mn-cs"/>
              </a:rPr>
              <a:t> network predicts a vector of 468 landmarks in 3D space ($x, y, z$). This regression loss method provides This depth component with high accuracy and it allows us to understand the face's geometry, not just its flat projection."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**Point 4:** The critical advantage of 3D regression is geometric invariance. In a 2D mesh, if a driver turns their head, the distance between eye landmarks shrinks due to perspective (foreshortening), triggering false drowsiness alerts</a:t>
            </a:r>
          </a:p>
        </p:txBody>
      </p:sp>
      <p:sp>
        <p:nvSpPr>
          <p:cNvPr id="4" name="Slide Number Placeholder 3">
            <a:extLst>
              <a:ext uri="{FF2B5EF4-FFF2-40B4-BE49-F238E27FC236}">
                <a16:creationId xmlns:a16="http://schemas.microsoft.com/office/drawing/2014/main" id="{A6D527BD-D67A-3425-7DF1-F7DBAFF819B4}"/>
              </a:ext>
            </a:extLst>
          </p:cNvPr>
          <p:cNvSpPr>
            <a:spLocks noGrp="1"/>
          </p:cNvSpPr>
          <p:nvPr>
            <p:ph type="sldNum" sz="quarter" idx="5"/>
          </p:nvPr>
        </p:nvSpPr>
        <p:spPr/>
        <p:txBody>
          <a:bodyPr/>
          <a:lstStyle/>
          <a:p>
            <a:fld id="{095F8BC5-C422-415E-9278-2DC467F98B74}" type="slidenum">
              <a:rPr lang="fr-FR" smtClean="0"/>
              <a:t>8</a:t>
            </a:fld>
            <a:endParaRPr lang="fr-FR"/>
          </a:p>
        </p:txBody>
      </p:sp>
    </p:spTree>
    <p:extLst>
      <p:ext uri="{BB962C8B-B14F-4D97-AF65-F5344CB8AC3E}">
        <p14:creationId xmlns:p14="http://schemas.microsoft.com/office/powerpoint/2010/main" val="417824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485A-F78F-8108-6801-5449066CF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6A364-199C-D70C-AC68-6A95A000F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96EF8-FABC-389D-E9B8-4BC0788AE210}"/>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1:** " The next step is processing the raw mesh using physics-based formulas to generate the Eye Aspect Ratio (EAR) and Mouth Aspect Ratio (MAR), as continuous signals of eye openness and yawning." *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**Point 2:** “The focus is on adaptive baselines, so a 5-minute initialization time is used establish a baseline, followed by a moving average. This adapts the model to the specific driver's natural physiology, A 5-minute moving window constantly updates the 'open state' reference, normalizing the signal for each specific driver."</a:t>
            </a:r>
            <a:endParaRPr lang="fr-FR" dirty="0"/>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3:** “A ,  a signal peak detection algorithm and a 'Min-Then-Max' search algorithm on the EAR is used to identify true blinks. We look for the peak closing velocity (min) and the peak reopening velocity (max).This precisely delimits the start and end of a blink, allowing us to measure duration with millisecond precision</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**Point 4:** Amplitude-Velocity Ratio (AVR) is also calculated using the formula shown. Drowsy blinks have a distinctive sluggish reopening velocity compared to their closure amplitude.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**Point 5:** “These signals are used to generate metrics and track critical drowsiness indicators like  PERCLOS, </a:t>
            </a:r>
            <a:r>
              <a:rPr lang="en-US" sz="1200" b="0" i="0" kern="1200" dirty="0" err="1">
                <a:solidFill>
                  <a:schemeClr val="tx1"/>
                </a:solidFill>
                <a:effectLst/>
                <a:latin typeface="+mn-lt"/>
                <a:ea typeface="+mn-ea"/>
                <a:cs typeface="+mn-cs"/>
              </a:rPr>
              <a:t>AVR,Yawn</a:t>
            </a:r>
            <a:r>
              <a:rPr lang="en-US" sz="1200" b="0" i="0" kern="1200" dirty="0">
                <a:solidFill>
                  <a:schemeClr val="tx1"/>
                </a:solidFill>
                <a:effectLst/>
                <a:latin typeface="+mn-lt"/>
                <a:ea typeface="+mn-ea"/>
                <a:cs typeface="+mn-cs"/>
              </a:rPr>
              <a:t> Density and specific Microsleep events (closures &gt; 500ms),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These metrics are fed into a weighted scoring algorithm that generates the weighted score.</a:t>
            </a:r>
          </a:p>
        </p:txBody>
      </p:sp>
      <p:sp>
        <p:nvSpPr>
          <p:cNvPr id="4" name="Slide Number Placeholder 3">
            <a:extLst>
              <a:ext uri="{FF2B5EF4-FFF2-40B4-BE49-F238E27FC236}">
                <a16:creationId xmlns:a16="http://schemas.microsoft.com/office/drawing/2014/main" id="{EDE6B4A7-EB6D-55A7-463D-EDA1EFD851E6}"/>
              </a:ext>
            </a:extLst>
          </p:cNvPr>
          <p:cNvSpPr>
            <a:spLocks noGrp="1"/>
          </p:cNvSpPr>
          <p:nvPr>
            <p:ph type="sldNum" sz="quarter" idx="5"/>
          </p:nvPr>
        </p:nvSpPr>
        <p:spPr/>
        <p:txBody>
          <a:bodyPr/>
          <a:lstStyle/>
          <a:p>
            <a:fld id="{095F8BC5-C422-415E-9278-2DC467F98B74}" type="slidenum">
              <a:rPr lang="fr-FR" smtClean="0"/>
              <a:t>9</a:t>
            </a:fld>
            <a:endParaRPr lang="fr-FR"/>
          </a:p>
        </p:txBody>
      </p:sp>
    </p:spTree>
    <p:extLst>
      <p:ext uri="{BB962C8B-B14F-4D97-AF65-F5344CB8AC3E}">
        <p14:creationId xmlns:p14="http://schemas.microsoft.com/office/powerpoint/2010/main" val="331048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CA1F1-EFAF-792F-0E0C-078930D2D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FBDD6-98D7-E1B4-0C25-DBBCF943E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E9981-F366-E4F1-127A-6A78B80E5D1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 **Point 1:** "</a:t>
            </a:r>
            <a:r>
              <a:rPr lang="en-US" sz="1200" b="0" i="0" kern="1200" dirty="0" err="1">
                <a:solidFill>
                  <a:schemeClr val="tx1"/>
                </a:solidFill>
                <a:effectLst/>
                <a:latin typeface="+mn-lt"/>
                <a:ea typeface="+mn-ea"/>
                <a:cs typeface="+mn-cs"/>
              </a:rPr>
              <a:t>Inaddition</a:t>
            </a:r>
            <a:r>
              <a:rPr lang="en-US" sz="1200" b="0" i="0" kern="1200" dirty="0">
                <a:solidFill>
                  <a:schemeClr val="tx1"/>
                </a:solidFill>
                <a:effectLst/>
                <a:latin typeface="+mn-lt"/>
                <a:ea typeface="+mn-ea"/>
                <a:cs typeface="+mn-cs"/>
              </a:rPr>
              <a:t> to Visual Driver drowsiness indicators, Kinematic features can also act as a third detection layer. If the driver is visually drowsy, the car's movement should reflect that loss of control.“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**Point 2:** "Steering Entropy (based on Zhang et al.) analysis has shown to be a good indicator of drowsiness and fatigue. As drowsiness sets </a:t>
            </a:r>
            <a:r>
              <a:rPr lang="en-US" sz="1200" b="0" i="0" kern="1200" dirty="0" err="1">
                <a:solidFill>
                  <a:schemeClr val="tx1"/>
                </a:solidFill>
                <a:effectLst/>
                <a:latin typeface="+mn-lt"/>
                <a:ea typeface="+mn-ea"/>
                <a:cs typeface="+mn-cs"/>
              </a:rPr>
              <a:t>in,we</a:t>
            </a:r>
            <a:r>
              <a:rPr lang="en-US" sz="1200" b="0" i="0" kern="1200" dirty="0">
                <a:solidFill>
                  <a:schemeClr val="tx1"/>
                </a:solidFill>
                <a:effectLst/>
                <a:latin typeface="+mn-lt"/>
                <a:ea typeface="+mn-ea"/>
                <a:cs typeface="+mn-cs"/>
              </a:rPr>
              <a:t> see the drivers correction frequency reduces and correction range increases and they  make fewer micro-corrections, and finally in </a:t>
            </a:r>
            <a:r>
              <a:rPr lang="en-US" sz="1200" b="0" i="0" kern="1200" dirty="0" err="1">
                <a:solidFill>
                  <a:schemeClr val="tx1"/>
                </a:solidFill>
                <a:effectLst/>
                <a:latin typeface="+mn-lt"/>
                <a:ea typeface="+mn-ea"/>
                <a:cs typeface="+mn-cs"/>
              </a:rPr>
              <a:t>extreamley</a:t>
            </a:r>
            <a:r>
              <a:rPr lang="en-US" sz="1200" b="0" i="0" kern="1200" dirty="0">
                <a:solidFill>
                  <a:schemeClr val="tx1"/>
                </a:solidFill>
                <a:effectLst/>
                <a:latin typeface="+mn-lt"/>
                <a:ea typeface="+mn-ea"/>
                <a:cs typeface="+mn-cs"/>
              </a:rPr>
              <a:t> drowsy mode it leads to 'flat' steering followed by jerky over-corrections.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Entropy quantifies this unpredictability." *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3:** "Using Multivariate Time Series Analysis, we apply Motif Discovery to find '</a:t>
            </a:r>
            <a:r>
              <a:rPr lang="en-US" sz="1200" b="0" i="0" kern="1200" dirty="0" err="1">
                <a:solidFill>
                  <a:schemeClr val="tx1"/>
                </a:solidFill>
                <a:effectLst/>
                <a:latin typeface="+mn-lt"/>
                <a:ea typeface="+mn-ea"/>
                <a:cs typeface="+mn-cs"/>
              </a:rPr>
              <a:t>Shapelets</a:t>
            </a:r>
            <a:r>
              <a:rPr lang="en-US" sz="1200" b="0" i="0" kern="1200" dirty="0">
                <a:solidFill>
                  <a:schemeClr val="tx1"/>
                </a:solidFill>
                <a:effectLst/>
                <a:latin typeface="+mn-lt"/>
                <a:ea typeface="+mn-ea"/>
                <a:cs typeface="+mn-cs"/>
              </a:rPr>
              <a:t>.' These are specific geometric shapes in the steering signal can be detected and tracked."  Similarly Long Short-Term Memory (LSTM) networks can model the sequence of steering corrections learn the temporal evolution of these steering features." *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**Point 4:** “These methods related to car kinematics are useful validations, because  in scenarios where vision is blocked (darkness) or physiology is noisy (movement), a spike in Steering Entropy can confirm the onset of drowsiness." </a:t>
            </a:r>
            <a:br>
              <a:rPr lang="en-US" dirty="0"/>
            </a:b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6F914A7-87C5-30DF-E94A-6BE2B2483C08}"/>
              </a:ext>
            </a:extLst>
          </p:cNvPr>
          <p:cNvSpPr>
            <a:spLocks noGrp="1"/>
          </p:cNvSpPr>
          <p:nvPr>
            <p:ph type="sldNum" sz="quarter" idx="5"/>
          </p:nvPr>
        </p:nvSpPr>
        <p:spPr/>
        <p:txBody>
          <a:bodyPr/>
          <a:lstStyle/>
          <a:p>
            <a:fld id="{095F8BC5-C422-415E-9278-2DC467F98B74}" type="slidenum">
              <a:rPr lang="fr-FR" smtClean="0"/>
              <a:t>10</a:t>
            </a:fld>
            <a:endParaRPr lang="fr-FR"/>
          </a:p>
        </p:txBody>
      </p:sp>
    </p:spTree>
    <p:extLst>
      <p:ext uri="{BB962C8B-B14F-4D97-AF65-F5344CB8AC3E}">
        <p14:creationId xmlns:p14="http://schemas.microsoft.com/office/powerpoint/2010/main" val="3931525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descr="Marie Skłodowska-Curie Actions Programme &amp; the Widening addition funding: €  335 million to support 1.676 researchers, including 34 who choose coming to  Portugal - Perin">
            <a:extLst>
              <a:ext uri="{FF2B5EF4-FFF2-40B4-BE49-F238E27FC236}">
                <a16:creationId xmlns:a16="http://schemas.microsoft.com/office/drawing/2014/main" id="{EF54F6DA-C291-A930-B0EE-B971D4FBB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8712" y="5876926"/>
            <a:ext cx="153619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3107" y="316194"/>
            <a:ext cx="11382998" cy="3112806"/>
          </a:xfrm>
          <a:noFill/>
        </p:spPr>
        <p:txBody>
          <a:bodyPr anchor="b"/>
          <a:lstStyle>
            <a:lvl1pPr algn="ctr">
              <a:defRPr sz="6000">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393107" y="3575304"/>
            <a:ext cx="11382998" cy="2280700"/>
          </a:xfrm>
          <a:noFill/>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Footer Placeholder 4">
            <a:extLst>
              <a:ext uri="{FF2B5EF4-FFF2-40B4-BE49-F238E27FC236}">
                <a16:creationId xmlns:a16="http://schemas.microsoft.com/office/drawing/2014/main" id="{841A37DF-E696-1C8F-B203-6EB1691AE2E1}"/>
              </a:ext>
            </a:extLst>
          </p:cNvPr>
          <p:cNvSpPr>
            <a:spLocks noGrp="1"/>
          </p:cNvSpPr>
          <p:nvPr>
            <p:ph type="ftr" sz="quarter" idx="14"/>
          </p:nvPr>
        </p:nvSpPr>
        <p:spPr>
          <a:xfrm>
            <a:off x="4578350" y="6356350"/>
            <a:ext cx="4114800" cy="365125"/>
          </a:xfrm>
        </p:spPr>
        <p:txBody>
          <a:bodyPr/>
          <a:lstStyle>
            <a:lvl1pPr>
              <a:defRPr/>
            </a:lvl1pPr>
          </a:lstStyle>
          <a:p>
            <a:pPr>
              <a:defRPr/>
            </a:pPr>
            <a:r>
              <a:rPr lang="en-GB"/>
              <a:t>www.ivory-network.eu</a:t>
            </a:r>
          </a:p>
        </p:txBody>
      </p:sp>
      <p:sp>
        <p:nvSpPr>
          <p:cNvPr id="7" name="Slide Number Placeholder 5">
            <a:extLst>
              <a:ext uri="{FF2B5EF4-FFF2-40B4-BE49-F238E27FC236}">
                <a16:creationId xmlns:a16="http://schemas.microsoft.com/office/drawing/2014/main" id="{F79E08D4-2CC8-189A-3C60-006CBC5773DF}"/>
              </a:ext>
            </a:extLst>
          </p:cNvPr>
          <p:cNvSpPr>
            <a:spLocks noGrp="1"/>
          </p:cNvSpPr>
          <p:nvPr>
            <p:ph type="sldNum" sz="quarter" idx="15"/>
          </p:nvPr>
        </p:nvSpPr>
        <p:spPr/>
        <p:txBody>
          <a:bodyPr/>
          <a:lstStyle>
            <a:lvl1pPr>
              <a:defRPr/>
            </a:lvl1pPr>
          </a:lstStyle>
          <a:p>
            <a:pPr>
              <a:defRPr/>
            </a:pPr>
            <a:fld id="{F7DF5EA6-7C81-4F37-9EDD-224F30436BE8}" type="slidenum">
              <a:rPr lang="en-GB"/>
              <a:pPr>
                <a:defRPr/>
              </a:pPr>
              <a:t>‹#›</a:t>
            </a:fld>
            <a:endParaRPr lang="en-GB" dirty="0"/>
          </a:p>
        </p:txBody>
      </p:sp>
      <p:sp>
        <p:nvSpPr>
          <p:cNvPr id="8" name="TextBox 7">
            <a:extLst>
              <a:ext uri="{FF2B5EF4-FFF2-40B4-BE49-F238E27FC236}">
                <a16:creationId xmlns:a16="http://schemas.microsoft.com/office/drawing/2014/main" id="{EA3D9A07-BE08-F71E-311C-EC3F7A1A10D1}"/>
              </a:ext>
            </a:extLst>
          </p:cNvPr>
          <p:cNvSpPr txBox="1"/>
          <p:nvPr userDrawn="1"/>
        </p:nvSpPr>
        <p:spPr>
          <a:xfrm>
            <a:off x="2438654" y="476385"/>
            <a:ext cx="6775450" cy="757130"/>
          </a:xfrm>
          <a:prstGeom prst="rect">
            <a:avLst/>
          </a:prstGeom>
          <a:noFill/>
        </p:spPr>
        <p:txBody>
          <a:bodyPr wrap="square" rtlCol="0">
            <a:spAutoFit/>
          </a:bodyPr>
          <a:lstStyle/>
          <a:p>
            <a:pPr marL="0" marR="0" lvl="0" indent="0" algn="ctr" defTabSz="914400" rtl="0" eaLnBrk="1" fontAlgn="base" latinLnBrk="0" hangingPunct="1">
              <a:lnSpc>
                <a:spcPct val="90000"/>
              </a:lnSpc>
              <a:spcBef>
                <a:spcPts val="1000"/>
              </a:spcBef>
              <a:spcAft>
                <a:spcPct val="0"/>
              </a:spcAft>
              <a:buClr>
                <a:srgbClr val="ADB9CA"/>
              </a:buClr>
              <a:buSzPct val="90000"/>
              <a:buFont typeface="Wingdings" panose="05000000000000000000" pitchFamily="2" charset="2"/>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IVORY – AI for Vision Zero in Road Safety</a:t>
            </a:r>
          </a:p>
          <a:p>
            <a:endParaRPr lang="en-GB" dirty="0"/>
          </a:p>
        </p:txBody>
      </p:sp>
      <p:pic>
        <p:nvPicPr>
          <p:cNvPr id="10" name="Picture 9" descr="A colorful circular design on a black background&#10;&#10;Description automatically generated">
            <a:extLst>
              <a:ext uri="{FF2B5EF4-FFF2-40B4-BE49-F238E27FC236}">
                <a16:creationId xmlns:a16="http://schemas.microsoft.com/office/drawing/2014/main" id="{1176D2DF-956E-120A-703A-71F8A7AE15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046" y="96738"/>
            <a:ext cx="2273554" cy="2273554"/>
          </a:xfrm>
          <a:prstGeom prst="rect">
            <a:avLst/>
          </a:prstGeom>
        </p:spPr>
      </p:pic>
    </p:spTree>
    <p:extLst>
      <p:ext uri="{BB962C8B-B14F-4D97-AF65-F5344CB8AC3E}">
        <p14:creationId xmlns:p14="http://schemas.microsoft.com/office/powerpoint/2010/main" val="117025590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766B52B2-E13E-BFAF-D1B6-1D210BDFE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2">
            <a:extLst>
              <a:ext uri="{FF2B5EF4-FFF2-40B4-BE49-F238E27FC236}">
                <a16:creationId xmlns:a16="http://schemas.microsoft.com/office/drawing/2014/main" id="{28578081-290F-255B-CBA7-8B03206E5D87}"/>
              </a:ext>
            </a:extLst>
          </p:cNvPr>
          <p:cNvSpPr>
            <a:spLocks noGrp="1"/>
          </p:cNvSpPr>
          <p:nvPr>
            <p:ph type="ftr" sz="quarter" idx="14"/>
          </p:nvPr>
        </p:nvSpPr>
        <p:spPr/>
        <p:txBody>
          <a:bodyPr/>
          <a:lstStyle>
            <a:lvl1pPr>
              <a:defRPr/>
            </a:lvl1pPr>
          </a:lstStyle>
          <a:p>
            <a:pPr>
              <a:defRPr/>
            </a:pPr>
            <a:r>
              <a:rPr lang="en-GB"/>
              <a:t>www.ivory-network.eu</a:t>
            </a:r>
          </a:p>
        </p:txBody>
      </p:sp>
      <p:sp>
        <p:nvSpPr>
          <p:cNvPr id="5" name="Slide Number Placeholder 3">
            <a:extLst>
              <a:ext uri="{FF2B5EF4-FFF2-40B4-BE49-F238E27FC236}">
                <a16:creationId xmlns:a16="http://schemas.microsoft.com/office/drawing/2014/main" id="{FB988152-46E3-452F-7313-FEF46B4638DB}"/>
              </a:ext>
            </a:extLst>
          </p:cNvPr>
          <p:cNvSpPr>
            <a:spLocks noGrp="1"/>
          </p:cNvSpPr>
          <p:nvPr>
            <p:ph type="sldNum" sz="quarter" idx="15"/>
          </p:nvPr>
        </p:nvSpPr>
        <p:spPr/>
        <p:txBody>
          <a:bodyPr/>
          <a:lstStyle>
            <a:lvl1pPr>
              <a:defRPr/>
            </a:lvl1pPr>
          </a:lstStyle>
          <a:p>
            <a:pPr>
              <a:defRPr/>
            </a:pPr>
            <a:fld id="{7FEF4C73-4CFD-4F7A-B241-3579D4D49207}" type="slidenum">
              <a:rPr lang="en-GB"/>
              <a:pPr>
                <a:defRPr/>
              </a:pPr>
              <a:t>‹#›</a:t>
            </a:fld>
            <a:endParaRPr lang="en-GB"/>
          </a:p>
        </p:txBody>
      </p:sp>
    </p:spTree>
    <p:extLst>
      <p:ext uri="{BB962C8B-B14F-4D97-AF65-F5344CB8AC3E}">
        <p14:creationId xmlns:p14="http://schemas.microsoft.com/office/powerpoint/2010/main" val="19635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FB26D7-7F5B-63A5-763E-0FD13146B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5">
            <a:extLst>
              <a:ext uri="{FF2B5EF4-FFF2-40B4-BE49-F238E27FC236}">
                <a16:creationId xmlns:a16="http://schemas.microsoft.com/office/drawing/2014/main" id="{463FE308-9609-A07B-E517-1E1404EA99C8}"/>
              </a:ext>
            </a:extLst>
          </p:cNvPr>
          <p:cNvSpPr>
            <a:spLocks noGrp="1"/>
          </p:cNvSpPr>
          <p:nvPr>
            <p:ph type="ftr" sz="quarter" idx="14"/>
          </p:nvPr>
        </p:nvSpPr>
        <p:spPr/>
        <p:txBody>
          <a:bodyPr/>
          <a:lstStyle>
            <a:lvl1pPr>
              <a:defRPr/>
            </a:lvl1pPr>
          </a:lstStyle>
          <a:p>
            <a:pPr>
              <a:defRPr/>
            </a:pPr>
            <a:r>
              <a:rPr lang="en-GB"/>
              <a:t>www.ivory-network.eu</a:t>
            </a:r>
          </a:p>
        </p:txBody>
      </p:sp>
      <p:sp>
        <p:nvSpPr>
          <p:cNvPr id="8" name="Slide Number Placeholder 6">
            <a:extLst>
              <a:ext uri="{FF2B5EF4-FFF2-40B4-BE49-F238E27FC236}">
                <a16:creationId xmlns:a16="http://schemas.microsoft.com/office/drawing/2014/main" id="{4A3AD448-F030-9808-942B-10593A2F7A2D}"/>
              </a:ext>
            </a:extLst>
          </p:cNvPr>
          <p:cNvSpPr>
            <a:spLocks noGrp="1"/>
          </p:cNvSpPr>
          <p:nvPr>
            <p:ph type="sldNum" sz="quarter" idx="15"/>
          </p:nvPr>
        </p:nvSpPr>
        <p:spPr/>
        <p:txBody>
          <a:bodyPr/>
          <a:lstStyle>
            <a:lvl1pPr>
              <a:defRPr/>
            </a:lvl1pPr>
          </a:lstStyle>
          <a:p>
            <a:pPr>
              <a:defRPr/>
            </a:pPr>
            <a:fld id="{574FB580-C655-4F1C-BB3B-C2B79F1720AE}" type="slidenum">
              <a:rPr lang="en-GB"/>
              <a:pPr>
                <a:defRPr/>
              </a:pPr>
              <a:t>‹#›</a:t>
            </a:fld>
            <a:endParaRPr lang="en-GB"/>
          </a:p>
        </p:txBody>
      </p:sp>
    </p:spTree>
    <p:extLst>
      <p:ext uri="{BB962C8B-B14F-4D97-AF65-F5344CB8AC3E}">
        <p14:creationId xmlns:p14="http://schemas.microsoft.com/office/powerpoint/2010/main" val="318723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BC5C17-19DC-C1F0-A8BA-D071037C3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6598331" y="-666750"/>
            <a:ext cx="6172200" cy="487362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a:xfrm>
            <a:off x="5225258" y="2900590"/>
            <a:ext cx="3932237" cy="2738210"/>
          </a:xfrm>
          <a:prstGeom prst="ellipse">
            <a:avLst/>
          </a:prstGeom>
        </p:spPr>
        <p:style>
          <a:lnRef idx="0">
            <a:schemeClr val="accent6"/>
          </a:lnRef>
          <a:fillRef idx="3">
            <a:schemeClr val="accent6"/>
          </a:fillRef>
          <a:effectRef idx="3">
            <a:schemeClr val="accent6"/>
          </a:effectRef>
          <a:fontRef idx="minor">
            <a:schemeClr val="lt1"/>
          </a:fontRef>
        </p:style>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dirty="0"/>
          </a:p>
        </p:txBody>
      </p:sp>
      <p:sp>
        <p:nvSpPr>
          <p:cNvPr id="7" name="Footer Placeholder 5">
            <a:extLst>
              <a:ext uri="{FF2B5EF4-FFF2-40B4-BE49-F238E27FC236}">
                <a16:creationId xmlns:a16="http://schemas.microsoft.com/office/drawing/2014/main" id="{B7749B21-72FD-9A23-6D21-E6E14482F811}"/>
              </a:ext>
            </a:extLst>
          </p:cNvPr>
          <p:cNvSpPr>
            <a:spLocks noGrp="1"/>
          </p:cNvSpPr>
          <p:nvPr>
            <p:ph type="ftr" sz="quarter" idx="15"/>
          </p:nvPr>
        </p:nvSpPr>
        <p:spPr/>
        <p:txBody>
          <a:bodyPr/>
          <a:lstStyle>
            <a:lvl1pPr>
              <a:defRPr/>
            </a:lvl1pPr>
          </a:lstStyle>
          <a:p>
            <a:pPr>
              <a:defRPr/>
            </a:pPr>
            <a:r>
              <a:rPr lang="en-GB"/>
              <a:t>www.ivory-network.eu</a:t>
            </a:r>
          </a:p>
        </p:txBody>
      </p:sp>
      <p:sp>
        <p:nvSpPr>
          <p:cNvPr id="9" name="Slide Number Placeholder 6">
            <a:extLst>
              <a:ext uri="{FF2B5EF4-FFF2-40B4-BE49-F238E27FC236}">
                <a16:creationId xmlns:a16="http://schemas.microsoft.com/office/drawing/2014/main" id="{A75D8565-3821-FA85-26F4-1BEA39CEDDA3}"/>
              </a:ext>
            </a:extLst>
          </p:cNvPr>
          <p:cNvSpPr>
            <a:spLocks noGrp="1"/>
          </p:cNvSpPr>
          <p:nvPr>
            <p:ph type="sldNum" sz="quarter" idx="16"/>
          </p:nvPr>
        </p:nvSpPr>
        <p:spPr/>
        <p:txBody>
          <a:bodyPr/>
          <a:lstStyle>
            <a:lvl1pPr>
              <a:defRPr/>
            </a:lvl1pPr>
          </a:lstStyle>
          <a:p>
            <a:pPr>
              <a:defRPr/>
            </a:pPr>
            <a:fld id="{34604C50-C145-4B43-9FA7-A15292DC4C10}" type="slidenum">
              <a:rPr lang="en-GB"/>
              <a:pPr>
                <a:defRPr/>
              </a:pPr>
              <a:t>‹#›</a:t>
            </a:fld>
            <a:endParaRPr lang="en-GB"/>
          </a:p>
        </p:txBody>
      </p:sp>
    </p:spTree>
    <p:extLst>
      <p:ext uri="{BB962C8B-B14F-4D97-AF65-F5344CB8AC3E}">
        <p14:creationId xmlns:p14="http://schemas.microsoft.com/office/powerpoint/2010/main" val="2318592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3013D3-D684-4EDB-8C7E-1E56603FFC01}"/>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D60D708E-52E0-46E5-AD12-158CA8E1385F}"/>
              </a:ext>
            </a:extLst>
          </p:cNvPr>
          <p:cNvSpPr>
            <a:spLocks noGrp="1"/>
          </p:cNvSpPr>
          <p:nvPr>
            <p:ph type="pic" sz="quarter" idx="10"/>
          </p:nvPr>
        </p:nvSpPr>
        <p:spPr>
          <a:xfrm>
            <a:off x="7223124" y="952500"/>
            <a:ext cx="4968875" cy="4937125"/>
          </a:xfrm>
        </p:spPr>
        <p:txBody>
          <a:bodyPr/>
          <a:lstStyle/>
          <a:p>
            <a:endParaRPr lang="fr-FR"/>
          </a:p>
        </p:txBody>
      </p:sp>
      <p:sp>
        <p:nvSpPr>
          <p:cNvPr id="6" name="Espace réservé du texte 5">
            <a:extLst>
              <a:ext uri="{FF2B5EF4-FFF2-40B4-BE49-F238E27FC236}">
                <a16:creationId xmlns:a16="http://schemas.microsoft.com/office/drawing/2014/main" id="{9937BC41-904E-4B50-B21E-46C40FF4447A}"/>
              </a:ext>
            </a:extLst>
          </p:cNvPr>
          <p:cNvSpPr>
            <a:spLocks noGrp="1"/>
          </p:cNvSpPr>
          <p:nvPr>
            <p:ph type="body" sz="quarter" idx="11"/>
          </p:nvPr>
        </p:nvSpPr>
        <p:spPr>
          <a:xfrm>
            <a:off x="320675" y="952500"/>
            <a:ext cx="6661150" cy="4937125"/>
          </a:xfrm>
        </p:spPr>
        <p:txBody>
          <a:bodyPr/>
          <a:lstStyle>
            <a:lvl1pPr marL="358775" indent="-358775">
              <a:buFontTx/>
              <a:buBlip>
                <a:blip r:embed="rId2"/>
              </a:buBlip>
              <a:defRPr/>
            </a:lvl1pPr>
            <a:lvl2pPr marL="533400" indent="-190500">
              <a:buClr>
                <a:schemeClr val="tx2"/>
              </a:buClr>
              <a:buSzPct val="100000"/>
              <a:buFont typeface="Arial" panose="020B0604020202020204" pitchFamily="34" charset="0"/>
              <a:buChar char="•"/>
              <a:defRPr/>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99028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07B4A80-C1EB-9A2C-41C4-4039B478D87F}"/>
              </a:ext>
            </a:extLst>
          </p:cNvPr>
          <p:cNvSpPr>
            <a:spLocks noGrp="1"/>
          </p:cNvSpPr>
          <p:nvPr>
            <p:ph type="ftr" sz="quarter" idx="14"/>
          </p:nvPr>
        </p:nvSpPr>
        <p:spPr>
          <a:xfrm>
            <a:off x="4095750" y="6330950"/>
            <a:ext cx="4114800" cy="365125"/>
          </a:xfrm>
        </p:spPr>
        <p:txBody>
          <a:bodyPr/>
          <a:lstStyle>
            <a:lvl1pPr>
              <a:defRPr/>
            </a:lvl1pPr>
          </a:lstStyle>
          <a:p>
            <a:pPr>
              <a:defRPr/>
            </a:pPr>
            <a:r>
              <a:rPr lang="en-GB"/>
              <a:t>www.ivory-network.eu</a:t>
            </a:r>
          </a:p>
        </p:txBody>
      </p:sp>
      <p:sp>
        <p:nvSpPr>
          <p:cNvPr id="8" name="Slide Number Placeholder 5">
            <a:extLst>
              <a:ext uri="{FF2B5EF4-FFF2-40B4-BE49-F238E27FC236}">
                <a16:creationId xmlns:a16="http://schemas.microsoft.com/office/drawing/2014/main" id="{C547F552-D79E-941E-7CE7-A68F488A3C74}"/>
              </a:ext>
            </a:extLst>
          </p:cNvPr>
          <p:cNvSpPr>
            <a:spLocks noGrp="1"/>
          </p:cNvSpPr>
          <p:nvPr>
            <p:ph type="sldNum" sz="quarter" idx="15"/>
          </p:nvPr>
        </p:nvSpPr>
        <p:spPr/>
        <p:txBody>
          <a:bodyPr/>
          <a:lstStyle>
            <a:lvl1pPr>
              <a:defRPr/>
            </a:lvl1pPr>
          </a:lstStyle>
          <a:p>
            <a:pPr>
              <a:defRPr/>
            </a:pPr>
            <a:fld id="{21BDA4F9-2812-42BC-8981-C5FE6A024CD6}" type="slidenum">
              <a:rPr lang="en-GB"/>
              <a:pPr>
                <a:defRPr/>
              </a:pPr>
              <a:t>‹#›</a:t>
            </a:fld>
            <a:endParaRPr lang="en-GB"/>
          </a:p>
        </p:txBody>
      </p:sp>
      <p:pic>
        <p:nvPicPr>
          <p:cNvPr id="10" name="Picture 9" descr="A close up of a logo&#10;&#10;Description automatically generated">
            <a:extLst>
              <a:ext uri="{FF2B5EF4-FFF2-40B4-BE49-F238E27FC236}">
                <a16:creationId xmlns:a16="http://schemas.microsoft.com/office/drawing/2014/main" id="{00A6E231-8897-275B-639F-82F295242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4829" y="6234493"/>
            <a:ext cx="1886712" cy="516763"/>
          </a:xfrm>
          <a:prstGeom prst="rect">
            <a:avLst/>
          </a:prstGeom>
        </p:spPr>
      </p:pic>
      <p:sp>
        <p:nvSpPr>
          <p:cNvPr id="6" name="Title 1">
            <a:extLst>
              <a:ext uri="{FF2B5EF4-FFF2-40B4-BE49-F238E27FC236}">
                <a16:creationId xmlns:a16="http://schemas.microsoft.com/office/drawing/2014/main" id="{9C7E9B20-A5D3-9C3D-7637-A999D1236295}"/>
              </a:ext>
            </a:extLst>
          </p:cNvPr>
          <p:cNvSpPr>
            <a:spLocks noGrp="1"/>
          </p:cNvSpPr>
          <p:nvPr>
            <p:ph type="title"/>
          </p:nvPr>
        </p:nvSpPr>
        <p:spPr>
          <a:xfrm>
            <a:off x="838200" y="60738"/>
            <a:ext cx="10515600" cy="551000"/>
          </a:xfrm>
        </p:spPr>
        <p:txBody>
          <a:bodyPr/>
          <a:lstStyle/>
          <a:p>
            <a:r>
              <a:rPr lang="en-US" dirty="0"/>
              <a:t>Click to edit Master title style</a:t>
            </a:r>
            <a:endParaRPr lang="en-GB" dirty="0"/>
          </a:p>
        </p:txBody>
      </p:sp>
      <p:sp>
        <p:nvSpPr>
          <p:cNvPr id="9" name="Content Placeholder 2">
            <a:extLst>
              <a:ext uri="{FF2B5EF4-FFF2-40B4-BE49-F238E27FC236}">
                <a16:creationId xmlns:a16="http://schemas.microsoft.com/office/drawing/2014/main" id="{3A627058-62CA-C1E1-9D6A-080E6E8FF40E}"/>
              </a:ext>
            </a:extLst>
          </p:cNvPr>
          <p:cNvSpPr>
            <a:spLocks noGrp="1"/>
          </p:cNvSpPr>
          <p:nvPr>
            <p:ph idx="1"/>
          </p:nvPr>
        </p:nvSpPr>
        <p:spPr>
          <a:xfrm>
            <a:off x="838200" y="924880"/>
            <a:ext cx="10515600" cy="5252084"/>
          </a:xfrm>
        </p:spPr>
        <p:txBody>
          <a:bodyPr/>
          <a:lstStyle>
            <a:lvl1pPr>
              <a:buClr>
                <a:schemeClr val="accent3"/>
              </a:buClr>
              <a:defRPr/>
            </a:lvl1pPr>
            <a:lvl2pPr>
              <a:buClr>
                <a:schemeClr val="accent3"/>
              </a:buClr>
              <a:buSzPct val="90000"/>
              <a:defRPr/>
            </a:lvl2pPr>
            <a:lvl3pPr>
              <a:buClr>
                <a:schemeClr val="accent3"/>
              </a:buClr>
              <a:defRPr/>
            </a:lvl3pPr>
          </a:lstStyle>
          <a:p>
            <a:pPr lvl="0"/>
            <a:r>
              <a:rPr lang="en-US" dirty="0"/>
              <a:t>Click to edit Master text styles</a:t>
            </a:r>
          </a:p>
          <a:p>
            <a:pPr lvl="1"/>
            <a:r>
              <a:rPr lang="en-US" dirty="0"/>
              <a:t>Second level</a:t>
            </a:r>
          </a:p>
          <a:p>
            <a:pPr lvl="2"/>
            <a:r>
              <a:rPr lang="en-US" dirty="0"/>
              <a:t>Third level</a:t>
            </a:r>
          </a:p>
        </p:txBody>
      </p:sp>
      <p:cxnSp>
        <p:nvCxnSpPr>
          <p:cNvPr id="11" name="Straight Connector 10">
            <a:extLst>
              <a:ext uri="{FF2B5EF4-FFF2-40B4-BE49-F238E27FC236}">
                <a16:creationId xmlns:a16="http://schemas.microsoft.com/office/drawing/2014/main" id="{C2461899-7705-A531-77C7-3CDEDF5BE0FE}"/>
              </a:ext>
            </a:extLst>
          </p:cNvPr>
          <p:cNvCxnSpPr/>
          <p:nvPr userDrawn="1"/>
        </p:nvCxnSpPr>
        <p:spPr>
          <a:xfrm>
            <a:off x="838200" y="569514"/>
            <a:ext cx="8177213" cy="0"/>
          </a:xfrm>
          <a:prstGeom prst="line">
            <a:avLst/>
          </a:prstGeom>
          <a:ln w="635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104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C07B4A80-C1EB-9A2C-41C4-4039B478D87F}"/>
              </a:ext>
            </a:extLst>
          </p:cNvPr>
          <p:cNvSpPr>
            <a:spLocks noGrp="1"/>
          </p:cNvSpPr>
          <p:nvPr>
            <p:ph type="ftr" sz="quarter" idx="14"/>
          </p:nvPr>
        </p:nvSpPr>
        <p:spPr>
          <a:xfrm>
            <a:off x="4095750" y="6330950"/>
            <a:ext cx="4114800" cy="365125"/>
          </a:xfrm>
        </p:spPr>
        <p:txBody>
          <a:bodyPr/>
          <a:lstStyle>
            <a:lvl1pPr>
              <a:defRPr/>
            </a:lvl1pPr>
          </a:lstStyle>
          <a:p>
            <a:pPr>
              <a:defRPr/>
            </a:pPr>
            <a:r>
              <a:rPr lang="en-GB"/>
              <a:t>www.ivory-network.eu</a:t>
            </a:r>
          </a:p>
        </p:txBody>
      </p:sp>
      <p:pic>
        <p:nvPicPr>
          <p:cNvPr id="10" name="Picture 9" descr="A close up of a logo&#10;&#10;Description automatically generated">
            <a:extLst>
              <a:ext uri="{FF2B5EF4-FFF2-40B4-BE49-F238E27FC236}">
                <a16:creationId xmlns:a16="http://schemas.microsoft.com/office/drawing/2014/main" id="{00A6E231-8897-275B-639F-82F295242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8296" y="6241642"/>
            <a:ext cx="1886712" cy="516763"/>
          </a:xfrm>
          <a:prstGeom prst="rect">
            <a:avLst/>
          </a:prstGeom>
        </p:spPr>
      </p:pic>
      <p:sp>
        <p:nvSpPr>
          <p:cNvPr id="6" name="Title 1">
            <a:extLst>
              <a:ext uri="{FF2B5EF4-FFF2-40B4-BE49-F238E27FC236}">
                <a16:creationId xmlns:a16="http://schemas.microsoft.com/office/drawing/2014/main" id="{9C7E9B20-A5D3-9C3D-7637-A999D1236295}"/>
              </a:ext>
            </a:extLst>
          </p:cNvPr>
          <p:cNvSpPr>
            <a:spLocks noGrp="1"/>
          </p:cNvSpPr>
          <p:nvPr>
            <p:ph type="title"/>
          </p:nvPr>
        </p:nvSpPr>
        <p:spPr>
          <a:xfrm>
            <a:off x="838200" y="122496"/>
            <a:ext cx="10515600" cy="551000"/>
          </a:xfrm>
        </p:spPr>
        <p:txBody>
          <a:bodyPr/>
          <a:lstStyle/>
          <a:p>
            <a:r>
              <a:rPr lang="en-US" dirty="0"/>
              <a:t>Click to edit Master title style</a:t>
            </a:r>
            <a:endParaRPr lang="en-GB" dirty="0"/>
          </a:p>
        </p:txBody>
      </p:sp>
      <p:sp>
        <p:nvSpPr>
          <p:cNvPr id="9" name="Content Placeholder 2">
            <a:extLst>
              <a:ext uri="{FF2B5EF4-FFF2-40B4-BE49-F238E27FC236}">
                <a16:creationId xmlns:a16="http://schemas.microsoft.com/office/drawing/2014/main" id="{3A627058-62CA-C1E1-9D6A-080E6E8FF40E}"/>
              </a:ext>
            </a:extLst>
          </p:cNvPr>
          <p:cNvSpPr>
            <a:spLocks noGrp="1"/>
          </p:cNvSpPr>
          <p:nvPr>
            <p:ph idx="1"/>
          </p:nvPr>
        </p:nvSpPr>
        <p:spPr>
          <a:xfrm>
            <a:off x="838200" y="924880"/>
            <a:ext cx="10515600" cy="5252084"/>
          </a:xfrm>
        </p:spPr>
        <p:txBody>
          <a:bodyPr/>
          <a:lstStyle>
            <a:lvl1pPr>
              <a:buClr>
                <a:schemeClr val="accent3"/>
              </a:buClr>
              <a:defRPr/>
            </a:lvl1pPr>
            <a:lvl2pPr>
              <a:buClr>
                <a:schemeClr val="accent3"/>
              </a:buClr>
              <a:buSzPct val="90000"/>
              <a:defRPr/>
            </a:lvl2pPr>
            <a:lvl3pPr>
              <a:buClr>
                <a:schemeClr val="accent3"/>
              </a:buCl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335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4128"/>
            <a:ext cx="10515600" cy="545801"/>
          </a:xfrm>
        </p:spPr>
        <p:txBody>
          <a:bodyPr/>
          <a:lstStyle/>
          <a:p>
            <a:r>
              <a:rPr lang="en-US" dirty="0"/>
              <a:t>Click to edit Master title style</a:t>
            </a:r>
            <a:endParaRPr lang="en-GB" dirty="0"/>
          </a:p>
        </p:txBody>
      </p:sp>
      <p:cxnSp>
        <p:nvCxnSpPr>
          <p:cNvPr id="4" name="Straight Connector 3">
            <a:extLst>
              <a:ext uri="{FF2B5EF4-FFF2-40B4-BE49-F238E27FC236}">
                <a16:creationId xmlns:a16="http://schemas.microsoft.com/office/drawing/2014/main" id="{B50DC947-6E0C-9013-01A0-1DF83BA66E14}"/>
              </a:ext>
            </a:extLst>
          </p:cNvPr>
          <p:cNvCxnSpPr>
            <a:cxnSpLocks/>
          </p:cNvCxnSpPr>
          <p:nvPr userDrawn="1"/>
        </p:nvCxnSpPr>
        <p:spPr>
          <a:xfrm>
            <a:off x="266700" y="779092"/>
            <a:ext cx="11649683" cy="0"/>
          </a:xfrm>
          <a:prstGeom prst="line">
            <a:avLst/>
          </a:prstGeom>
          <a:ln w="63500">
            <a:solidFill>
              <a:schemeClr val="accent1"/>
            </a:solidFill>
          </a:ln>
        </p:spPr>
        <p:style>
          <a:lnRef idx="3">
            <a:schemeClr val="accent1"/>
          </a:lnRef>
          <a:fillRef idx="0">
            <a:schemeClr val="accent1"/>
          </a:fillRef>
          <a:effectRef idx="2">
            <a:schemeClr val="accent1"/>
          </a:effectRef>
          <a:fontRef idx="minor">
            <a:schemeClr val="tx1"/>
          </a:fontRef>
        </p:style>
      </p:cxnSp>
      <p:sp>
        <p:nvSpPr>
          <p:cNvPr id="3" name="Content Placeholder 2"/>
          <p:cNvSpPr>
            <a:spLocks noGrp="1"/>
          </p:cNvSpPr>
          <p:nvPr>
            <p:ph idx="1"/>
          </p:nvPr>
        </p:nvSpPr>
        <p:spPr>
          <a:xfrm>
            <a:off x="838200" y="924880"/>
            <a:ext cx="10515600" cy="5252084"/>
          </a:xfrm>
        </p:spPr>
        <p:txBody>
          <a:bodyPr/>
          <a:lstStyle>
            <a:lvl1pPr>
              <a:buClr>
                <a:schemeClr val="accent3"/>
              </a:buClr>
              <a:defRPr/>
            </a:lvl1pPr>
            <a:lvl2pPr>
              <a:buClr>
                <a:schemeClr val="accent3"/>
              </a:buClr>
              <a:buSzPct val="90000"/>
              <a:defRPr/>
            </a:lvl2pPr>
            <a:lvl3pPr>
              <a:buClr>
                <a:schemeClr val="accent3"/>
              </a:buClr>
              <a:defRPr/>
            </a:lvl3pPr>
          </a:lstStyle>
          <a:p>
            <a:pPr lvl="0"/>
            <a:r>
              <a:rPr lang="en-US" dirty="0"/>
              <a:t>Click to edit Master text styles</a:t>
            </a:r>
          </a:p>
          <a:p>
            <a:pPr lvl="1"/>
            <a:r>
              <a:rPr lang="en-US" dirty="0"/>
              <a:t>Second level</a:t>
            </a:r>
          </a:p>
          <a:p>
            <a:pPr lvl="2"/>
            <a:r>
              <a:rPr lang="en-US" dirty="0"/>
              <a:t>Third level</a:t>
            </a:r>
          </a:p>
        </p:txBody>
      </p:sp>
      <p:sp>
        <p:nvSpPr>
          <p:cNvPr id="7" name="Footer Placeholder 4">
            <a:extLst>
              <a:ext uri="{FF2B5EF4-FFF2-40B4-BE49-F238E27FC236}">
                <a16:creationId xmlns:a16="http://schemas.microsoft.com/office/drawing/2014/main" id="{C1597205-DBC7-21F4-3C58-5546168CAAEE}"/>
              </a:ext>
            </a:extLst>
          </p:cNvPr>
          <p:cNvSpPr>
            <a:spLocks noGrp="1"/>
          </p:cNvSpPr>
          <p:nvPr>
            <p:ph type="ftr" sz="quarter" idx="14"/>
          </p:nvPr>
        </p:nvSpPr>
        <p:spPr/>
        <p:txBody>
          <a:bodyPr/>
          <a:lstStyle>
            <a:lvl1pPr>
              <a:defRPr/>
            </a:lvl1pPr>
          </a:lstStyle>
          <a:p>
            <a:pPr>
              <a:defRPr/>
            </a:pPr>
            <a:r>
              <a:rPr lang="en-GB"/>
              <a:t>www.ivory-network.eu</a:t>
            </a:r>
          </a:p>
        </p:txBody>
      </p:sp>
      <p:pic>
        <p:nvPicPr>
          <p:cNvPr id="9" name="Picture 8" descr="A close up of a logo&#10;&#10;Description automatically generated">
            <a:extLst>
              <a:ext uri="{FF2B5EF4-FFF2-40B4-BE49-F238E27FC236}">
                <a16:creationId xmlns:a16="http://schemas.microsoft.com/office/drawing/2014/main" id="{1654BAC9-BD59-F4AF-7598-ED303C95F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2691" y="6243533"/>
            <a:ext cx="1886712" cy="516763"/>
          </a:xfrm>
          <a:prstGeom prst="rect">
            <a:avLst/>
          </a:prstGeom>
        </p:spPr>
      </p:pic>
    </p:spTree>
    <p:extLst>
      <p:ext uri="{BB962C8B-B14F-4D97-AF65-F5344CB8AC3E}">
        <p14:creationId xmlns:p14="http://schemas.microsoft.com/office/powerpoint/2010/main" val="340881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9089300-2181-5FE6-F298-5CE573FED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Clr>
                <a:schemeClr val="accent4"/>
              </a:buClr>
              <a:defRPr/>
            </a:lvl1pPr>
            <a:lvl2pPr>
              <a:buClr>
                <a:schemeClr val="accent4"/>
              </a:buClr>
              <a:buSzPct val="90000"/>
              <a:defRPr/>
            </a:lvl2pPr>
            <a:lvl3pPr>
              <a:buClr>
                <a:schemeClr val="accent4"/>
              </a:buClr>
              <a:defRPr/>
            </a:lvl3pPr>
          </a:lstStyle>
          <a:p>
            <a:pPr lvl="0"/>
            <a:r>
              <a:rPr lang="en-US"/>
              <a:t>Click to edit Master text styles</a:t>
            </a:r>
          </a:p>
          <a:p>
            <a:pPr lvl="1"/>
            <a:r>
              <a:rPr lang="en-US"/>
              <a:t>Second level</a:t>
            </a:r>
          </a:p>
          <a:p>
            <a:pPr lvl="2"/>
            <a:r>
              <a:rPr lang="en-US"/>
              <a:t>Third level</a:t>
            </a:r>
          </a:p>
        </p:txBody>
      </p:sp>
      <p:sp>
        <p:nvSpPr>
          <p:cNvPr id="6" name="Footer Placeholder 4">
            <a:extLst>
              <a:ext uri="{FF2B5EF4-FFF2-40B4-BE49-F238E27FC236}">
                <a16:creationId xmlns:a16="http://schemas.microsoft.com/office/drawing/2014/main" id="{5AC23E9A-9096-39CC-FB4A-DB2BF43B7C79}"/>
              </a:ext>
            </a:extLst>
          </p:cNvPr>
          <p:cNvSpPr>
            <a:spLocks noGrp="1"/>
          </p:cNvSpPr>
          <p:nvPr>
            <p:ph type="ftr" sz="quarter" idx="14"/>
          </p:nvPr>
        </p:nvSpPr>
        <p:spPr/>
        <p:txBody>
          <a:bodyPr/>
          <a:lstStyle>
            <a:lvl1pPr>
              <a:defRPr/>
            </a:lvl1pPr>
          </a:lstStyle>
          <a:p>
            <a:pPr>
              <a:defRPr/>
            </a:pPr>
            <a:r>
              <a:rPr lang="en-GB"/>
              <a:t>www.ivory-network.eu</a:t>
            </a:r>
          </a:p>
        </p:txBody>
      </p:sp>
      <p:sp>
        <p:nvSpPr>
          <p:cNvPr id="7" name="Slide Number Placeholder 5">
            <a:extLst>
              <a:ext uri="{FF2B5EF4-FFF2-40B4-BE49-F238E27FC236}">
                <a16:creationId xmlns:a16="http://schemas.microsoft.com/office/drawing/2014/main" id="{430DE7FD-489E-7A2A-8AA8-E091D0AB500B}"/>
              </a:ext>
            </a:extLst>
          </p:cNvPr>
          <p:cNvSpPr>
            <a:spLocks noGrp="1"/>
          </p:cNvSpPr>
          <p:nvPr>
            <p:ph type="sldNum" sz="quarter" idx="15"/>
          </p:nvPr>
        </p:nvSpPr>
        <p:spPr/>
        <p:txBody>
          <a:bodyPr/>
          <a:lstStyle>
            <a:lvl1pPr>
              <a:defRPr/>
            </a:lvl1pPr>
          </a:lstStyle>
          <a:p>
            <a:pPr>
              <a:defRPr/>
            </a:pPr>
            <a:fld id="{D1E6F7BD-3CBA-4776-A85A-60E795A1A96E}" type="slidenum">
              <a:rPr lang="en-GB"/>
              <a:pPr>
                <a:defRPr/>
              </a:pPr>
              <a:t>‹#›</a:t>
            </a:fld>
            <a:endParaRPr lang="en-GB"/>
          </a:p>
        </p:txBody>
      </p:sp>
    </p:spTree>
    <p:extLst>
      <p:ext uri="{BB962C8B-B14F-4D97-AF65-F5344CB8AC3E}">
        <p14:creationId xmlns:p14="http://schemas.microsoft.com/office/powerpoint/2010/main" val="221583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B27199C-9CBA-E98B-78FA-183D8966F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Clr>
                <a:schemeClr val="accent5"/>
              </a:buClr>
              <a:defRPr/>
            </a:lvl1pPr>
            <a:lvl2pPr>
              <a:buClr>
                <a:schemeClr val="accent5"/>
              </a:buClr>
              <a:buSzPct val="90000"/>
              <a:defRPr/>
            </a:lvl2pPr>
            <a:lvl3pPr>
              <a:buClr>
                <a:schemeClr val="accent5"/>
              </a:buClr>
              <a:defRPr/>
            </a:lvl3pPr>
          </a:lstStyle>
          <a:p>
            <a:pPr lvl="0"/>
            <a:r>
              <a:rPr lang="en-US"/>
              <a:t>Click to edit Master text styles</a:t>
            </a:r>
          </a:p>
          <a:p>
            <a:pPr lvl="1"/>
            <a:r>
              <a:rPr lang="en-US"/>
              <a:t>Second level</a:t>
            </a:r>
          </a:p>
          <a:p>
            <a:pPr lvl="2"/>
            <a:r>
              <a:rPr lang="en-US"/>
              <a:t>Third level</a:t>
            </a:r>
          </a:p>
        </p:txBody>
      </p:sp>
      <p:sp>
        <p:nvSpPr>
          <p:cNvPr id="6" name="Footer Placeholder 4">
            <a:extLst>
              <a:ext uri="{FF2B5EF4-FFF2-40B4-BE49-F238E27FC236}">
                <a16:creationId xmlns:a16="http://schemas.microsoft.com/office/drawing/2014/main" id="{B4EF31AA-0EAD-1AE3-17CB-06642EA0E5B0}"/>
              </a:ext>
            </a:extLst>
          </p:cNvPr>
          <p:cNvSpPr>
            <a:spLocks noGrp="1"/>
          </p:cNvSpPr>
          <p:nvPr>
            <p:ph type="ftr" sz="quarter" idx="14"/>
          </p:nvPr>
        </p:nvSpPr>
        <p:spPr/>
        <p:txBody>
          <a:bodyPr/>
          <a:lstStyle>
            <a:lvl1pPr>
              <a:defRPr/>
            </a:lvl1pPr>
          </a:lstStyle>
          <a:p>
            <a:pPr>
              <a:defRPr/>
            </a:pPr>
            <a:r>
              <a:rPr lang="en-GB"/>
              <a:t>www.ivory-network.eu</a:t>
            </a:r>
          </a:p>
        </p:txBody>
      </p:sp>
      <p:sp>
        <p:nvSpPr>
          <p:cNvPr id="7" name="Slide Number Placeholder 5">
            <a:extLst>
              <a:ext uri="{FF2B5EF4-FFF2-40B4-BE49-F238E27FC236}">
                <a16:creationId xmlns:a16="http://schemas.microsoft.com/office/drawing/2014/main" id="{1606E7ED-1205-0C6A-C6E4-0FA90CB958A7}"/>
              </a:ext>
            </a:extLst>
          </p:cNvPr>
          <p:cNvSpPr>
            <a:spLocks noGrp="1"/>
          </p:cNvSpPr>
          <p:nvPr>
            <p:ph type="sldNum" sz="quarter" idx="15"/>
          </p:nvPr>
        </p:nvSpPr>
        <p:spPr/>
        <p:txBody>
          <a:bodyPr/>
          <a:lstStyle>
            <a:lvl1pPr>
              <a:defRPr/>
            </a:lvl1pPr>
          </a:lstStyle>
          <a:p>
            <a:pPr>
              <a:defRPr/>
            </a:pPr>
            <a:fld id="{209390CF-8702-4921-95BC-575EE82FC860}" type="slidenum">
              <a:rPr lang="en-GB"/>
              <a:pPr>
                <a:defRPr/>
              </a:pPr>
              <a:t>‹#›</a:t>
            </a:fld>
            <a:endParaRPr lang="en-GB"/>
          </a:p>
        </p:txBody>
      </p:sp>
    </p:spTree>
    <p:extLst>
      <p:ext uri="{BB962C8B-B14F-4D97-AF65-F5344CB8AC3E}">
        <p14:creationId xmlns:p14="http://schemas.microsoft.com/office/powerpoint/2010/main" val="284989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3A7073-E72D-3E59-FACD-3ABF770C2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5">
            <a:extLst>
              <a:ext uri="{FF2B5EF4-FFF2-40B4-BE49-F238E27FC236}">
                <a16:creationId xmlns:a16="http://schemas.microsoft.com/office/drawing/2014/main" id="{72B7D1C0-35FB-0B28-4196-2177420656C8}"/>
              </a:ext>
            </a:extLst>
          </p:cNvPr>
          <p:cNvSpPr>
            <a:spLocks noGrp="1"/>
          </p:cNvSpPr>
          <p:nvPr>
            <p:ph type="ftr" sz="quarter" idx="14"/>
          </p:nvPr>
        </p:nvSpPr>
        <p:spPr/>
        <p:txBody>
          <a:bodyPr/>
          <a:lstStyle>
            <a:lvl1pPr>
              <a:defRPr/>
            </a:lvl1pPr>
          </a:lstStyle>
          <a:p>
            <a:pPr>
              <a:defRPr/>
            </a:pPr>
            <a:r>
              <a:rPr lang="en-GB"/>
              <a:t>www.ivory-network.eu</a:t>
            </a:r>
          </a:p>
        </p:txBody>
      </p:sp>
      <p:sp>
        <p:nvSpPr>
          <p:cNvPr id="8" name="Slide Number Placeholder 6">
            <a:extLst>
              <a:ext uri="{FF2B5EF4-FFF2-40B4-BE49-F238E27FC236}">
                <a16:creationId xmlns:a16="http://schemas.microsoft.com/office/drawing/2014/main" id="{8CE8CA48-B6A3-4507-1BB7-EBBA06AD53CA}"/>
              </a:ext>
            </a:extLst>
          </p:cNvPr>
          <p:cNvSpPr>
            <a:spLocks noGrp="1"/>
          </p:cNvSpPr>
          <p:nvPr>
            <p:ph type="sldNum" sz="quarter" idx="15"/>
          </p:nvPr>
        </p:nvSpPr>
        <p:spPr/>
        <p:txBody>
          <a:bodyPr/>
          <a:lstStyle>
            <a:lvl1pPr>
              <a:defRPr/>
            </a:lvl1pPr>
          </a:lstStyle>
          <a:p>
            <a:pPr>
              <a:defRPr/>
            </a:pPr>
            <a:fld id="{44F87B77-B257-45D3-8C65-75BE759D60F9}" type="slidenum">
              <a:rPr lang="en-GB"/>
              <a:pPr>
                <a:defRPr/>
              </a:pPr>
              <a:t>‹#›</a:t>
            </a:fld>
            <a:endParaRPr lang="en-GB"/>
          </a:p>
        </p:txBody>
      </p:sp>
    </p:spTree>
    <p:extLst>
      <p:ext uri="{BB962C8B-B14F-4D97-AF65-F5344CB8AC3E}">
        <p14:creationId xmlns:p14="http://schemas.microsoft.com/office/powerpoint/2010/main" val="416005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1B7B6E-AF3A-B64B-190F-FDF9E5DEB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buClr>
                <a:schemeClr val="accent4"/>
              </a:buClr>
              <a:defRPr/>
            </a:lvl1pPr>
            <a:lvl2pPr>
              <a:buClr>
                <a:schemeClr val="accent4"/>
              </a:buClr>
              <a:defRPr/>
            </a:lvl2pPr>
            <a:lvl3pPr>
              <a:buClr>
                <a:schemeClr val="accent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buClr>
                <a:schemeClr val="accent4"/>
              </a:buClr>
              <a:defRPr/>
            </a:lvl1pPr>
            <a:lvl2pPr>
              <a:buClr>
                <a:schemeClr val="accent4"/>
              </a:buClr>
              <a:defRPr/>
            </a:lvl2pPr>
            <a:lvl3pPr>
              <a:buClr>
                <a:schemeClr val="accent4"/>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5">
            <a:extLst>
              <a:ext uri="{FF2B5EF4-FFF2-40B4-BE49-F238E27FC236}">
                <a16:creationId xmlns:a16="http://schemas.microsoft.com/office/drawing/2014/main" id="{5AB1E200-F29C-D367-B7AB-DA64C1A651B9}"/>
              </a:ext>
            </a:extLst>
          </p:cNvPr>
          <p:cNvSpPr>
            <a:spLocks noGrp="1"/>
          </p:cNvSpPr>
          <p:nvPr>
            <p:ph type="ftr" sz="quarter" idx="14"/>
          </p:nvPr>
        </p:nvSpPr>
        <p:spPr/>
        <p:txBody>
          <a:bodyPr/>
          <a:lstStyle>
            <a:lvl1pPr>
              <a:defRPr/>
            </a:lvl1pPr>
          </a:lstStyle>
          <a:p>
            <a:pPr>
              <a:defRPr/>
            </a:pPr>
            <a:r>
              <a:rPr lang="en-GB"/>
              <a:t>www.ivory-network.eu</a:t>
            </a:r>
          </a:p>
        </p:txBody>
      </p:sp>
      <p:sp>
        <p:nvSpPr>
          <p:cNvPr id="8" name="Slide Number Placeholder 6">
            <a:extLst>
              <a:ext uri="{FF2B5EF4-FFF2-40B4-BE49-F238E27FC236}">
                <a16:creationId xmlns:a16="http://schemas.microsoft.com/office/drawing/2014/main" id="{BBC3226A-B41B-7792-5C05-FEFCD41F372E}"/>
              </a:ext>
            </a:extLst>
          </p:cNvPr>
          <p:cNvSpPr>
            <a:spLocks noGrp="1"/>
          </p:cNvSpPr>
          <p:nvPr>
            <p:ph type="sldNum" sz="quarter" idx="15"/>
          </p:nvPr>
        </p:nvSpPr>
        <p:spPr/>
        <p:txBody>
          <a:bodyPr/>
          <a:lstStyle>
            <a:lvl1pPr>
              <a:defRPr/>
            </a:lvl1pPr>
          </a:lstStyle>
          <a:p>
            <a:pPr>
              <a:defRPr/>
            </a:pPr>
            <a:fld id="{02866D9E-99A9-4604-8FEC-8F274D4C2F13}" type="slidenum">
              <a:rPr lang="en-GB"/>
              <a:pPr>
                <a:defRPr/>
              </a:pPr>
              <a:t>‹#›</a:t>
            </a:fld>
            <a:endParaRPr lang="en-GB"/>
          </a:p>
        </p:txBody>
      </p:sp>
    </p:spTree>
    <p:extLst>
      <p:ext uri="{BB962C8B-B14F-4D97-AF65-F5344CB8AC3E}">
        <p14:creationId xmlns:p14="http://schemas.microsoft.com/office/powerpoint/2010/main" val="161538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06D332-1BFF-A700-4250-7376A6B5D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buClr>
                <a:schemeClr val="accent5"/>
              </a:buClr>
              <a:defRPr/>
            </a:lvl1pPr>
            <a:lvl2pPr>
              <a:buClr>
                <a:schemeClr val="accent5"/>
              </a:buClr>
              <a:defRPr/>
            </a:lvl2pPr>
            <a:lvl3pPr>
              <a:buClr>
                <a:schemeClr val="accent5"/>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buClr>
                <a:schemeClr val="accent5"/>
              </a:buClr>
              <a:defRPr/>
            </a:lvl1pPr>
            <a:lvl2pPr>
              <a:buClr>
                <a:schemeClr val="accent5"/>
              </a:buClr>
              <a:defRPr/>
            </a:lvl2pPr>
            <a:lvl3pPr>
              <a:buClr>
                <a:schemeClr val="accent5"/>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5">
            <a:extLst>
              <a:ext uri="{FF2B5EF4-FFF2-40B4-BE49-F238E27FC236}">
                <a16:creationId xmlns:a16="http://schemas.microsoft.com/office/drawing/2014/main" id="{DD6385E9-B6E7-3140-8DF1-ED6C793EA4C3}"/>
              </a:ext>
            </a:extLst>
          </p:cNvPr>
          <p:cNvSpPr>
            <a:spLocks noGrp="1"/>
          </p:cNvSpPr>
          <p:nvPr>
            <p:ph type="ftr" sz="quarter" idx="14"/>
          </p:nvPr>
        </p:nvSpPr>
        <p:spPr/>
        <p:txBody>
          <a:bodyPr/>
          <a:lstStyle>
            <a:lvl1pPr>
              <a:defRPr/>
            </a:lvl1pPr>
          </a:lstStyle>
          <a:p>
            <a:pPr>
              <a:defRPr/>
            </a:pPr>
            <a:r>
              <a:rPr lang="en-GB"/>
              <a:t>www.ivory-network.eu</a:t>
            </a:r>
          </a:p>
        </p:txBody>
      </p:sp>
      <p:sp>
        <p:nvSpPr>
          <p:cNvPr id="8" name="Slide Number Placeholder 6">
            <a:extLst>
              <a:ext uri="{FF2B5EF4-FFF2-40B4-BE49-F238E27FC236}">
                <a16:creationId xmlns:a16="http://schemas.microsoft.com/office/drawing/2014/main" id="{7D54DEB9-1EA7-8EDA-5AC1-B83DBC8B0D5C}"/>
              </a:ext>
            </a:extLst>
          </p:cNvPr>
          <p:cNvSpPr>
            <a:spLocks noGrp="1"/>
          </p:cNvSpPr>
          <p:nvPr>
            <p:ph type="sldNum" sz="quarter" idx="15"/>
          </p:nvPr>
        </p:nvSpPr>
        <p:spPr/>
        <p:txBody>
          <a:bodyPr/>
          <a:lstStyle>
            <a:lvl1pPr>
              <a:defRPr/>
            </a:lvl1pPr>
          </a:lstStyle>
          <a:p>
            <a:pPr>
              <a:defRPr/>
            </a:pPr>
            <a:fld id="{F26962BA-8B97-4B41-9ADB-CD821A99A820}" type="slidenum">
              <a:rPr lang="en-GB"/>
              <a:pPr>
                <a:defRPr/>
              </a:pPr>
              <a:t>‹#›</a:t>
            </a:fld>
            <a:endParaRPr lang="en-GB"/>
          </a:p>
        </p:txBody>
      </p:sp>
    </p:spTree>
    <p:extLst>
      <p:ext uri="{BB962C8B-B14F-4D97-AF65-F5344CB8AC3E}">
        <p14:creationId xmlns:p14="http://schemas.microsoft.com/office/powerpoint/2010/main" val="88544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344AB6B-ED44-B73D-0D3F-EED352A27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388" y="6162675"/>
            <a:ext cx="23145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Picture Placeholder 8"/>
          <p:cNvSpPr>
            <a:spLocks noGrp="1"/>
          </p:cNvSpPr>
          <p:nvPr>
            <p:ph type="pic" sz="quarter" idx="13"/>
          </p:nvPr>
        </p:nvSpPr>
        <p:spPr>
          <a:xfrm>
            <a:off x="8610600" y="6176963"/>
            <a:ext cx="2743200" cy="681037"/>
          </a:xfrm>
        </p:spPr>
        <p:txBody>
          <a:bodyPr rtlCol="0">
            <a:normAutofit/>
          </a:bodyPr>
          <a:lstStyle>
            <a:lvl1pPr marL="0" indent="0">
              <a:buNone/>
              <a:defRPr/>
            </a:lvl1pPr>
          </a:lstStyle>
          <a:p>
            <a:pPr lvl="0"/>
            <a:r>
              <a:rPr lang="en-US" noProof="0"/>
              <a:t>Click icon to add picture</a:t>
            </a:r>
            <a:endParaRPr lang="en-GB" noProof="0" dirty="0"/>
          </a:p>
        </p:txBody>
      </p:sp>
      <p:sp>
        <p:nvSpPr>
          <p:cNvPr id="5" name="Footer Placeholder 3">
            <a:extLst>
              <a:ext uri="{FF2B5EF4-FFF2-40B4-BE49-F238E27FC236}">
                <a16:creationId xmlns:a16="http://schemas.microsoft.com/office/drawing/2014/main" id="{B787BCFD-2CA4-ACB7-3BA0-AE025CBA99A7}"/>
              </a:ext>
            </a:extLst>
          </p:cNvPr>
          <p:cNvSpPr>
            <a:spLocks noGrp="1"/>
          </p:cNvSpPr>
          <p:nvPr>
            <p:ph type="ftr" sz="quarter" idx="14"/>
          </p:nvPr>
        </p:nvSpPr>
        <p:spPr/>
        <p:txBody>
          <a:bodyPr/>
          <a:lstStyle>
            <a:lvl1pPr>
              <a:defRPr/>
            </a:lvl1pPr>
          </a:lstStyle>
          <a:p>
            <a:pPr>
              <a:defRPr/>
            </a:pPr>
            <a:r>
              <a:rPr lang="en-GB"/>
              <a:t>www.ivory-network.eu</a:t>
            </a:r>
          </a:p>
        </p:txBody>
      </p:sp>
      <p:sp>
        <p:nvSpPr>
          <p:cNvPr id="6" name="Slide Number Placeholder 4">
            <a:extLst>
              <a:ext uri="{FF2B5EF4-FFF2-40B4-BE49-F238E27FC236}">
                <a16:creationId xmlns:a16="http://schemas.microsoft.com/office/drawing/2014/main" id="{FDD7AD9F-7A55-08F9-F41F-2089172A740B}"/>
              </a:ext>
            </a:extLst>
          </p:cNvPr>
          <p:cNvSpPr>
            <a:spLocks noGrp="1"/>
          </p:cNvSpPr>
          <p:nvPr>
            <p:ph type="sldNum" sz="quarter" idx="15"/>
          </p:nvPr>
        </p:nvSpPr>
        <p:spPr/>
        <p:txBody>
          <a:bodyPr/>
          <a:lstStyle>
            <a:lvl1pPr>
              <a:defRPr/>
            </a:lvl1pPr>
          </a:lstStyle>
          <a:p>
            <a:pPr>
              <a:defRPr/>
            </a:pPr>
            <a:fld id="{27CE8477-D448-4861-8451-F2D6800BF08B}" type="slidenum">
              <a:rPr lang="en-GB"/>
              <a:pPr>
                <a:defRPr/>
              </a:pPr>
              <a:t>‹#›</a:t>
            </a:fld>
            <a:endParaRPr lang="en-GB"/>
          </a:p>
        </p:txBody>
      </p:sp>
    </p:spTree>
    <p:extLst>
      <p:ext uri="{BB962C8B-B14F-4D97-AF65-F5344CB8AC3E}">
        <p14:creationId xmlns:p14="http://schemas.microsoft.com/office/powerpoint/2010/main" val="177389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BFB6042-360F-13B9-228E-3A5A1DDF6CDB}"/>
              </a:ext>
            </a:extLst>
          </p:cNvPr>
          <p:cNvSpPr>
            <a:spLocks noGrp="1" noChangeArrowheads="1"/>
          </p:cNvSpPr>
          <p:nvPr>
            <p:ph type="title"/>
          </p:nvPr>
        </p:nvSpPr>
        <p:spPr bwMode="auto">
          <a:xfrm>
            <a:off x="838200" y="365125"/>
            <a:ext cx="105156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0AF95431-62AF-B9E7-BC67-4A4AB4587FAA}"/>
              </a:ext>
            </a:extLst>
          </p:cNvPr>
          <p:cNvSpPr>
            <a:spLocks noGrp="1" noChangeArrowheads="1"/>
          </p:cNvSpPr>
          <p:nvPr>
            <p:ph type="body" idx="1"/>
          </p:nvPr>
        </p:nvSpPr>
        <p:spPr bwMode="auto">
          <a:xfrm>
            <a:off x="838200" y="1600200"/>
            <a:ext cx="105156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0"/>
            <a:endParaRPr lang="en-GB" altLang="en-US"/>
          </a:p>
          <a:p>
            <a:pPr lvl="2"/>
            <a:endParaRPr lang="en-GB" altLang="en-US"/>
          </a:p>
          <a:p>
            <a:pPr lvl="2"/>
            <a:endParaRPr lang="en-GB" altLang="en-US"/>
          </a:p>
          <a:p>
            <a:pPr lvl="2"/>
            <a:endParaRPr lang="en-GB" altLang="en-US"/>
          </a:p>
        </p:txBody>
      </p:sp>
      <p:sp>
        <p:nvSpPr>
          <p:cNvPr id="1028" name="TextBox 9">
            <a:extLst>
              <a:ext uri="{FF2B5EF4-FFF2-40B4-BE49-F238E27FC236}">
                <a16:creationId xmlns:a16="http://schemas.microsoft.com/office/drawing/2014/main" id="{88D54967-5542-73EE-E4B7-8C23D2AAF646}"/>
              </a:ext>
            </a:extLst>
          </p:cNvPr>
          <p:cNvSpPr txBox="1">
            <a:spLocks noChangeArrowheads="1"/>
          </p:cNvSpPr>
          <p:nvPr/>
        </p:nvSpPr>
        <p:spPr bwMode="auto">
          <a:xfrm>
            <a:off x="1277938" y="6351588"/>
            <a:ext cx="242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Aft>
                <a:spcPts val="800"/>
              </a:spcAft>
            </a:pPr>
            <a:r>
              <a:rPr lang="en-GB" altLang="en-US" sz="800">
                <a:solidFill>
                  <a:srgbClr val="808080"/>
                </a:solidFill>
                <a:latin typeface="Arial" panose="020B0604020202020204" pitchFamily="34" charset="0"/>
                <a:ea typeface="Times New Roman" panose="02020603050405020304" pitchFamily="18" charset="0"/>
                <a:cs typeface="Arial" panose="020B0604020202020204" pitchFamily="34" charset="0"/>
              </a:rPr>
              <a:t>This project has received funding from the European Union’s Horizon Europe research and innovation programme under grant agreement No 101119590</a:t>
            </a:r>
            <a:endParaRPr lang="nl-BE" altLang="en-US" sz="800">
              <a:solidFill>
                <a:srgbClr val="80808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29" name="Picture 10" descr="flag_yellow_high.jpg">
            <a:extLst>
              <a:ext uri="{FF2B5EF4-FFF2-40B4-BE49-F238E27FC236}">
                <a16:creationId xmlns:a16="http://schemas.microsoft.com/office/drawing/2014/main" id="{96127130-B36B-A7FF-7CAF-81CE4B4D230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550" y="6245225"/>
            <a:ext cx="7635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1">
            <a:extLst>
              <a:ext uri="{FF2B5EF4-FFF2-40B4-BE49-F238E27FC236}">
                <a16:creationId xmlns:a16="http://schemas.microsoft.com/office/drawing/2014/main" id="{E780DDFB-7695-C035-67F9-1EC83C1771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b="1" dirty="0">
                <a:solidFill>
                  <a:schemeClr val="accent2"/>
                </a:solidFill>
                <a:latin typeface="+mn-lt"/>
              </a:defRPr>
            </a:lvl1pPr>
          </a:lstStyle>
          <a:p>
            <a:pPr>
              <a:defRPr/>
            </a:pPr>
            <a:r>
              <a:rPr lang="en-GB"/>
              <a:t>www.ivory-network.eu</a:t>
            </a:r>
          </a:p>
        </p:txBody>
      </p:sp>
      <p:sp>
        <p:nvSpPr>
          <p:cNvPr id="13" name="Slide Number Placeholder 12">
            <a:extLst>
              <a:ext uri="{FF2B5EF4-FFF2-40B4-BE49-F238E27FC236}">
                <a16:creationId xmlns:a16="http://schemas.microsoft.com/office/drawing/2014/main" id="{14DED33F-5571-B2A0-ADE6-212372C27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600" b="1" smtClean="0">
                <a:solidFill>
                  <a:schemeClr val="accent2"/>
                </a:solidFill>
                <a:latin typeface="+mn-lt"/>
              </a:defRPr>
            </a:lvl1pPr>
          </a:lstStyle>
          <a:p>
            <a:pPr>
              <a:defRPr/>
            </a:pPr>
            <a:fld id="{1E6A180F-D728-43F2-8A1E-48877654AF7D}" type="slidenum">
              <a:rPr lang="en-GB"/>
              <a:pPr>
                <a:defRPr/>
              </a:pPr>
              <a:t>‹#›</a:t>
            </a:fld>
            <a:endParaRPr lang="en-GB" dirty="0"/>
          </a:p>
        </p:txBody>
      </p:sp>
      <p:sp>
        <p:nvSpPr>
          <p:cNvPr id="1032" name="TextBox 9">
            <a:extLst>
              <a:ext uri="{FF2B5EF4-FFF2-40B4-BE49-F238E27FC236}">
                <a16:creationId xmlns:a16="http://schemas.microsoft.com/office/drawing/2014/main" id="{B2130842-137B-FA5D-9767-9C9182B8EE3E}"/>
              </a:ext>
            </a:extLst>
          </p:cNvPr>
          <p:cNvSpPr txBox="1">
            <a:spLocks noChangeArrowheads="1"/>
          </p:cNvSpPr>
          <p:nvPr/>
        </p:nvSpPr>
        <p:spPr bwMode="auto">
          <a:xfrm>
            <a:off x="1277938" y="6351588"/>
            <a:ext cx="2427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spcAft>
                <a:spcPts val="800"/>
              </a:spcAft>
            </a:pPr>
            <a:r>
              <a:rPr lang="en-GB" altLang="en-US" sz="800" dirty="0">
                <a:solidFill>
                  <a:srgbClr val="808080"/>
                </a:solidFill>
                <a:latin typeface="Arial" panose="020B0604020202020204" pitchFamily="34" charset="0"/>
                <a:ea typeface="Times New Roman" panose="02020603050405020304" pitchFamily="18" charset="0"/>
                <a:cs typeface="Arial" panose="020B0604020202020204" pitchFamily="34" charset="0"/>
              </a:rPr>
              <a:t>This project has received funding from the European Union’s Horizon Europe research and innovation programme under grant agreement No 101119590</a:t>
            </a:r>
            <a:endParaRPr lang="nl-BE" altLang="en-US" sz="800" dirty="0">
              <a:solidFill>
                <a:srgbClr val="80808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33" name="Picture 10" descr="flag_yellow_high.jpg">
            <a:extLst>
              <a:ext uri="{FF2B5EF4-FFF2-40B4-BE49-F238E27FC236}">
                <a16:creationId xmlns:a16="http://schemas.microsoft.com/office/drawing/2014/main" id="{4D562E26-B853-629E-5B7E-49DF75FEA7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550" y="6245225"/>
            <a:ext cx="7635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345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60" r:id="rId14"/>
  </p:sldLayoutIdLst>
  <p:hf sldNum="0" hdr="0" dt="0"/>
  <p:txStyles>
    <p:titleStyle>
      <a:lvl1pPr algn="l" rtl="0" eaLnBrk="1" fontAlgn="base" hangingPunct="1">
        <a:lnSpc>
          <a:spcPct val="90000"/>
        </a:lnSpc>
        <a:spcBef>
          <a:spcPct val="0"/>
        </a:spcBef>
        <a:spcAft>
          <a:spcPct val="0"/>
        </a:spcAft>
        <a:defRPr sz="4400" b="1" kern="1200">
          <a:solidFill>
            <a:schemeClr val="accent1"/>
          </a:solidFill>
          <a:latin typeface="+mn-lt"/>
          <a:ea typeface="+mj-ea"/>
          <a:cs typeface="+mj-cs"/>
        </a:defRPr>
      </a:lvl1pPr>
      <a:lvl2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2pPr>
      <a:lvl3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3pPr>
      <a:lvl4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4pPr>
      <a:lvl5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5pPr>
      <a:lvl6pPr marL="4572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6pPr>
      <a:lvl7pPr marL="9144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7pPr>
      <a:lvl8pPr marL="13716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8pPr>
      <a:lvl9pPr marL="18288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9pPr>
    </p:titleStyle>
    <p:bodyStyle>
      <a:lvl1pPr marL="357188" indent="-357188" algn="l" rtl="0" eaLnBrk="1" fontAlgn="base" hangingPunct="1">
        <a:lnSpc>
          <a:spcPct val="90000"/>
        </a:lnSpc>
        <a:spcBef>
          <a:spcPts val="1000"/>
        </a:spcBef>
        <a:spcAft>
          <a:spcPct val="0"/>
        </a:spcAft>
        <a:buClr>
          <a:srgbClr val="ADB9CA"/>
        </a:buClr>
        <a:buSzPct val="90000"/>
        <a:buFont typeface="Wingdings" panose="05000000000000000000" pitchFamily="2" charset="2"/>
        <a:buChar char="v"/>
        <a:defRPr sz="2800" kern="1200">
          <a:solidFill>
            <a:schemeClr val="tx1"/>
          </a:solidFill>
          <a:latin typeface="+mn-lt"/>
          <a:ea typeface="+mn-ea"/>
          <a:cs typeface="+mn-cs"/>
        </a:defRPr>
      </a:lvl1pPr>
      <a:lvl2pPr marL="712788" indent="-255588" algn="l" rtl="0" eaLnBrk="1" fontAlgn="base" hangingPunct="1">
        <a:lnSpc>
          <a:spcPct val="90000"/>
        </a:lnSpc>
        <a:spcBef>
          <a:spcPts val="500"/>
        </a:spcBef>
        <a:spcAft>
          <a:spcPct val="0"/>
        </a:spcAft>
        <a:buClr>
          <a:srgbClr val="B8C3D1"/>
        </a:buClr>
        <a:buSzPct val="90000"/>
        <a:buFont typeface="Courier New" panose="02070309020205020404" pitchFamily="49" charset="0"/>
        <a:buChar char="o"/>
        <a:defRPr sz="2400" kern="1200">
          <a:solidFill>
            <a:schemeClr val="tx1"/>
          </a:solidFill>
          <a:latin typeface="+mn-lt"/>
          <a:ea typeface="+mn-ea"/>
          <a:cs typeface="+mn-cs"/>
        </a:defRPr>
      </a:lvl2pPr>
      <a:lvl3pPr marL="1162050" indent="-247650" algn="l" rtl="0" eaLnBrk="1" fontAlgn="base" hangingPunct="1">
        <a:lnSpc>
          <a:spcPct val="90000"/>
        </a:lnSpc>
        <a:spcBef>
          <a:spcPts val="500"/>
        </a:spcBef>
        <a:spcAft>
          <a:spcPct val="0"/>
        </a:spcAft>
        <a:buClr>
          <a:srgbClr val="B8C3D1"/>
        </a:buClr>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3.jpg"/><Relationship Id="rId11" Type="http://schemas.openxmlformats.org/officeDocument/2006/relationships/image" Target="../media/image38.png"/><Relationship Id="rId5" Type="http://schemas.openxmlformats.org/officeDocument/2006/relationships/image" Target="../media/image32.jp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784CB6-4A6A-1E05-DB95-73438D3C410A}"/>
              </a:ext>
            </a:extLst>
          </p:cNvPr>
          <p:cNvSpPr>
            <a:spLocks noGrp="1"/>
          </p:cNvSpPr>
          <p:nvPr>
            <p:ph type="ftr" sz="quarter" idx="14"/>
          </p:nvPr>
        </p:nvSpPr>
        <p:spPr/>
        <p:txBody>
          <a:bodyPr/>
          <a:lstStyle/>
          <a:p>
            <a:pPr>
              <a:defRPr/>
            </a:pPr>
            <a:r>
              <a:rPr lang="en-GB"/>
              <a:t>www.ivory-network.eu</a:t>
            </a:r>
          </a:p>
        </p:txBody>
      </p:sp>
      <p:sp>
        <p:nvSpPr>
          <p:cNvPr id="5" name="Title 1">
            <a:extLst>
              <a:ext uri="{FF2B5EF4-FFF2-40B4-BE49-F238E27FC236}">
                <a16:creationId xmlns:a16="http://schemas.microsoft.com/office/drawing/2014/main" id="{F268214E-74BE-62B1-0CD4-00CD48695C1B}"/>
              </a:ext>
            </a:extLst>
          </p:cNvPr>
          <p:cNvSpPr txBox="1">
            <a:spLocks noChangeArrowheads="1"/>
          </p:cNvSpPr>
          <p:nvPr/>
        </p:nvSpPr>
        <p:spPr bwMode="auto">
          <a:xfrm>
            <a:off x="393699" y="549592"/>
            <a:ext cx="11382375" cy="197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lnSpc>
                <a:spcPct val="90000"/>
              </a:lnSpc>
              <a:spcBef>
                <a:spcPct val="0"/>
              </a:spcBef>
              <a:spcAft>
                <a:spcPct val="0"/>
              </a:spcAft>
              <a:defRPr sz="6000" b="1" kern="1200">
                <a:solidFill>
                  <a:schemeClr val="tx1"/>
                </a:solidFill>
                <a:latin typeface="+mn-lt"/>
                <a:ea typeface="+mj-ea"/>
                <a:cs typeface="+mj-cs"/>
              </a:defRPr>
            </a:lvl1pPr>
            <a:lvl2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2pPr>
            <a:lvl3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3pPr>
            <a:lvl4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4pPr>
            <a:lvl5pPr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5pPr>
            <a:lvl6pPr marL="4572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6pPr>
            <a:lvl7pPr marL="9144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7pPr>
            <a:lvl8pPr marL="13716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8pPr>
            <a:lvl9pPr marL="1828800" algn="l" rtl="0" eaLnBrk="1" fontAlgn="base" hangingPunct="1">
              <a:lnSpc>
                <a:spcPct val="90000"/>
              </a:lnSpc>
              <a:spcBef>
                <a:spcPct val="0"/>
              </a:spcBef>
              <a:spcAft>
                <a:spcPct val="0"/>
              </a:spcAft>
              <a:defRPr sz="4400" b="1">
                <a:solidFill>
                  <a:schemeClr val="accent1"/>
                </a:solidFill>
                <a:latin typeface="Calibri" panose="020F0502020204030204" pitchFamily="34" charset="0"/>
              </a:defRPr>
            </a:lvl9pPr>
          </a:lstStyle>
          <a:p>
            <a:r>
              <a:rPr lang="fr-FR" sz="2800" dirty="0" err="1"/>
              <a:t>Aristotelis</a:t>
            </a:r>
            <a:r>
              <a:rPr lang="fr-FR" sz="2800" dirty="0"/>
              <a:t> </a:t>
            </a:r>
            <a:r>
              <a:rPr lang="fr-FR" sz="2800" dirty="0" err="1"/>
              <a:t>Styanidis</a:t>
            </a:r>
            <a:r>
              <a:rPr lang="fr-FR" sz="2800" dirty="0"/>
              <a:t> </a:t>
            </a:r>
            <a:r>
              <a:rPr lang="en-GB" altLang="en-US" sz="2800" dirty="0"/>
              <a:t> (DC14) </a:t>
            </a:r>
          </a:p>
          <a:p>
            <a:r>
              <a:rPr lang="en-GB" altLang="en-US" sz="2800" dirty="0"/>
              <a:t>&amp; </a:t>
            </a:r>
          </a:p>
          <a:p>
            <a:r>
              <a:rPr lang="en-GB" altLang="en-US" sz="2800" dirty="0"/>
              <a:t>Ajay IYER (DC5)</a:t>
            </a:r>
          </a:p>
        </p:txBody>
      </p:sp>
      <p:sp>
        <p:nvSpPr>
          <p:cNvPr id="6" name="Subtitle 2">
            <a:extLst>
              <a:ext uri="{FF2B5EF4-FFF2-40B4-BE49-F238E27FC236}">
                <a16:creationId xmlns:a16="http://schemas.microsoft.com/office/drawing/2014/main" id="{8D17C00C-0872-6330-C70D-0B36D48ACB21}"/>
              </a:ext>
            </a:extLst>
          </p:cNvPr>
          <p:cNvSpPr txBox="1">
            <a:spLocks/>
          </p:cNvSpPr>
          <p:nvPr/>
        </p:nvSpPr>
        <p:spPr bwMode="auto">
          <a:xfrm>
            <a:off x="491236" y="4576762"/>
            <a:ext cx="1138237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1" fontAlgn="base" hangingPunct="1">
              <a:lnSpc>
                <a:spcPct val="90000"/>
              </a:lnSpc>
              <a:spcBef>
                <a:spcPts val="1000"/>
              </a:spcBef>
              <a:spcAft>
                <a:spcPct val="0"/>
              </a:spcAft>
              <a:buClr>
                <a:srgbClr val="ADB9CA"/>
              </a:buClr>
              <a:buSzPct val="90000"/>
              <a:buFont typeface="Wingdings" panose="05000000000000000000" pitchFamily="2" charset="2"/>
              <a:buNone/>
              <a:defRPr sz="2400" kern="1200">
                <a:solidFill>
                  <a:schemeClr val="accent6"/>
                </a:solidFill>
                <a:latin typeface="+mn-lt"/>
                <a:ea typeface="+mn-ea"/>
                <a:cs typeface="+mn-cs"/>
              </a:defRPr>
            </a:lvl1pPr>
            <a:lvl2pPr marL="457200" indent="0" algn="ctr" rtl="0" eaLnBrk="1" fontAlgn="base" hangingPunct="1">
              <a:lnSpc>
                <a:spcPct val="90000"/>
              </a:lnSpc>
              <a:spcBef>
                <a:spcPts val="500"/>
              </a:spcBef>
              <a:spcAft>
                <a:spcPct val="0"/>
              </a:spcAft>
              <a:buClr>
                <a:srgbClr val="B8C3D1"/>
              </a:buClr>
              <a:buSzPct val="90000"/>
              <a:buFont typeface="Courier New" panose="02070309020205020404" pitchFamily="49" charset="0"/>
              <a:buNone/>
              <a:defRPr sz="2000" kern="1200">
                <a:solidFill>
                  <a:schemeClr val="tx1"/>
                </a:solidFill>
                <a:latin typeface="+mn-lt"/>
                <a:ea typeface="+mn-ea"/>
                <a:cs typeface="+mn-cs"/>
              </a:defRPr>
            </a:lvl2pPr>
            <a:lvl3pPr marL="914400" indent="0" algn="ctr" rtl="0" eaLnBrk="1" fontAlgn="base" hangingPunct="1">
              <a:lnSpc>
                <a:spcPct val="90000"/>
              </a:lnSpc>
              <a:spcBef>
                <a:spcPts val="500"/>
              </a:spcBef>
              <a:spcAft>
                <a:spcPct val="0"/>
              </a:spcAft>
              <a:buClr>
                <a:srgbClr val="B8C3D1"/>
              </a:buClr>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buClr>
                <a:schemeClr val="tx2">
                  <a:lumMod val="40000"/>
                  <a:lumOff val="60000"/>
                </a:schemeClr>
              </a:buClr>
              <a:defRPr/>
            </a:pPr>
            <a:endParaRPr lang="en-GB" dirty="0"/>
          </a:p>
          <a:p>
            <a:pPr fontAlgn="auto">
              <a:spcAft>
                <a:spcPts val="0"/>
              </a:spcAft>
              <a:buClr>
                <a:schemeClr val="tx2">
                  <a:lumMod val="40000"/>
                  <a:lumOff val="60000"/>
                </a:schemeClr>
              </a:buClr>
              <a:defRPr/>
            </a:pPr>
            <a:endParaRPr lang="en-GB" dirty="0"/>
          </a:p>
          <a:p>
            <a:pPr fontAlgn="auto">
              <a:spcAft>
                <a:spcPts val="0"/>
              </a:spcAft>
              <a:buClr>
                <a:schemeClr val="tx2">
                  <a:lumMod val="40000"/>
                  <a:lumOff val="60000"/>
                </a:schemeClr>
              </a:buClr>
              <a:defRPr/>
            </a:pPr>
            <a:r>
              <a:rPr lang="en-GB" dirty="0"/>
              <a:t>IVORY Conference Athens </a:t>
            </a:r>
          </a:p>
          <a:p>
            <a:pPr fontAlgn="auto">
              <a:spcAft>
                <a:spcPts val="0"/>
              </a:spcAft>
              <a:buClr>
                <a:schemeClr val="tx2">
                  <a:lumMod val="40000"/>
                  <a:lumOff val="60000"/>
                </a:schemeClr>
              </a:buClr>
              <a:defRPr/>
            </a:pPr>
            <a:endParaRPr lang="en-GB" dirty="0"/>
          </a:p>
        </p:txBody>
      </p:sp>
      <p:sp>
        <p:nvSpPr>
          <p:cNvPr id="7" name="TextBox 6">
            <a:extLst>
              <a:ext uri="{FF2B5EF4-FFF2-40B4-BE49-F238E27FC236}">
                <a16:creationId xmlns:a16="http://schemas.microsoft.com/office/drawing/2014/main" id="{C6EE5D48-0E9E-3843-6AD6-0F075360E644}"/>
              </a:ext>
            </a:extLst>
          </p:cNvPr>
          <p:cNvSpPr txBox="1"/>
          <p:nvPr/>
        </p:nvSpPr>
        <p:spPr>
          <a:xfrm>
            <a:off x="2130842" y="3011718"/>
            <a:ext cx="8103161" cy="3130088"/>
          </a:xfrm>
          <a:prstGeom prst="rect">
            <a:avLst/>
          </a:prstGeom>
          <a:noFill/>
        </p:spPr>
        <p:txBody>
          <a:bodyPr wrap="square" rtlCol="0">
            <a:spAutoFit/>
          </a:bodyPr>
          <a:lstStyle/>
          <a:p>
            <a:pPr algn="ctr">
              <a:lnSpc>
                <a:spcPct val="90000"/>
              </a:lnSpc>
              <a:spcBef>
                <a:spcPts val="1000"/>
              </a:spcBef>
              <a:buClr>
                <a:srgbClr val="ADB9CA"/>
              </a:buClr>
              <a:buSzPct val="90000"/>
              <a:defRPr/>
            </a:pPr>
            <a:r>
              <a:rPr lang="fr-FR" sz="4200" dirty="0" err="1"/>
              <a:t>Sleepiness</a:t>
            </a:r>
            <a:r>
              <a:rPr lang="fr-FR" sz="4200" dirty="0"/>
              <a:t> on the Road: </a:t>
            </a:r>
            <a:r>
              <a:rPr lang="fr-FR" sz="4200" dirty="0" err="1"/>
              <a:t>Integrating</a:t>
            </a:r>
            <a:r>
              <a:rPr lang="fr-FR" sz="4200" dirty="0"/>
              <a:t> </a:t>
            </a:r>
            <a:r>
              <a:rPr lang="fr-FR" sz="4200" dirty="0" err="1"/>
              <a:t>Physiological</a:t>
            </a:r>
            <a:r>
              <a:rPr lang="fr-FR" sz="4200" dirty="0"/>
              <a:t>, </a:t>
            </a:r>
            <a:r>
              <a:rPr lang="fr-FR" sz="4200" dirty="0" err="1"/>
              <a:t>Behavioural</a:t>
            </a:r>
            <a:r>
              <a:rPr lang="fr-FR" sz="4200" dirty="0"/>
              <a:t>, and </a:t>
            </a:r>
            <a:r>
              <a:rPr lang="fr-FR" sz="4200" dirty="0" err="1"/>
              <a:t>Vehicle-Based</a:t>
            </a:r>
            <a:r>
              <a:rPr lang="fr-FR" sz="4200" dirty="0"/>
              <a:t> </a:t>
            </a:r>
            <a:r>
              <a:rPr lang="fr-FR" sz="4200" dirty="0" err="1"/>
              <a:t>Indicators</a:t>
            </a:r>
            <a:endParaRPr lang="en-US" sz="4200" dirty="0"/>
          </a:p>
          <a:p>
            <a:endParaRPr lang="en-GB" sz="4200" dirty="0"/>
          </a:p>
          <a:p>
            <a:endParaRPr lang="en-GB" sz="4200" dirty="0"/>
          </a:p>
        </p:txBody>
      </p:sp>
    </p:spTree>
    <p:extLst>
      <p:ext uri="{BB962C8B-B14F-4D97-AF65-F5344CB8AC3E}">
        <p14:creationId xmlns:p14="http://schemas.microsoft.com/office/powerpoint/2010/main" val="357804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9A30C-C95F-BED6-8BAD-41740CDF1E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BBAC97-C02D-EB84-F39B-398DBF59C753}"/>
              </a:ext>
            </a:extLst>
          </p:cNvPr>
          <p:cNvSpPr>
            <a:spLocks noGrp="1"/>
          </p:cNvSpPr>
          <p:nvPr>
            <p:ph type="title"/>
          </p:nvPr>
        </p:nvSpPr>
        <p:spPr>
          <a:xfrm>
            <a:off x="179583" y="194502"/>
            <a:ext cx="12321943" cy="545801"/>
          </a:xfrm>
        </p:spPr>
        <p:txBody>
          <a:bodyPr/>
          <a:lstStyle/>
          <a:p>
            <a:r>
              <a:rPr lang="fr-FR" b="0" dirty="0" err="1"/>
              <a:t>Vehicle</a:t>
            </a:r>
            <a:r>
              <a:rPr lang="fr-FR" b="0" dirty="0"/>
              <a:t> </a:t>
            </a:r>
            <a:r>
              <a:rPr lang="fr-FR" b="0" dirty="0" err="1"/>
              <a:t>Kinematics</a:t>
            </a:r>
            <a:r>
              <a:rPr lang="fr-FR" b="0" dirty="0"/>
              <a:t> </a:t>
            </a:r>
            <a:r>
              <a:rPr lang="fr-FR" b="0" dirty="0" err="1"/>
              <a:t>Supporting</a:t>
            </a:r>
            <a:r>
              <a:rPr lang="fr-FR" b="0" dirty="0"/>
              <a:t> </a:t>
            </a:r>
            <a:r>
              <a:rPr lang="fr-FR" b="0" dirty="0" err="1"/>
              <a:t>Detection</a:t>
            </a:r>
            <a:endParaRPr lang="fr-FR" dirty="0"/>
          </a:p>
        </p:txBody>
      </p:sp>
      <p:sp>
        <p:nvSpPr>
          <p:cNvPr id="4" name="TextBox 3">
            <a:extLst>
              <a:ext uri="{FF2B5EF4-FFF2-40B4-BE49-F238E27FC236}">
                <a16:creationId xmlns:a16="http://schemas.microsoft.com/office/drawing/2014/main" id="{4C1D6DB3-7987-3ACE-E4C4-68C43F396AEA}"/>
              </a:ext>
            </a:extLst>
          </p:cNvPr>
          <p:cNvSpPr txBox="1"/>
          <p:nvPr/>
        </p:nvSpPr>
        <p:spPr>
          <a:xfrm>
            <a:off x="250113" y="946735"/>
            <a:ext cx="5965602" cy="646331"/>
          </a:xfrm>
          <a:prstGeom prst="rect">
            <a:avLst/>
          </a:prstGeom>
          <a:noFill/>
        </p:spPr>
        <p:txBody>
          <a:bodyPr wrap="square" rtlCol="0">
            <a:spAutoFit/>
          </a:bodyPr>
          <a:lstStyle/>
          <a:p>
            <a:pPr marL="285750" indent="-285750">
              <a:buFont typeface="Arial" panose="020B0604020202020204" pitchFamily="34" charset="0"/>
              <a:buChar char="•"/>
            </a:pPr>
            <a:r>
              <a:rPr lang="en-US" dirty="0"/>
              <a:t>Vehicle kinematics serve as supporting detection and validation artifacts.</a:t>
            </a:r>
            <a:endParaRPr lang="fr-FR" dirty="0"/>
          </a:p>
        </p:txBody>
      </p:sp>
      <p:sp>
        <p:nvSpPr>
          <p:cNvPr id="7" name="TextBox 6">
            <a:extLst>
              <a:ext uri="{FF2B5EF4-FFF2-40B4-BE49-F238E27FC236}">
                <a16:creationId xmlns:a16="http://schemas.microsoft.com/office/drawing/2014/main" id="{7C969DFC-79C1-FB45-9A25-30794433B341}"/>
              </a:ext>
            </a:extLst>
          </p:cNvPr>
          <p:cNvSpPr txBox="1"/>
          <p:nvPr/>
        </p:nvSpPr>
        <p:spPr>
          <a:xfrm>
            <a:off x="250112" y="1662592"/>
            <a:ext cx="5965602"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Steering Entropy(</a:t>
            </a:r>
            <a:r>
              <a:rPr lang="en-US" i="1" dirty="0"/>
              <a:t>H</a:t>
            </a:r>
            <a:r>
              <a:rPr lang="en-US" i="1" baseline="-25000" dirty="0"/>
              <a:t>p</a:t>
            </a:r>
            <a:r>
              <a:rPr lang="en-US" dirty="0"/>
              <a:t>)quantifies control unpredictability and drowsiness induced performance degradation</a:t>
            </a:r>
            <a:endParaRPr lang="fr-FR" sz="2000" b="1" dirty="0">
              <a:solidFill>
                <a:schemeClr val="dk1"/>
              </a:solidFill>
              <a:ea typeface="MS PGothic"/>
            </a:endParaRPr>
          </a:p>
        </p:txBody>
      </p:sp>
      <p:sp>
        <p:nvSpPr>
          <p:cNvPr id="9" name="TextBox 8">
            <a:extLst>
              <a:ext uri="{FF2B5EF4-FFF2-40B4-BE49-F238E27FC236}">
                <a16:creationId xmlns:a16="http://schemas.microsoft.com/office/drawing/2014/main" id="{8F51AB08-9D7D-61FD-12A3-B0562B15D2F0}"/>
              </a:ext>
            </a:extLst>
          </p:cNvPr>
          <p:cNvSpPr txBox="1"/>
          <p:nvPr/>
        </p:nvSpPr>
        <p:spPr>
          <a:xfrm>
            <a:off x="248163" y="4296845"/>
            <a:ext cx="5965602" cy="646331"/>
          </a:xfrm>
          <a:prstGeom prst="rect">
            <a:avLst/>
          </a:prstGeom>
          <a:noFill/>
        </p:spPr>
        <p:txBody>
          <a:bodyPr wrap="square" rtlCol="0">
            <a:spAutoFit/>
          </a:bodyPr>
          <a:lstStyle/>
          <a:p>
            <a:pPr marL="285750" indent="-285750">
              <a:buFont typeface="Arial" panose="020B0604020202020204" pitchFamily="34" charset="0"/>
              <a:buChar char="•"/>
            </a:pPr>
            <a:r>
              <a:rPr lang="en-US" dirty="0"/>
              <a:t>Models such as </a:t>
            </a:r>
            <a:r>
              <a:rPr lang="fr-FR" dirty="0" err="1"/>
              <a:t>shapelet</a:t>
            </a:r>
            <a:r>
              <a:rPr lang="fr-FR" dirty="0"/>
              <a:t> </a:t>
            </a:r>
            <a:r>
              <a:rPr lang="fr-FR" dirty="0" err="1"/>
              <a:t>discovery</a:t>
            </a:r>
            <a:r>
              <a:rPr lang="fr-FR" dirty="0"/>
              <a:t> and LSTM can </a:t>
            </a:r>
            <a:r>
              <a:rPr lang="fr-FR" dirty="0" err="1"/>
              <a:t>identify</a:t>
            </a:r>
            <a:r>
              <a:rPr lang="fr-FR" dirty="0"/>
              <a:t> </a:t>
            </a:r>
            <a:r>
              <a:rPr lang="fr-FR" dirty="0" err="1"/>
              <a:t>drowsy</a:t>
            </a:r>
            <a:r>
              <a:rPr lang="fr-FR" dirty="0"/>
              <a:t> state </a:t>
            </a:r>
            <a:r>
              <a:rPr lang="fr-FR" dirty="0" err="1"/>
              <a:t>steering</a:t>
            </a:r>
            <a:r>
              <a:rPr lang="fr-FR" dirty="0"/>
              <a:t> patterns </a:t>
            </a:r>
            <a:endParaRPr lang="fr-FR" sz="2000" b="1" dirty="0">
              <a:solidFill>
                <a:schemeClr val="dk1"/>
              </a:solidFill>
              <a:ea typeface="MS PGothic"/>
            </a:endParaRPr>
          </a:p>
        </p:txBody>
      </p:sp>
      <p:sp>
        <p:nvSpPr>
          <p:cNvPr id="17" name="TextBox 16">
            <a:extLst>
              <a:ext uri="{FF2B5EF4-FFF2-40B4-BE49-F238E27FC236}">
                <a16:creationId xmlns:a16="http://schemas.microsoft.com/office/drawing/2014/main" id="{AF61163D-445E-4074-300B-AADB58B2B9BA}"/>
              </a:ext>
            </a:extLst>
          </p:cNvPr>
          <p:cNvSpPr txBox="1"/>
          <p:nvPr/>
        </p:nvSpPr>
        <p:spPr>
          <a:xfrm>
            <a:off x="248163" y="5164690"/>
            <a:ext cx="5965602" cy="646331"/>
          </a:xfrm>
          <a:prstGeom prst="rect">
            <a:avLst/>
          </a:prstGeom>
          <a:noFill/>
        </p:spPr>
        <p:txBody>
          <a:bodyPr wrap="square" rtlCol="0">
            <a:spAutoFit/>
          </a:bodyPr>
          <a:lstStyle/>
          <a:p>
            <a:pPr marL="285750" indent="-285750">
              <a:buFont typeface="Arial" panose="020B0604020202020204" pitchFamily="34" charset="0"/>
              <a:buChar char="•"/>
            </a:pPr>
            <a:r>
              <a:rPr lang="en-US" dirty="0"/>
              <a:t>Kinematic based anomalies can confirm drowsiness when visual/physio confidence is low.</a:t>
            </a:r>
            <a:endParaRPr lang="fr-FR" sz="2000" b="1" dirty="0">
              <a:solidFill>
                <a:schemeClr val="dk1"/>
              </a:solidFill>
              <a:ea typeface="MS PGothic"/>
            </a:endParaRPr>
          </a:p>
        </p:txBody>
      </p:sp>
      <p:pic>
        <p:nvPicPr>
          <p:cNvPr id="5" name="Picture 4">
            <a:extLst>
              <a:ext uri="{FF2B5EF4-FFF2-40B4-BE49-F238E27FC236}">
                <a16:creationId xmlns:a16="http://schemas.microsoft.com/office/drawing/2014/main" id="{BCD906C8-1ADB-1A11-4193-13C79A86BA5C}"/>
              </a:ext>
            </a:extLst>
          </p:cNvPr>
          <p:cNvPicPr>
            <a:picLocks noChangeAspect="1"/>
          </p:cNvPicPr>
          <p:nvPr/>
        </p:nvPicPr>
        <p:blipFill>
          <a:blip r:embed="rId3"/>
          <a:stretch>
            <a:fillRect/>
          </a:stretch>
        </p:blipFill>
        <p:spPr>
          <a:xfrm>
            <a:off x="1177906" y="2539778"/>
            <a:ext cx="3045581" cy="646330"/>
          </a:xfrm>
          <a:prstGeom prst="rect">
            <a:avLst/>
          </a:prstGeom>
        </p:spPr>
      </p:pic>
      <p:pic>
        <p:nvPicPr>
          <p:cNvPr id="8" name="Picture 7">
            <a:extLst>
              <a:ext uri="{FF2B5EF4-FFF2-40B4-BE49-F238E27FC236}">
                <a16:creationId xmlns:a16="http://schemas.microsoft.com/office/drawing/2014/main" id="{B02F1E46-DC69-7EC6-9CFA-2C1729DF58CA}"/>
              </a:ext>
            </a:extLst>
          </p:cNvPr>
          <p:cNvPicPr>
            <a:picLocks noChangeAspect="1"/>
          </p:cNvPicPr>
          <p:nvPr/>
        </p:nvPicPr>
        <p:blipFill>
          <a:blip r:embed="rId4"/>
          <a:stretch>
            <a:fillRect/>
          </a:stretch>
        </p:blipFill>
        <p:spPr>
          <a:xfrm>
            <a:off x="826583" y="3119032"/>
            <a:ext cx="4581724" cy="246182"/>
          </a:xfrm>
          <a:prstGeom prst="rect">
            <a:avLst/>
          </a:prstGeom>
        </p:spPr>
      </p:pic>
      <p:pic>
        <p:nvPicPr>
          <p:cNvPr id="11" name="Picture 10">
            <a:extLst>
              <a:ext uri="{FF2B5EF4-FFF2-40B4-BE49-F238E27FC236}">
                <a16:creationId xmlns:a16="http://schemas.microsoft.com/office/drawing/2014/main" id="{B630F21F-23F2-34F0-F540-89F52A20466B}"/>
              </a:ext>
            </a:extLst>
          </p:cNvPr>
          <p:cNvPicPr>
            <a:picLocks noChangeAspect="1"/>
          </p:cNvPicPr>
          <p:nvPr/>
        </p:nvPicPr>
        <p:blipFill>
          <a:blip r:embed="rId5"/>
          <a:stretch>
            <a:fillRect/>
          </a:stretch>
        </p:blipFill>
        <p:spPr>
          <a:xfrm>
            <a:off x="5778198" y="1241303"/>
            <a:ext cx="2906719" cy="2260098"/>
          </a:xfrm>
          <a:prstGeom prst="rect">
            <a:avLst/>
          </a:prstGeom>
        </p:spPr>
      </p:pic>
      <p:pic>
        <p:nvPicPr>
          <p:cNvPr id="15" name="Picture 14">
            <a:extLst>
              <a:ext uri="{FF2B5EF4-FFF2-40B4-BE49-F238E27FC236}">
                <a16:creationId xmlns:a16="http://schemas.microsoft.com/office/drawing/2014/main" id="{3CB2ACBF-CD37-A0FC-848E-D372D0EDC174}"/>
              </a:ext>
            </a:extLst>
          </p:cNvPr>
          <p:cNvPicPr>
            <a:picLocks noChangeAspect="1"/>
          </p:cNvPicPr>
          <p:nvPr/>
        </p:nvPicPr>
        <p:blipFill>
          <a:blip r:embed="rId6"/>
          <a:stretch>
            <a:fillRect/>
          </a:stretch>
        </p:blipFill>
        <p:spPr>
          <a:xfrm>
            <a:off x="9054808" y="1227844"/>
            <a:ext cx="2885735" cy="2233701"/>
          </a:xfrm>
          <a:prstGeom prst="rect">
            <a:avLst/>
          </a:prstGeom>
        </p:spPr>
      </p:pic>
      <p:pic>
        <p:nvPicPr>
          <p:cNvPr id="19" name="Picture 18">
            <a:extLst>
              <a:ext uri="{FF2B5EF4-FFF2-40B4-BE49-F238E27FC236}">
                <a16:creationId xmlns:a16="http://schemas.microsoft.com/office/drawing/2014/main" id="{7DFB36A0-BD68-18A0-C319-458F538BF013}"/>
              </a:ext>
            </a:extLst>
          </p:cNvPr>
          <p:cNvPicPr>
            <a:picLocks noChangeAspect="1"/>
          </p:cNvPicPr>
          <p:nvPr/>
        </p:nvPicPr>
        <p:blipFill>
          <a:blip r:embed="rId7"/>
          <a:stretch>
            <a:fillRect/>
          </a:stretch>
        </p:blipFill>
        <p:spPr>
          <a:xfrm>
            <a:off x="7726063" y="4234385"/>
            <a:ext cx="2785229" cy="1958173"/>
          </a:xfrm>
          <a:prstGeom prst="rect">
            <a:avLst/>
          </a:prstGeom>
        </p:spPr>
      </p:pic>
      <p:sp>
        <p:nvSpPr>
          <p:cNvPr id="20" name="TextBox 19">
            <a:extLst>
              <a:ext uri="{FF2B5EF4-FFF2-40B4-BE49-F238E27FC236}">
                <a16:creationId xmlns:a16="http://schemas.microsoft.com/office/drawing/2014/main" id="{A53318D2-4AE2-173A-F9A8-6FD787CDD07F}"/>
              </a:ext>
            </a:extLst>
          </p:cNvPr>
          <p:cNvSpPr txBox="1"/>
          <p:nvPr/>
        </p:nvSpPr>
        <p:spPr>
          <a:xfrm>
            <a:off x="7231558" y="955226"/>
            <a:ext cx="551234" cy="246221"/>
          </a:xfrm>
          <a:prstGeom prst="rect">
            <a:avLst/>
          </a:prstGeom>
          <a:noFill/>
        </p:spPr>
        <p:txBody>
          <a:bodyPr wrap="square" rtlCol="0">
            <a:spAutoFit/>
          </a:bodyPr>
          <a:lstStyle/>
          <a:p>
            <a:r>
              <a:rPr lang="en-US" sz="1000" b="1" dirty="0"/>
              <a:t>Awake</a:t>
            </a:r>
            <a:endParaRPr lang="fr-FR" sz="1000" b="1" dirty="0">
              <a:solidFill>
                <a:schemeClr val="dk1"/>
              </a:solidFill>
              <a:ea typeface="MS PGothic"/>
            </a:endParaRPr>
          </a:p>
        </p:txBody>
      </p:sp>
      <p:sp>
        <p:nvSpPr>
          <p:cNvPr id="21" name="TextBox 20">
            <a:extLst>
              <a:ext uri="{FF2B5EF4-FFF2-40B4-BE49-F238E27FC236}">
                <a16:creationId xmlns:a16="http://schemas.microsoft.com/office/drawing/2014/main" id="{9124778B-8692-85FD-5C3F-82C4EEF740A2}"/>
              </a:ext>
            </a:extLst>
          </p:cNvPr>
          <p:cNvSpPr txBox="1"/>
          <p:nvPr/>
        </p:nvSpPr>
        <p:spPr>
          <a:xfrm>
            <a:off x="10083045" y="974167"/>
            <a:ext cx="1404836" cy="246221"/>
          </a:xfrm>
          <a:prstGeom prst="rect">
            <a:avLst/>
          </a:prstGeom>
          <a:noFill/>
        </p:spPr>
        <p:txBody>
          <a:bodyPr wrap="square" rtlCol="0">
            <a:spAutoFit/>
          </a:bodyPr>
          <a:lstStyle/>
          <a:p>
            <a:r>
              <a:rPr lang="en-US" sz="1000" b="1" dirty="0">
                <a:solidFill>
                  <a:schemeClr val="dk1"/>
                </a:solidFill>
                <a:ea typeface="MS PGothic"/>
              </a:rPr>
              <a:t>Moderately Drowsy</a:t>
            </a:r>
            <a:endParaRPr lang="fr-FR" sz="1000" b="1" dirty="0">
              <a:solidFill>
                <a:schemeClr val="dk1"/>
              </a:solidFill>
              <a:ea typeface="MS PGothic"/>
            </a:endParaRPr>
          </a:p>
        </p:txBody>
      </p:sp>
      <p:sp>
        <p:nvSpPr>
          <p:cNvPr id="22" name="TextBox 21">
            <a:extLst>
              <a:ext uri="{FF2B5EF4-FFF2-40B4-BE49-F238E27FC236}">
                <a16:creationId xmlns:a16="http://schemas.microsoft.com/office/drawing/2014/main" id="{CC64D2AA-B81F-E0F7-03E1-5D866FAB6840}"/>
              </a:ext>
            </a:extLst>
          </p:cNvPr>
          <p:cNvSpPr txBox="1"/>
          <p:nvPr/>
        </p:nvSpPr>
        <p:spPr>
          <a:xfrm>
            <a:off x="8487052" y="3960571"/>
            <a:ext cx="1405817" cy="246221"/>
          </a:xfrm>
          <a:prstGeom prst="rect">
            <a:avLst/>
          </a:prstGeom>
          <a:noFill/>
        </p:spPr>
        <p:txBody>
          <a:bodyPr wrap="square" rtlCol="0">
            <a:spAutoFit/>
          </a:bodyPr>
          <a:lstStyle/>
          <a:p>
            <a:pPr algn="ctr"/>
            <a:r>
              <a:rPr lang="en-US" sz="1000" b="1" dirty="0">
                <a:solidFill>
                  <a:schemeClr val="dk1"/>
                </a:solidFill>
                <a:ea typeface="MS PGothic"/>
              </a:rPr>
              <a:t>Extremely Drowsy</a:t>
            </a:r>
            <a:endParaRPr lang="fr-FR" sz="1000" b="1" dirty="0">
              <a:solidFill>
                <a:schemeClr val="dk1"/>
              </a:solidFill>
              <a:ea typeface="MS PGothic"/>
            </a:endParaRPr>
          </a:p>
        </p:txBody>
      </p:sp>
      <p:sp>
        <p:nvSpPr>
          <p:cNvPr id="6" name="TextBox 5">
            <a:extLst>
              <a:ext uri="{FF2B5EF4-FFF2-40B4-BE49-F238E27FC236}">
                <a16:creationId xmlns:a16="http://schemas.microsoft.com/office/drawing/2014/main" id="{CABB6B3D-6451-1A37-3C93-404D9DF231AF}"/>
              </a:ext>
            </a:extLst>
          </p:cNvPr>
          <p:cNvSpPr txBox="1"/>
          <p:nvPr/>
        </p:nvSpPr>
        <p:spPr>
          <a:xfrm>
            <a:off x="4532006" y="6430853"/>
            <a:ext cx="2122794" cy="369332"/>
          </a:xfrm>
          <a:prstGeom prst="rect">
            <a:avLst/>
          </a:prstGeom>
          <a:noFill/>
        </p:spPr>
        <p:txBody>
          <a:bodyPr wrap="square">
            <a:spAutoFit/>
          </a:bodyPr>
          <a:lstStyle/>
          <a:p>
            <a:r>
              <a:rPr lang="fr-FR" dirty="0">
                <a:solidFill>
                  <a:srgbClr val="00B0F0"/>
                </a:solidFill>
              </a:rPr>
              <a:t>[1]: Li et al., 2022</a:t>
            </a:r>
          </a:p>
        </p:txBody>
      </p:sp>
      <p:sp>
        <p:nvSpPr>
          <p:cNvPr id="10" name="TextBox 9">
            <a:extLst>
              <a:ext uri="{FF2B5EF4-FFF2-40B4-BE49-F238E27FC236}">
                <a16:creationId xmlns:a16="http://schemas.microsoft.com/office/drawing/2014/main" id="{EE96BADA-95B6-4E5D-67A7-45C7A7F92BE1}"/>
              </a:ext>
            </a:extLst>
          </p:cNvPr>
          <p:cNvSpPr txBox="1"/>
          <p:nvPr/>
        </p:nvSpPr>
        <p:spPr>
          <a:xfrm>
            <a:off x="8864308" y="1043178"/>
            <a:ext cx="381000" cy="369332"/>
          </a:xfrm>
          <a:prstGeom prst="rect">
            <a:avLst/>
          </a:prstGeom>
          <a:noFill/>
        </p:spPr>
        <p:txBody>
          <a:bodyPr wrap="square">
            <a:spAutoFit/>
          </a:bodyPr>
          <a:lstStyle/>
          <a:p>
            <a:r>
              <a:rPr lang="en-US" sz="1800" baseline="30000" dirty="0">
                <a:solidFill>
                  <a:srgbClr val="0070C0"/>
                </a:solidFill>
              </a:rPr>
              <a:t>[1]</a:t>
            </a:r>
            <a:endParaRPr lang="fr-FR" dirty="0"/>
          </a:p>
        </p:txBody>
      </p:sp>
      <p:sp>
        <p:nvSpPr>
          <p:cNvPr id="12" name="TextBox 11">
            <a:extLst>
              <a:ext uri="{FF2B5EF4-FFF2-40B4-BE49-F238E27FC236}">
                <a16:creationId xmlns:a16="http://schemas.microsoft.com/office/drawing/2014/main" id="{4AC83152-D255-0228-3F13-95CEDFE3E927}"/>
              </a:ext>
            </a:extLst>
          </p:cNvPr>
          <p:cNvSpPr txBox="1"/>
          <p:nvPr/>
        </p:nvSpPr>
        <p:spPr>
          <a:xfrm>
            <a:off x="5733911" y="1043178"/>
            <a:ext cx="381000" cy="369332"/>
          </a:xfrm>
          <a:prstGeom prst="rect">
            <a:avLst/>
          </a:prstGeom>
          <a:noFill/>
        </p:spPr>
        <p:txBody>
          <a:bodyPr wrap="square">
            <a:spAutoFit/>
          </a:bodyPr>
          <a:lstStyle/>
          <a:p>
            <a:r>
              <a:rPr lang="en-US" sz="1800" baseline="30000" dirty="0">
                <a:solidFill>
                  <a:srgbClr val="0070C0"/>
                </a:solidFill>
              </a:rPr>
              <a:t>[1]</a:t>
            </a:r>
            <a:endParaRPr lang="fr-FR" dirty="0"/>
          </a:p>
        </p:txBody>
      </p:sp>
      <p:sp>
        <p:nvSpPr>
          <p:cNvPr id="13" name="TextBox 12">
            <a:extLst>
              <a:ext uri="{FF2B5EF4-FFF2-40B4-BE49-F238E27FC236}">
                <a16:creationId xmlns:a16="http://schemas.microsoft.com/office/drawing/2014/main" id="{5236EC65-050C-80B3-5D84-29EBDC74AF2D}"/>
              </a:ext>
            </a:extLst>
          </p:cNvPr>
          <p:cNvSpPr txBox="1"/>
          <p:nvPr/>
        </p:nvSpPr>
        <p:spPr>
          <a:xfrm>
            <a:off x="7410541" y="4002401"/>
            <a:ext cx="381000" cy="369332"/>
          </a:xfrm>
          <a:prstGeom prst="rect">
            <a:avLst/>
          </a:prstGeom>
          <a:noFill/>
        </p:spPr>
        <p:txBody>
          <a:bodyPr wrap="square">
            <a:spAutoFit/>
          </a:bodyPr>
          <a:lstStyle/>
          <a:p>
            <a:r>
              <a:rPr lang="en-US" sz="1800" baseline="30000" dirty="0">
                <a:solidFill>
                  <a:srgbClr val="0070C0"/>
                </a:solidFill>
              </a:rPr>
              <a:t>[1]</a:t>
            </a:r>
            <a:endParaRPr lang="fr-FR" dirty="0"/>
          </a:p>
        </p:txBody>
      </p:sp>
    </p:spTree>
    <p:extLst>
      <p:ext uri="{BB962C8B-B14F-4D97-AF65-F5344CB8AC3E}">
        <p14:creationId xmlns:p14="http://schemas.microsoft.com/office/powerpoint/2010/main" val="303241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4A56A-C89D-41FC-0156-F0240B6B20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7044D1-1BC0-363E-4340-80886FD92EB0}"/>
              </a:ext>
            </a:extLst>
          </p:cNvPr>
          <p:cNvSpPr>
            <a:spLocks noGrp="1"/>
          </p:cNvSpPr>
          <p:nvPr>
            <p:ph type="title"/>
          </p:nvPr>
        </p:nvSpPr>
        <p:spPr>
          <a:xfrm>
            <a:off x="168147" y="183020"/>
            <a:ext cx="12321943" cy="545801"/>
          </a:xfrm>
        </p:spPr>
        <p:txBody>
          <a:bodyPr/>
          <a:lstStyle/>
          <a:p>
            <a:r>
              <a:rPr lang="en-US" b="0" dirty="0"/>
              <a:t>Synergy and Multimodal Future</a:t>
            </a:r>
            <a:endParaRPr lang="fr-FR" b="0" dirty="0"/>
          </a:p>
        </p:txBody>
      </p:sp>
      <p:sp>
        <p:nvSpPr>
          <p:cNvPr id="4" name="TextBox 3">
            <a:extLst>
              <a:ext uri="{FF2B5EF4-FFF2-40B4-BE49-F238E27FC236}">
                <a16:creationId xmlns:a16="http://schemas.microsoft.com/office/drawing/2014/main" id="{D5DAF125-367D-5003-4B34-275AE93B1F67}"/>
              </a:ext>
            </a:extLst>
          </p:cNvPr>
          <p:cNvSpPr txBox="1"/>
          <p:nvPr/>
        </p:nvSpPr>
        <p:spPr>
          <a:xfrm>
            <a:off x="248163" y="1085266"/>
            <a:ext cx="5986385" cy="646331"/>
          </a:xfrm>
          <a:prstGeom prst="rect">
            <a:avLst/>
          </a:prstGeom>
          <a:noFill/>
        </p:spPr>
        <p:txBody>
          <a:bodyPr wrap="square" rtlCol="0">
            <a:spAutoFit/>
          </a:bodyPr>
          <a:lstStyle/>
          <a:p>
            <a:pPr marL="285750" indent="-285750">
              <a:buFont typeface="Arial" panose="020B0604020202020204" pitchFamily="34" charset="0"/>
              <a:buChar char="•"/>
            </a:pPr>
            <a:r>
              <a:rPr lang="en-US" dirty="0"/>
              <a:t>Fusing Physiological  + Visual + Kinematic signals for holistic safety </a:t>
            </a:r>
            <a:endParaRPr lang="fr-FR" dirty="0"/>
          </a:p>
        </p:txBody>
      </p:sp>
      <p:sp>
        <p:nvSpPr>
          <p:cNvPr id="7" name="TextBox 6">
            <a:extLst>
              <a:ext uri="{FF2B5EF4-FFF2-40B4-BE49-F238E27FC236}">
                <a16:creationId xmlns:a16="http://schemas.microsoft.com/office/drawing/2014/main" id="{C60F439A-D118-BC21-AF5B-81E205033468}"/>
              </a:ext>
            </a:extLst>
          </p:cNvPr>
          <p:cNvSpPr txBox="1"/>
          <p:nvPr/>
        </p:nvSpPr>
        <p:spPr>
          <a:xfrm>
            <a:off x="713558" y="1854655"/>
            <a:ext cx="5986385" cy="923330"/>
          </a:xfrm>
          <a:prstGeom prst="rect">
            <a:avLst/>
          </a:prstGeom>
          <a:noFill/>
        </p:spPr>
        <p:txBody>
          <a:bodyPr wrap="square" rtlCol="0">
            <a:spAutoFit/>
          </a:bodyPr>
          <a:lstStyle/>
          <a:p>
            <a:pPr marL="285750" indent="-285750">
              <a:buFont typeface="Arial" panose="020B0604020202020204" pitchFamily="34" charset="0"/>
              <a:buChar char="•"/>
            </a:pPr>
            <a:r>
              <a:rPr lang="en-US" dirty="0"/>
              <a:t>Physiology can detect early onset</a:t>
            </a:r>
          </a:p>
          <a:p>
            <a:pPr marL="285750" indent="-285750">
              <a:buFont typeface="Arial" panose="020B0604020202020204" pitchFamily="34" charset="0"/>
              <a:buChar char="•"/>
            </a:pPr>
            <a:r>
              <a:rPr lang="en-US" dirty="0"/>
              <a:t>Vision detects and confirms drowsiness state; </a:t>
            </a:r>
          </a:p>
          <a:p>
            <a:pPr marL="285750" indent="-285750">
              <a:buFont typeface="Arial" panose="020B0604020202020204" pitchFamily="34" charset="0"/>
              <a:buChar char="•"/>
            </a:pPr>
            <a:r>
              <a:rPr lang="en-US" dirty="0"/>
              <a:t>Kinematics supports drowsiness driving context</a:t>
            </a:r>
            <a:endParaRPr lang="fr-FR" sz="2000" b="1" dirty="0">
              <a:solidFill>
                <a:schemeClr val="dk1"/>
              </a:solidFill>
              <a:ea typeface="MS PGothic"/>
            </a:endParaRPr>
          </a:p>
        </p:txBody>
      </p:sp>
      <p:sp>
        <p:nvSpPr>
          <p:cNvPr id="9" name="TextBox 8">
            <a:extLst>
              <a:ext uri="{FF2B5EF4-FFF2-40B4-BE49-F238E27FC236}">
                <a16:creationId xmlns:a16="http://schemas.microsoft.com/office/drawing/2014/main" id="{2F2E64F4-807F-8816-20AD-670479151918}"/>
              </a:ext>
            </a:extLst>
          </p:cNvPr>
          <p:cNvSpPr txBox="1"/>
          <p:nvPr/>
        </p:nvSpPr>
        <p:spPr>
          <a:xfrm>
            <a:off x="248156" y="2989500"/>
            <a:ext cx="598638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Best Integration strategies: Fusion Architectures and Ensemble Learning</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Fusion combines features for deep representation learning</a:t>
            </a:r>
          </a:p>
          <a:p>
            <a:pPr marL="742950" lvl="1" indent="-285750">
              <a:buFont typeface="Arial" panose="020B0604020202020204" pitchFamily="34" charset="0"/>
              <a:buChar char="•"/>
            </a:pPr>
            <a:r>
              <a:rPr lang="en-US" dirty="0"/>
              <a:t>Ensembles weight independent models for robustness.</a:t>
            </a:r>
            <a:endParaRPr lang="fr-FR" sz="2000" b="1" dirty="0">
              <a:solidFill>
                <a:schemeClr val="dk1"/>
              </a:solidFill>
              <a:ea typeface="MS PGothic"/>
            </a:endParaRPr>
          </a:p>
        </p:txBody>
      </p:sp>
      <p:sp>
        <p:nvSpPr>
          <p:cNvPr id="16" name="TextBox 15">
            <a:extLst>
              <a:ext uri="{FF2B5EF4-FFF2-40B4-BE49-F238E27FC236}">
                <a16:creationId xmlns:a16="http://schemas.microsoft.com/office/drawing/2014/main" id="{EBE5562F-ACC0-EB13-9039-8C7A3C89181F}"/>
              </a:ext>
            </a:extLst>
          </p:cNvPr>
          <p:cNvSpPr txBox="1"/>
          <p:nvPr/>
        </p:nvSpPr>
        <p:spPr>
          <a:xfrm>
            <a:off x="248156" y="5169523"/>
            <a:ext cx="5986385" cy="646331"/>
          </a:xfrm>
          <a:prstGeom prst="rect">
            <a:avLst/>
          </a:prstGeom>
          <a:noFill/>
        </p:spPr>
        <p:txBody>
          <a:bodyPr wrap="square" rtlCol="0">
            <a:spAutoFit/>
          </a:bodyPr>
          <a:lstStyle/>
          <a:p>
            <a:pPr marL="285750" indent="-285750">
              <a:buFont typeface="Arial" panose="020B0604020202020204" pitchFamily="34" charset="0"/>
              <a:buChar char="•"/>
            </a:pPr>
            <a:r>
              <a:rPr lang="en-US" dirty="0"/>
              <a:t>Multimodal sensing provides better detection reliability in all environments</a:t>
            </a:r>
            <a:endParaRPr lang="fr-FR" sz="2000" b="1" dirty="0">
              <a:solidFill>
                <a:schemeClr val="dk1"/>
              </a:solidFill>
              <a:ea typeface="MS PGothic"/>
            </a:endParaRPr>
          </a:p>
        </p:txBody>
      </p:sp>
      <p:pic>
        <p:nvPicPr>
          <p:cNvPr id="8" name="Picture 7">
            <a:extLst>
              <a:ext uri="{FF2B5EF4-FFF2-40B4-BE49-F238E27FC236}">
                <a16:creationId xmlns:a16="http://schemas.microsoft.com/office/drawing/2014/main" id="{758309A8-82FE-F71A-C73E-80841E83911F}"/>
              </a:ext>
            </a:extLst>
          </p:cNvPr>
          <p:cNvPicPr>
            <a:picLocks noChangeAspect="1"/>
          </p:cNvPicPr>
          <p:nvPr/>
        </p:nvPicPr>
        <p:blipFill>
          <a:blip r:embed="rId3"/>
          <a:stretch>
            <a:fillRect/>
          </a:stretch>
        </p:blipFill>
        <p:spPr>
          <a:xfrm>
            <a:off x="6364019" y="1587126"/>
            <a:ext cx="647700" cy="407024"/>
          </a:xfrm>
          <a:prstGeom prst="rect">
            <a:avLst/>
          </a:prstGeom>
        </p:spPr>
      </p:pic>
      <p:pic>
        <p:nvPicPr>
          <p:cNvPr id="13" name="Picture 12">
            <a:extLst>
              <a:ext uri="{FF2B5EF4-FFF2-40B4-BE49-F238E27FC236}">
                <a16:creationId xmlns:a16="http://schemas.microsoft.com/office/drawing/2014/main" id="{1417CFE4-CDAC-B812-0AAB-34D0EA68C3AA}"/>
              </a:ext>
            </a:extLst>
          </p:cNvPr>
          <p:cNvPicPr>
            <a:picLocks noChangeAspect="1"/>
          </p:cNvPicPr>
          <p:nvPr/>
        </p:nvPicPr>
        <p:blipFill>
          <a:blip r:embed="rId4"/>
          <a:stretch>
            <a:fillRect/>
          </a:stretch>
        </p:blipFill>
        <p:spPr>
          <a:xfrm>
            <a:off x="6424625" y="2118039"/>
            <a:ext cx="528298" cy="288843"/>
          </a:xfrm>
          <a:prstGeom prst="rect">
            <a:avLst/>
          </a:prstGeom>
        </p:spPr>
      </p:pic>
      <p:pic>
        <p:nvPicPr>
          <p:cNvPr id="18" name="Picture 17">
            <a:extLst>
              <a:ext uri="{FF2B5EF4-FFF2-40B4-BE49-F238E27FC236}">
                <a16:creationId xmlns:a16="http://schemas.microsoft.com/office/drawing/2014/main" id="{3E65B327-A370-4CC6-79FB-0402E0248D35}"/>
              </a:ext>
            </a:extLst>
          </p:cNvPr>
          <p:cNvPicPr>
            <a:picLocks noChangeAspect="1"/>
          </p:cNvPicPr>
          <p:nvPr/>
        </p:nvPicPr>
        <p:blipFill>
          <a:blip r:embed="rId5"/>
          <a:stretch>
            <a:fillRect/>
          </a:stretch>
        </p:blipFill>
        <p:spPr>
          <a:xfrm>
            <a:off x="7760608" y="1540249"/>
            <a:ext cx="520837" cy="407024"/>
          </a:xfrm>
          <a:prstGeom prst="rect">
            <a:avLst/>
          </a:prstGeom>
        </p:spPr>
      </p:pic>
      <p:sp>
        <p:nvSpPr>
          <p:cNvPr id="21" name="Arrow: Right 20">
            <a:extLst>
              <a:ext uri="{FF2B5EF4-FFF2-40B4-BE49-F238E27FC236}">
                <a16:creationId xmlns:a16="http://schemas.microsoft.com/office/drawing/2014/main" id="{DC50DFC3-ACD6-C82A-4862-D4051C730BCF}"/>
              </a:ext>
            </a:extLst>
          </p:cNvPr>
          <p:cNvSpPr/>
          <p:nvPr/>
        </p:nvSpPr>
        <p:spPr>
          <a:xfrm>
            <a:off x="7159336" y="1743761"/>
            <a:ext cx="401659" cy="86813"/>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Arrow: Right 21">
            <a:extLst>
              <a:ext uri="{FF2B5EF4-FFF2-40B4-BE49-F238E27FC236}">
                <a16:creationId xmlns:a16="http://schemas.microsoft.com/office/drawing/2014/main" id="{F43D0D59-99EE-73D7-9625-B9D49C44A41B}"/>
              </a:ext>
            </a:extLst>
          </p:cNvPr>
          <p:cNvSpPr/>
          <p:nvPr/>
        </p:nvSpPr>
        <p:spPr>
          <a:xfrm>
            <a:off x="7159335" y="2191592"/>
            <a:ext cx="401659" cy="86813"/>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25">
            <a:extLst>
              <a:ext uri="{FF2B5EF4-FFF2-40B4-BE49-F238E27FC236}">
                <a16:creationId xmlns:a16="http://schemas.microsoft.com/office/drawing/2014/main" id="{8723AA3B-C16A-08A9-3B3E-6A5657A27A83}"/>
              </a:ext>
            </a:extLst>
          </p:cNvPr>
          <p:cNvPicPr>
            <a:picLocks noChangeAspect="1"/>
          </p:cNvPicPr>
          <p:nvPr/>
        </p:nvPicPr>
        <p:blipFill>
          <a:blip r:embed="rId6"/>
          <a:stretch>
            <a:fillRect/>
          </a:stretch>
        </p:blipFill>
        <p:spPr>
          <a:xfrm>
            <a:off x="9203679" y="1854655"/>
            <a:ext cx="1041054" cy="731420"/>
          </a:xfrm>
          <a:prstGeom prst="rect">
            <a:avLst/>
          </a:prstGeom>
        </p:spPr>
      </p:pic>
      <p:pic>
        <p:nvPicPr>
          <p:cNvPr id="27" name="Picture 26">
            <a:extLst>
              <a:ext uri="{FF2B5EF4-FFF2-40B4-BE49-F238E27FC236}">
                <a16:creationId xmlns:a16="http://schemas.microsoft.com/office/drawing/2014/main" id="{EE1B0202-19CD-D263-4776-C9FAE2E49C39}"/>
              </a:ext>
            </a:extLst>
          </p:cNvPr>
          <p:cNvPicPr>
            <a:picLocks noChangeAspect="1"/>
          </p:cNvPicPr>
          <p:nvPr/>
        </p:nvPicPr>
        <p:blipFill>
          <a:blip r:embed="rId5"/>
          <a:stretch>
            <a:fillRect/>
          </a:stretch>
        </p:blipFill>
        <p:spPr>
          <a:xfrm>
            <a:off x="7760607" y="2031485"/>
            <a:ext cx="520837" cy="407024"/>
          </a:xfrm>
          <a:prstGeom prst="rect">
            <a:avLst/>
          </a:prstGeom>
        </p:spPr>
      </p:pic>
      <p:sp>
        <p:nvSpPr>
          <p:cNvPr id="28" name="Arrow: Right 27">
            <a:extLst>
              <a:ext uri="{FF2B5EF4-FFF2-40B4-BE49-F238E27FC236}">
                <a16:creationId xmlns:a16="http://schemas.microsoft.com/office/drawing/2014/main" id="{246A7309-68F6-977C-6EDE-DC33783D02F8}"/>
              </a:ext>
            </a:extLst>
          </p:cNvPr>
          <p:cNvSpPr/>
          <p:nvPr/>
        </p:nvSpPr>
        <p:spPr>
          <a:xfrm>
            <a:off x="7159334" y="2675859"/>
            <a:ext cx="401659" cy="86813"/>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Picture 28">
            <a:extLst>
              <a:ext uri="{FF2B5EF4-FFF2-40B4-BE49-F238E27FC236}">
                <a16:creationId xmlns:a16="http://schemas.microsoft.com/office/drawing/2014/main" id="{9F3C8FCF-ED9D-046D-8FAB-DD8F15413DFD}"/>
              </a:ext>
            </a:extLst>
          </p:cNvPr>
          <p:cNvPicPr>
            <a:picLocks noChangeAspect="1"/>
          </p:cNvPicPr>
          <p:nvPr/>
        </p:nvPicPr>
        <p:blipFill>
          <a:blip r:embed="rId5"/>
          <a:stretch>
            <a:fillRect/>
          </a:stretch>
        </p:blipFill>
        <p:spPr>
          <a:xfrm>
            <a:off x="7760606" y="2507014"/>
            <a:ext cx="520837" cy="407024"/>
          </a:xfrm>
          <a:prstGeom prst="rect">
            <a:avLst/>
          </a:prstGeom>
        </p:spPr>
      </p:pic>
      <p:sp>
        <p:nvSpPr>
          <p:cNvPr id="30" name="Arrow: Right 29">
            <a:extLst>
              <a:ext uri="{FF2B5EF4-FFF2-40B4-BE49-F238E27FC236}">
                <a16:creationId xmlns:a16="http://schemas.microsoft.com/office/drawing/2014/main" id="{B1684666-5CA8-8979-475B-DF7AC98A43DD}"/>
              </a:ext>
            </a:extLst>
          </p:cNvPr>
          <p:cNvSpPr/>
          <p:nvPr/>
        </p:nvSpPr>
        <p:spPr>
          <a:xfrm rot="1496086">
            <a:off x="8332740" y="1802168"/>
            <a:ext cx="843713" cy="117856"/>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Arrow: Right 30">
            <a:extLst>
              <a:ext uri="{FF2B5EF4-FFF2-40B4-BE49-F238E27FC236}">
                <a16:creationId xmlns:a16="http://schemas.microsoft.com/office/drawing/2014/main" id="{72FD59E5-041C-1498-1EB2-15D6A231ACD5}"/>
              </a:ext>
            </a:extLst>
          </p:cNvPr>
          <p:cNvSpPr/>
          <p:nvPr/>
        </p:nvSpPr>
        <p:spPr>
          <a:xfrm>
            <a:off x="8323148" y="2134789"/>
            <a:ext cx="790687" cy="12125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Arrow: Right 31">
            <a:extLst>
              <a:ext uri="{FF2B5EF4-FFF2-40B4-BE49-F238E27FC236}">
                <a16:creationId xmlns:a16="http://schemas.microsoft.com/office/drawing/2014/main" id="{FF4EE277-2F1E-75FF-68B6-350CD23AE2A3}"/>
              </a:ext>
            </a:extLst>
          </p:cNvPr>
          <p:cNvSpPr/>
          <p:nvPr/>
        </p:nvSpPr>
        <p:spPr>
          <a:xfrm rot="19912133">
            <a:off x="8332739" y="2470344"/>
            <a:ext cx="843713" cy="117856"/>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Picture 32">
            <a:extLst>
              <a:ext uri="{FF2B5EF4-FFF2-40B4-BE49-F238E27FC236}">
                <a16:creationId xmlns:a16="http://schemas.microsoft.com/office/drawing/2014/main" id="{4931AF5A-E5F7-3819-05C5-E4C0494AB40A}"/>
              </a:ext>
            </a:extLst>
          </p:cNvPr>
          <p:cNvPicPr>
            <a:picLocks noChangeAspect="1"/>
          </p:cNvPicPr>
          <p:nvPr/>
        </p:nvPicPr>
        <p:blipFill>
          <a:blip r:embed="rId3"/>
          <a:stretch>
            <a:fillRect/>
          </a:stretch>
        </p:blipFill>
        <p:spPr>
          <a:xfrm>
            <a:off x="6324600" y="3516761"/>
            <a:ext cx="647700" cy="407024"/>
          </a:xfrm>
          <a:prstGeom prst="rect">
            <a:avLst/>
          </a:prstGeom>
        </p:spPr>
      </p:pic>
      <p:pic>
        <p:nvPicPr>
          <p:cNvPr id="34" name="Picture 33">
            <a:extLst>
              <a:ext uri="{FF2B5EF4-FFF2-40B4-BE49-F238E27FC236}">
                <a16:creationId xmlns:a16="http://schemas.microsoft.com/office/drawing/2014/main" id="{7B65D275-1742-3059-F47C-EC6C7B559D45}"/>
              </a:ext>
            </a:extLst>
          </p:cNvPr>
          <p:cNvPicPr>
            <a:picLocks noChangeAspect="1"/>
          </p:cNvPicPr>
          <p:nvPr/>
        </p:nvPicPr>
        <p:blipFill>
          <a:blip r:embed="rId4"/>
          <a:stretch>
            <a:fillRect/>
          </a:stretch>
        </p:blipFill>
        <p:spPr>
          <a:xfrm>
            <a:off x="6400245" y="4105838"/>
            <a:ext cx="528298" cy="288843"/>
          </a:xfrm>
          <a:prstGeom prst="rect">
            <a:avLst/>
          </a:prstGeom>
        </p:spPr>
      </p:pic>
      <p:pic>
        <p:nvPicPr>
          <p:cNvPr id="36" name="Picture 4">
            <a:extLst>
              <a:ext uri="{FF2B5EF4-FFF2-40B4-BE49-F238E27FC236}">
                <a16:creationId xmlns:a16="http://schemas.microsoft.com/office/drawing/2014/main" id="{1A128E60-7973-4880-3133-7630007D9A9E}"/>
              </a:ext>
            </a:extLst>
          </p:cNvPr>
          <p:cNvPicPr>
            <a:picLocks noChangeAspect="1" noChangeArrowheads="1"/>
          </p:cNvPicPr>
          <p:nvPr/>
        </p:nvPicPr>
        <p:blipFill>
          <a:blip r:embed="rId7">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6422817" y="2422547"/>
            <a:ext cx="530107" cy="53137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89D68DE1-2450-770A-DF32-E1147E956537}"/>
              </a:ext>
            </a:extLst>
          </p:cNvPr>
          <p:cNvPicPr>
            <a:picLocks noChangeAspect="1" noChangeArrowheads="1"/>
          </p:cNvPicPr>
          <p:nvPr/>
        </p:nvPicPr>
        <p:blipFill>
          <a:blip r:embed="rId7">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6422816" y="4494397"/>
            <a:ext cx="530107" cy="53137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FFDDFF22-C5FB-0F40-34A6-5CDEE280ABC3}"/>
              </a:ext>
            </a:extLst>
          </p:cNvPr>
          <p:cNvPicPr>
            <a:picLocks noChangeAspect="1"/>
          </p:cNvPicPr>
          <p:nvPr/>
        </p:nvPicPr>
        <p:blipFill>
          <a:blip r:embed="rId8"/>
          <a:stretch>
            <a:fillRect/>
          </a:stretch>
        </p:blipFill>
        <p:spPr>
          <a:xfrm>
            <a:off x="7836303" y="3493031"/>
            <a:ext cx="2141819" cy="1507450"/>
          </a:xfrm>
          <a:prstGeom prst="rect">
            <a:avLst/>
          </a:prstGeom>
        </p:spPr>
      </p:pic>
      <p:pic>
        <p:nvPicPr>
          <p:cNvPr id="41" name="Picture 40">
            <a:extLst>
              <a:ext uri="{FF2B5EF4-FFF2-40B4-BE49-F238E27FC236}">
                <a16:creationId xmlns:a16="http://schemas.microsoft.com/office/drawing/2014/main" id="{A3F69E94-91EE-9314-A26C-C85BD169CD83}"/>
              </a:ext>
            </a:extLst>
          </p:cNvPr>
          <p:cNvPicPr>
            <a:picLocks noChangeAspect="1"/>
          </p:cNvPicPr>
          <p:nvPr/>
        </p:nvPicPr>
        <p:blipFill>
          <a:blip r:embed="rId9"/>
          <a:stretch>
            <a:fillRect/>
          </a:stretch>
        </p:blipFill>
        <p:spPr>
          <a:xfrm>
            <a:off x="10854487" y="1947273"/>
            <a:ext cx="624961" cy="531576"/>
          </a:xfrm>
          <a:prstGeom prst="rect">
            <a:avLst/>
          </a:prstGeom>
        </p:spPr>
      </p:pic>
      <p:pic>
        <p:nvPicPr>
          <p:cNvPr id="43" name="Picture 42">
            <a:extLst>
              <a:ext uri="{FF2B5EF4-FFF2-40B4-BE49-F238E27FC236}">
                <a16:creationId xmlns:a16="http://schemas.microsoft.com/office/drawing/2014/main" id="{FEF01492-A0AC-1590-4C41-572EB9A4EB68}"/>
              </a:ext>
            </a:extLst>
          </p:cNvPr>
          <p:cNvPicPr>
            <a:picLocks noChangeAspect="1"/>
          </p:cNvPicPr>
          <p:nvPr/>
        </p:nvPicPr>
        <p:blipFill>
          <a:blip r:embed="rId9"/>
          <a:stretch>
            <a:fillRect/>
          </a:stretch>
        </p:blipFill>
        <p:spPr>
          <a:xfrm>
            <a:off x="10885887" y="3977203"/>
            <a:ext cx="624961" cy="531576"/>
          </a:xfrm>
          <a:prstGeom prst="rect">
            <a:avLst/>
          </a:prstGeom>
        </p:spPr>
      </p:pic>
      <p:sp>
        <p:nvSpPr>
          <p:cNvPr id="44" name="Arrow: Right 43">
            <a:extLst>
              <a:ext uri="{FF2B5EF4-FFF2-40B4-BE49-F238E27FC236}">
                <a16:creationId xmlns:a16="http://schemas.microsoft.com/office/drawing/2014/main" id="{A0C4EA5D-5F22-CA00-435C-64EB9F413D50}"/>
              </a:ext>
            </a:extLst>
          </p:cNvPr>
          <p:cNvSpPr/>
          <p:nvPr/>
        </p:nvSpPr>
        <p:spPr>
          <a:xfrm>
            <a:off x="7181595" y="3741175"/>
            <a:ext cx="401659" cy="86813"/>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Arrow: Right 44">
            <a:extLst>
              <a:ext uri="{FF2B5EF4-FFF2-40B4-BE49-F238E27FC236}">
                <a16:creationId xmlns:a16="http://schemas.microsoft.com/office/drawing/2014/main" id="{76D80BFE-C337-5BB7-B9B6-B805CE489267}"/>
              </a:ext>
            </a:extLst>
          </p:cNvPr>
          <p:cNvSpPr/>
          <p:nvPr/>
        </p:nvSpPr>
        <p:spPr>
          <a:xfrm>
            <a:off x="7181594" y="4189006"/>
            <a:ext cx="401659" cy="86813"/>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Arrow: Right 45">
            <a:extLst>
              <a:ext uri="{FF2B5EF4-FFF2-40B4-BE49-F238E27FC236}">
                <a16:creationId xmlns:a16="http://schemas.microsoft.com/office/drawing/2014/main" id="{593ACC7E-676A-E7B9-0C6F-C8049C158940}"/>
              </a:ext>
            </a:extLst>
          </p:cNvPr>
          <p:cNvSpPr/>
          <p:nvPr/>
        </p:nvSpPr>
        <p:spPr>
          <a:xfrm>
            <a:off x="7181593" y="4673273"/>
            <a:ext cx="401659" cy="86813"/>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Arrow: Right 46">
            <a:extLst>
              <a:ext uri="{FF2B5EF4-FFF2-40B4-BE49-F238E27FC236}">
                <a16:creationId xmlns:a16="http://schemas.microsoft.com/office/drawing/2014/main" id="{B4967C4E-846F-FF1F-4424-8DC508C83083}"/>
              </a:ext>
            </a:extLst>
          </p:cNvPr>
          <p:cNvSpPr/>
          <p:nvPr/>
        </p:nvSpPr>
        <p:spPr>
          <a:xfrm>
            <a:off x="10294009" y="2176958"/>
            <a:ext cx="481363" cy="101016"/>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Arrow: Right 47">
            <a:extLst>
              <a:ext uri="{FF2B5EF4-FFF2-40B4-BE49-F238E27FC236}">
                <a16:creationId xmlns:a16="http://schemas.microsoft.com/office/drawing/2014/main" id="{CFF60C05-485B-E005-8DCF-55AA7ED0D76F}"/>
              </a:ext>
            </a:extLst>
          </p:cNvPr>
          <p:cNvSpPr/>
          <p:nvPr/>
        </p:nvSpPr>
        <p:spPr>
          <a:xfrm>
            <a:off x="10068791" y="4152010"/>
            <a:ext cx="706581" cy="124105"/>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TextBox 48">
            <a:extLst>
              <a:ext uri="{FF2B5EF4-FFF2-40B4-BE49-F238E27FC236}">
                <a16:creationId xmlns:a16="http://schemas.microsoft.com/office/drawing/2014/main" id="{240518F0-132F-E17B-89E7-8DB6BD5F7383}"/>
              </a:ext>
            </a:extLst>
          </p:cNvPr>
          <p:cNvSpPr txBox="1"/>
          <p:nvPr/>
        </p:nvSpPr>
        <p:spPr>
          <a:xfrm>
            <a:off x="8457191" y="5125313"/>
            <a:ext cx="900041" cy="215444"/>
          </a:xfrm>
          <a:prstGeom prst="rect">
            <a:avLst/>
          </a:prstGeom>
          <a:noFill/>
        </p:spPr>
        <p:txBody>
          <a:bodyPr wrap="square" rtlCol="0">
            <a:spAutoFit/>
          </a:bodyPr>
          <a:lstStyle/>
          <a:p>
            <a:r>
              <a:rPr lang="en-US" sz="800" b="1" dirty="0">
                <a:solidFill>
                  <a:schemeClr val="dk1"/>
                </a:solidFill>
                <a:ea typeface="MS PGothic"/>
              </a:rPr>
              <a:t>Neural Network</a:t>
            </a:r>
            <a:endParaRPr lang="fr-FR" sz="800" b="1" dirty="0">
              <a:solidFill>
                <a:schemeClr val="dk1"/>
              </a:solidFill>
              <a:ea typeface="MS PGothic"/>
            </a:endParaRPr>
          </a:p>
        </p:txBody>
      </p:sp>
      <p:sp>
        <p:nvSpPr>
          <p:cNvPr id="50" name="TextBox 49">
            <a:extLst>
              <a:ext uri="{FF2B5EF4-FFF2-40B4-BE49-F238E27FC236}">
                <a16:creationId xmlns:a16="http://schemas.microsoft.com/office/drawing/2014/main" id="{94DD3808-92A4-EBD8-7CC5-50375E79C39C}"/>
              </a:ext>
            </a:extLst>
          </p:cNvPr>
          <p:cNvSpPr txBox="1"/>
          <p:nvPr/>
        </p:nvSpPr>
        <p:spPr>
          <a:xfrm>
            <a:off x="9089125" y="2626775"/>
            <a:ext cx="1282082" cy="215444"/>
          </a:xfrm>
          <a:prstGeom prst="rect">
            <a:avLst/>
          </a:prstGeom>
          <a:noFill/>
        </p:spPr>
        <p:txBody>
          <a:bodyPr wrap="square" rtlCol="0">
            <a:spAutoFit/>
          </a:bodyPr>
          <a:lstStyle/>
          <a:p>
            <a:r>
              <a:rPr lang="en-US" sz="800" b="1" dirty="0">
                <a:solidFill>
                  <a:schemeClr val="dk1"/>
                </a:solidFill>
                <a:ea typeface="MS PGothic"/>
              </a:rPr>
              <a:t>Ensemble Majority voting</a:t>
            </a:r>
            <a:endParaRPr lang="fr-FR" sz="800" b="1" dirty="0">
              <a:solidFill>
                <a:schemeClr val="dk1"/>
              </a:solidFill>
              <a:ea typeface="MS PGothic"/>
            </a:endParaRPr>
          </a:p>
        </p:txBody>
      </p:sp>
      <p:sp>
        <p:nvSpPr>
          <p:cNvPr id="51" name="TextBox 50">
            <a:extLst>
              <a:ext uri="{FF2B5EF4-FFF2-40B4-BE49-F238E27FC236}">
                <a16:creationId xmlns:a16="http://schemas.microsoft.com/office/drawing/2014/main" id="{30C80B84-E479-BE4F-0C1B-5D48815A6F87}"/>
              </a:ext>
            </a:extLst>
          </p:cNvPr>
          <p:cNvSpPr txBox="1"/>
          <p:nvPr/>
        </p:nvSpPr>
        <p:spPr>
          <a:xfrm>
            <a:off x="10739211" y="2529272"/>
            <a:ext cx="954244" cy="215444"/>
          </a:xfrm>
          <a:prstGeom prst="rect">
            <a:avLst/>
          </a:prstGeom>
          <a:noFill/>
        </p:spPr>
        <p:txBody>
          <a:bodyPr wrap="square" rtlCol="0">
            <a:spAutoFit/>
          </a:bodyPr>
          <a:lstStyle/>
          <a:p>
            <a:r>
              <a:rPr lang="en-US" sz="800" b="1" dirty="0">
                <a:solidFill>
                  <a:schemeClr val="dk1"/>
                </a:solidFill>
                <a:ea typeface="MS PGothic"/>
              </a:rPr>
              <a:t>Drowsiness Score</a:t>
            </a:r>
            <a:endParaRPr lang="fr-FR" sz="800" b="1" dirty="0">
              <a:solidFill>
                <a:schemeClr val="dk1"/>
              </a:solidFill>
              <a:ea typeface="MS PGothic"/>
            </a:endParaRPr>
          </a:p>
        </p:txBody>
      </p:sp>
      <p:sp>
        <p:nvSpPr>
          <p:cNvPr id="52" name="TextBox 51">
            <a:extLst>
              <a:ext uri="{FF2B5EF4-FFF2-40B4-BE49-F238E27FC236}">
                <a16:creationId xmlns:a16="http://schemas.microsoft.com/office/drawing/2014/main" id="{DBEBB359-D139-5615-D25F-C5914617C410}"/>
              </a:ext>
            </a:extLst>
          </p:cNvPr>
          <p:cNvSpPr txBox="1"/>
          <p:nvPr/>
        </p:nvSpPr>
        <p:spPr>
          <a:xfrm>
            <a:off x="10775372" y="4544642"/>
            <a:ext cx="954244" cy="215444"/>
          </a:xfrm>
          <a:prstGeom prst="rect">
            <a:avLst/>
          </a:prstGeom>
          <a:noFill/>
        </p:spPr>
        <p:txBody>
          <a:bodyPr wrap="square" rtlCol="0">
            <a:spAutoFit/>
          </a:bodyPr>
          <a:lstStyle/>
          <a:p>
            <a:r>
              <a:rPr lang="en-US" sz="800" b="1" dirty="0">
                <a:solidFill>
                  <a:schemeClr val="dk1"/>
                </a:solidFill>
                <a:ea typeface="MS PGothic"/>
              </a:rPr>
              <a:t>Drowsiness Score</a:t>
            </a:r>
            <a:endParaRPr lang="fr-FR" sz="800" b="1" dirty="0">
              <a:solidFill>
                <a:schemeClr val="dk1"/>
              </a:solidFill>
              <a:ea typeface="MS PGothic"/>
            </a:endParaRPr>
          </a:p>
        </p:txBody>
      </p:sp>
      <p:sp>
        <p:nvSpPr>
          <p:cNvPr id="53" name="TextBox 52">
            <a:extLst>
              <a:ext uri="{FF2B5EF4-FFF2-40B4-BE49-F238E27FC236}">
                <a16:creationId xmlns:a16="http://schemas.microsoft.com/office/drawing/2014/main" id="{B2AC713D-7F1B-C841-AAE8-9C2945AD31BD}"/>
              </a:ext>
            </a:extLst>
          </p:cNvPr>
          <p:cNvSpPr txBox="1"/>
          <p:nvPr/>
        </p:nvSpPr>
        <p:spPr>
          <a:xfrm>
            <a:off x="7649511" y="2948782"/>
            <a:ext cx="900041" cy="215444"/>
          </a:xfrm>
          <a:prstGeom prst="rect">
            <a:avLst/>
          </a:prstGeom>
          <a:noFill/>
        </p:spPr>
        <p:txBody>
          <a:bodyPr wrap="square" rtlCol="0">
            <a:spAutoFit/>
          </a:bodyPr>
          <a:lstStyle/>
          <a:p>
            <a:r>
              <a:rPr lang="en-US" sz="800" b="1" dirty="0">
                <a:solidFill>
                  <a:schemeClr val="dk1"/>
                </a:solidFill>
                <a:ea typeface="MS PGothic"/>
              </a:rPr>
              <a:t>AI/ML Models</a:t>
            </a:r>
            <a:endParaRPr lang="fr-FR" sz="800" b="1" dirty="0">
              <a:solidFill>
                <a:schemeClr val="dk1"/>
              </a:solidFill>
              <a:ea typeface="MS PGothic"/>
            </a:endParaRPr>
          </a:p>
        </p:txBody>
      </p:sp>
    </p:spTree>
    <p:extLst>
      <p:ext uri="{BB962C8B-B14F-4D97-AF65-F5344CB8AC3E}">
        <p14:creationId xmlns:p14="http://schemas.microsoft.com/office/powerpoint/2010/main" val="19141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www.fia.com/sites/default/files/styles/content_details/public/news/main_image/shutterstock_138513377.jpg?itok=KycD7JBL"/>
          <p:cNvPicPr>
            <a:picLocks noChangeAspect="1" noChangeArrowheads="1"/>
          </p:cNvPicPr>
          <p:nvPr/>
        </p:nvPicPr>
        <p:blipFill rotWithShape="1">
          <a:blip r:embed="rId3">
            <a:extLst>
              <a:ext uri="{28A0092B-C50C-407E-A947-70E740481C1C}">
                <a14:useLocalDpi xmlns:a14="http://schemas.microsoft.com/office/drawing/2010/main" val="0"/>
              </a:ext>
            </a:extLst>
          </a:blip>
          <a:srcRect l="6824" t="8835" b="9413"/>
          <a:stretch/>
        </p:blipFill>
        <p:spPr bwMode="auto">
          <a:xfrm>
            <a:off x="-190500" y="-253999"/>
            <a:ext cx="12382500" cy="723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89833" y="595865"/>
            <a:ext cx="10444967" cy="677108"/>
          </a:xfrm>
          <a:prstGeom prst="rect">
            <a:avLst/>
          </a:prstGeom>
          <a:noFill/>
        </p:spPr>
        <p:txBody>
          <a:bodyPr wrap="square" rtlCol="0">
            <a:spAutoFit/>
          </a:bodyPr>
          <a:lstStyle/>
          <a:p>
            <a:pPr algn="ctr"/>
            <a:r>
              <a:rPr lang="en-US" sz="3800" b="1" dirty="0">
                <a:ln>
                  <a:solidFill>
                    <a:schemeClr val="bg1"/>
                  </a:solidFill>
                </a:ln>
                <a:latin typeface="Roboto" panose="02000000000000000000" pitchFamily="2" charset="0"/>
                <a:ea typeface="Roboto" panose="02000000000000000000" pitchFamily="2" charset="0"/>
                <a:cs typeface="Times New Roman" panose="02020603050405020304" pitchFamily="18" charset="0"/>
              </a:rPr>
              <a:t>Thank you for your attention</a:t>
            </a:r>
          </a:p>
        </p:txBody>
      </p:sp>
    </p:spTree>
    <p:extLst>
      <p:ext uri="{BB962C8B-B14F-4D97-AF65-F5344CB8AC3E}">
        <p14:creationId xmlns:p14="http://schemas.microsoft.com/office/powerpoint/2010/main" val="953951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FEBBDD-12EC-7F2A-250E-6D692A4561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B78BAE-5E49-B3A2-FE7D-46E763D9C0AC}"/>
              </a:ext>
            </a:extLst>
          </p:cNvPr>
          <p:cNvSpPr>
            <a:spLocks noGrp="1"/>
          </p:cNvSpPr>
          <p:nvPr>
            <p:ph type="title"/>
          </p:nvPr>
        </p:nvSpPr>
        <p:spPr>
          <a:xfrm>
            <a:off x="124081" y="15237"/>
            <a:ext cx="11943837" cy="545801"/>
          </a:xfrm>
        </p:spPr>
        <p:txBody>
          <a:bodyPr/>
          <a:lstStyle/>
          <a:p>
            <a:r>
              <a:rPr lang="fr-FR" sz="4000" b="0" dirty="0"/>
              <a:t>The </a:t>
            </a:r>
            <a:r>
              <a:rPr lang="fr-FR" sz="4000" b="0" dirty="0" err="1"/>
              <a:t>Physiological</a:t>
            </a:r>
            <a:r>
              <a:rPr lang="fr-FR" sz="4000" b="0" dirty="0"/>
              <a:t> Perspective</a:t>
            </a:r>
          </a:p>
        </p:txBody>
      </p:sp>
      <p:pic>
        <p:nvPicPr>
          <p:cNvPr id="5" name="Picture 4">
            <a:extLst>
              <a:ext uri="{FF2B5EF4-FFF2-40B4-BE49-F238E27FC236}">
                <a16:creationId xmlns:a16="http://schemas.microsoft.com/office/drawing/2014/main" id="{D950ABF8-66E2-8587-ADB1-5B4EB5A30290}"/>
              </a:ext>
            </a:extLst>
          </p:cNvPr>
          <p:cNvPicPr>
            <a:picLocks noChangeAspect="1"/>
          </p:cNvPicPr>
          <p:nvPr/>
        </p:nvPicPr>
        <p:blipFill>
          <a:blip r:embed="rId3"/>
          <a:stretch>
            <a:fillRect/>
          </a:stretch>
        </p:blipFill>
        <p:spPr>
          <a:xfrm>
            <a:off x="6562726" y="4067257"/>
            <a:ext cx="5629274" cy="2120049"/>
          </a:xfrm>
          <a:prstGeom prst="rect">
            <a:avLst/>
          </a:prstGeom>
        </p:spPr>
      </p:pic>
      <p:pic>
        <p:nvPicPr>
          <p:cNvPr id="6" name="Picture 5" descr="FibriCheck Beat-to-Beat Accuracy Compared With Wearable ECG in Broad  Dynamic Range - FibriCheck">
            <a:extLst>
              <a:ext uri="{FF2B5EF4-FFF2-40B4-BE49-F238E27FC236}">
                <a16:creationId xmlns:a16="http://schemas.microsoft.com/office/drawing/2014/main" id="{9D617EE4-AB92-D13B-F2EF-A587261A0C8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5612" b="47237"/>
          <a:stretch/>
        </p:blipFill>
        <p:spPr bwMode="auto">
          <a:xfrm>
            <a:off x="2523625" y="4258134"/>
            <a:ext cx="3775274" cy="20063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EE36DFC-3CD8-C88C-C0B0-20EA7CB0A3CE}"/>
              </a:ext>
            </a:extLst>
          </p:cNvPr>
          <p:cNvGrpSpPr/>
          <p:nvPr/>
        </p:nvGrpSpPr>
        <p:grpSpPr>
          <a:xfrm>
            <a:off x="1276710" y="3593331"/>
            <a:ext cx="10077090" cy="664803"/>
            <a:chOff x="963671" y="5508145"/>
            <a:chExt cx="10077090" cy="664803"/>
          </a:xfrm>
        </p:grpSpPr>
        <p:sp>
          <p:nvSpPr>
            <p:cNvPr id="8" name="Retângulo: Cantos Arredondados 42">
              <a:extLst>
                <a:ext uri="{FF2B5EF4-FFF2-40B4-BE49-F238E27FC236}">
                  <a16:creationId xmlns:a16="http://schemas.microsoft.com/office/drawing/2014/main" id="{C75F58A3-06E6-5E24-946D-44B02B40E195}"/>
                </a:ext>
              </a:extLst>
            </p:cNvPr>
            <p:cNvSpPr/>
            <p:nvPr/>
          </p:nvSpPr>
          <p:spPr>
            <a:xfrm>
              <a:off x="963671" y="5508146"/>
              <a:ext cx="1570353"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sym typeface="Josefin Sans"/>
                </a:rPr>
                <a:t>Pre-processing</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sym typeface="Josefin Sans"/>
              </a:endParaRPr>
            </a:p>
          </p:txBody>
        </p:sp>
        <p:sp>
          <p:nvSpPr>
            <p:cNvPr id="9" name="Retângulo: Cantos Arredondados 43">
              <a:extLst>
                <a:ext uri="{FF2B5EF4-FFF2-40B4-BE49-F238E27FC236}">
                  <a16:creationId xmlns:a16="http://schemas.microsoft.com/office/drawing/2014/main" id="{862B065C-D7E7-F928-49C6-685CD70580B8}"/>
                </a:ext>
              </a:extLst>
            </p:cNvPr>
            <p:cNvSpPr/>
            <p:nvPr/>
          </p:nvSpPr>
          <p:spPr>
            <a:xfrm>
              <a:off x="3181355" y="5508146"/>
              <a:ext cx="1570168"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Feature</a:t>
              </a:r>
              <a:r>
                <a:rPr kumimoji="0" lang="pt-PT" sz="2000" b="1" i="0" u="none" strike="noStrike" kern="1200" cap="none" spc="0" normalizeH="0" baseline="0" noProof="0" dirty="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rPr>
                <a:t> </a:t>
              </a: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Extraction</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1" name="Retângulo: Cantos Arredondados 44">
              <a:extLst>
                <a:ext uri="{FF2B5EF4-FFF2-40B4-BE49-F238E27FC236}">
                  <a16:creationId xmlns:a16="http://schemas.microsoft.com/office/drawing/2014/main" id="{7456A1CA-50D6-A415-E7C4-3E3B55E1BA37}"/>
                </a:ext>
              </a:extLst>
            </p:cNvPr>
            <p:cNvSpPr/>
            <p:nvPr/>
          </p:nvSpPr>
          <p:spPr>
            <a:xfrm>
              <a:off x="5233424" y="5508146"/>
              <a:ext cx="1504872"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Feature</a:t>
              </a:r>
              <a:r>
                <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t>
              </a: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Selection</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2" name="Retângulo: Cantos Arredondados 45">
              <a:extLst>
                <a:ext uri="{FF2B5EF4-FFF2-40B4-BE49-F238E27FC236}">
                  <a16:creationId xmlns:a16="http://schemas.microsoft.com/office/drawing/2014/main" id="{97C916B3-EA2E-ED2B-2733-9A7FCE262D04}"/>
                </a:ext>
              </a:extLst>
            </p:cNvPr>
            <p:cNvSpPr/>
            <p:nvPr/>
          </p:nvSpPr>
          <p:spPr>
            <a:xfrm>
              <a:off x="7187575" y="5514852"/>
              <a:ext cx="1774315"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Classification</a:t>
              </a:r>
            </a:p>
          </p:txBody>
        </p:sp>
        <p:sp>
          <p:nvSpPr>
            <p:cNvPr id="13" name="Retângulo: Cantos Arredondados 46">
              <a:extLst>
                <a:ext uri="{FF2B5EF4-FFF2-40B4-BE49-F238E27FC236}">
                  <a16:creationId xmlns:a16="http://schemas.microsoft.com/office/drawing/2014/main" id="{D5AB91AB-39C7-2216-8A71-66274EF18F21}"/>
                </a:ext>
              </a:extLst>
            </p:cNvPr>
            <p:cNvSpPr/>
            <p:nvPr/>
          </p:nvSpPr>
          <p:spPr>
            <a:xfrm>
              <a:off x="9422662" y="5508145"/>
              <a:ext cx="1618099"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Prediction</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4" name="Google Shape;703;p33">
              <a:extLst>
                <a:ext uri="{FF2B5EF4-FFF2-40B4-BE49-F238E27FC236}">
                  <a16:creationId xmlns:a16="http://schemas.microsoft.com/office/drawing/2014/main" id="{0E0C1A06-523B-774A-B0ED-BB4A67650B31}"/>
                </a:ext>
              </a:extLst>
            </p:cNvPr>
            <p:cNvSpPr/>
            <p:nvPr/>
          </p:nvSpPr>
          <p:spPr>
            <a:xfrm>
              <a:off x="2688217" y="5721759"/>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sp>
          <p:nvSpPr>
            <p:cNvPr id="17" name="Google Shape;703;p33">
              <a:extLst>
                <a:ext uri="{FF2B5EF4-FFF2-40B4-BE49-F238E27FC236}">
                  <a16:creationId xmlns:a16="http://schemas.microsoft.com/office/drawing/2014/main" id="{D71BADD4-78D1-F231-C97B-E71DDFB53D31}"/>
                </a:ext>
              </a:extLst>
            </p:cNvPr>
            <p:cNvSpPr/>
            <p:nvPr/>
          </p:nvSpPr>
          <p:spPr>
            <a:xfrm>
              <a:off x="4817109" y="5728467"/>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sp>
          <p:nvSpPr>
            <p:cNvPr id="18" name="Google Shape;703;p33">
              <a:extLst>
                <a:ext uri="{FF2B5EF4-FFF2-40B4-BE49-F238E27FC236}">
                  <a16:creationId xmlns:a16="http://schemas.microsoft.com/office/drawing/2014/main" id="{4842B06E-0E1B-B335-CAD4-44110D0AE984}"/>
                </a:ext>
              </a:extLst>
            </p:cNvPr>
            <p:cNvSpPr/>
            <p:nvPr/>
          </p:nvSpPr>
          <p:spPr>
            <a:xfrm>
              <a:off x="6801125" y="5728466"/>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sp>
          <p:nvSpPr>
            <p:cNvPr id="21" name="Google Shape;703;p33">
              <a:extLst>
                <a:ext uri="{FF2B5EF4-FFF2-40B4-BE49-F238E27FC236}">
                  <a16:creationId xmlns:a16="http://schemas.microsoft.com/office/drawing/2014/main" id="{1110EE9B-3118-C861-9D49-5D98BE696E7A}"/>
                </a:ext>
              </a:extLst>
            </p:cNvPr>
            <p:cNvSpPr/>
            <p:nvPr/>
          </p:nvSpPr>
          <p:spPr>
            <a:xfrm>
              <a:off x="9022804" y="5728466"/>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grpSp>
      <p:pic>
        <p:nvPicPr>
          <p:cNvPr id="22" name="Picture 21" descr="A diagram of a graph">
            <a:extLst>
              <a:ext uri="{FF2B5EF4-FFF2-40B4-BE49-F238E27FC236}">
                <a16:creationId xmlns:a16="http://schemas.microsoft.com/office/drawing/2014/main" id="{200FB898-1F28-BAA6-91D4-31961555DD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 y="878818"/>
            <a:ext cx="11293870" cy="2420446"/>
          </a:xfrm>
          <a:prstGeom prst="rect">
            <a:avLst/>
          </a:prstGeom>
        </p:spPr>
      </p:pic>
    </p:spTree>
    <p:extLst>
      <p:ext uri="{BB962C8B-B14F-4D97-AF65-F5344CB8AC3E}">
        <p14:creationId xmlns:p14="http://schemas.microsoft.com/office/powerpoint/2010/main" val="8982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A79FC8-B984-8B38-38EA-4E50C4966D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297328-F19F-D904-8917-09C8545ED2EE}"/>
              </a:ext>
            </a:extLst>
          </p:cNvPr>
          <p:cNvSpPr>
            <a:spLocks noGrp="1"/>
          </p:cNvSpPr>
          <p:nvPr>
            <p:ph type="title"/>
          </p:nvPr>
        </p:nvSpPr>
        <p:spPr>
          <a:xfrm>
            <a:off x="124081" y="15237"/>
            <a:ext cx="11943837" cy="545801"/>
          </a:xfrm>
        </p:spPr>
        <p:txBody>
          <a:bodyPr/>
          <a:lstStyle/>
          <a:p>
            <a:r>
              <a:rPr lang="fr-FR" sz="4000" b="0" dirty="0" err="1"/>
              <a:t>Feature</a:t>
            </a:r>
            <a:r>
              <a:rPr lang="fr-FR" sz="4000" b="0" dirty="0"/>
              <a:t> Engineering </a:t>
            </a:r>
            <a:r>
              <a:rPr lang="fr-FR" sz="4000" b="0" dirty="0" err="1"/>
              <a:t>with</a:t>
            </a:r>
            <a:r>
              <a:rPr lang="fr-FR" sz="4000" b="0" dirty="0"/>
              <a:t> </a:t>
            </a:r>
            <a:r>
              <a:rPr lang="fr-FR" sz="4000" b="0" dirty="0" err="1"/>
              <a:t>Physiological</a:t>
            </a:r>
            <a:r>
              <a:rPr lang="fr-FR" sz="4000" b="0" dirty="0"/>
              <a:t> </a:t>
            </a:r>
            <a:r>
              <a:rPr lang="fr-FR" sz="4000" b="0" dirty="0" err="1"/>
              <a:t>Signals</a:t>
            </a:r>
            <a:endParaRPr lang="fr-FR" sz="4000" b="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CD82D7A-E7A1-7AE8-E35C-99F2080CE2FF}"/>
                  </a:ext>
                </a:extLst>
              </p:cNvPr>
              <p:cNvSpPr txBox="1"/>
              <p:nvPr/>
            </p:nvSpPr>
            <p:spPr>
              <a:xfrm>
                <a:off x="248162" y="784950"/>
                <a:ext cx="8711895" cy="5117683"/>
              </a:xfrm>
              <a:prstGeom prst="rect">
                <a:avLst/>
              </a:prstGeom>
              <a:noFill/>
            </p:spPr>
            <p:txBody>
              <a:bodyPr wrap="square" rtlCol="0">
                <a:spAutoFit/>
              </a:bodyPr>
              <a:lstStyle/>
              <a:p>
                <a:pPr marL="285750" indent="-285750">
                  <a:buFont typeface="Arial" panose="020B0604020202020204" pitchFamily="34" charset="0"/>
                  <a:buChar char="•"/>
                </a:pPr>
                <a:r>
                  <a:rPr lang="en-US" dirty="0"/>
                  <a:t>Transform a raw signal </a:t>
                </a:r>
                <a14:m>
                  <m:oMath xmlns:m="http://schemas.openxmlformats.org/officeDocument/2006/math">
                    <m:r>
                      <a:rPr lang="en-US" b="1" i="0" smtClean="0">
                        <a:latin typeface="Cambria Math" panose="02040503050406030204" pitchFamily="18" charset="0"/>
                      </a:rPr>
                      <m:t>𝐱</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𝑇</m:t>
                        </m:r>
                      </m:sup>
                    </m:sSup>
                  </m:oMath>
                </a14:m>
                <a:r>
                  <a:rPr lang="en-US" i="1" dirty="0"/>
                  <a:t> </a:t>
                </a:r>
                <a:r>
                  <a:rPr lang="en-US" dirty="0"/>
                  <a:t>into a feature vector </a:t>
                </a:r>
                <a14:m>
                  <m:oMath xmlns:m="http://schemas.openxmlformats.org/officeDocument/2006/math">
                    <m:r>
                      <a:rPr lang="en-US" b="1" i="0" smtClean="0">
                        <a:latin typeface="Cambria Math" panose="02040503050406030204" pitchFamily="18" charset="0"/>
                      </a:rPr>
                      <m:t>𝐳</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oMath>
                </a14:m>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Data preprocessing includes: </a:t>
                </a:r>
              </a:p>
              <a:p>
                <a:pPr marL="742950" lvl="1" indent="-285750">
                  <a:buFont typeface="Arial" panose="020B0604020202020204" pitchFamily="34" charset="0"/>
                  <a:buChar char="•"/>
                </a:pPr>
                <a:r>
                  <a:rPr lang="en-US" dirty="0"/>
                  <a:t>Missing value handling</a:t>
                </a:r>
              </a:p>
              <a:p>
                <a:pPr marL="742950" lvl="1" indent="-285750">
                  <a:buFont typeface="Arial" panose="020B0604020202020204" pitchFamily="34" charset="0"/>
                  <a:buChar char="•"/>
                </a:pPr>
                <a:r>
                  <a:rPr lang="en-US" dirty="0"/>
                  <a:t>Resampling</a:t>
                </a:r>
              </a:p>
              <a:p>
                <a:pPr marL="742950" lvl="1" indent="-285750">
                  <a:buFont typeface="Arial" panose="020B0604020202020204" pitchFamily="34" charset="0"/>
                  <a:buChar char="•"/>
                </a:pPr>
                <a:r>
                  <a:rPr lang="en-US" dirty="0"/>
                  <a:t>Normalization</a:t>
                </a:r>
              </a:p>
              <a:p>
                <a:pPr marL="742950" lvl="1" indent="-285750">
                  <a:buFont typeface="Arial" panose="020B0604020202020204" pitchFamily="34" charset="0"/>
                  <a:buChar char="•"/>
                </a:pPr>
                <a:r>
                  <a:rPr lang="en-US" dirty="0"/>
                  <a:t>Filtering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Signal Quality Index (SQI): Detect corrupted signals and exclude them from the analysis.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Sliding window approach: The signal is segmented into overlapping windows of fixed length </a:t>
                </a:r>
                <a14:m>
                  <m:oMath xmlns:m="http://schemas.openxmlformats.org/officeDocument/2006/math">
                    <m:r>
                      <a:rPr lang="en-US" b="0" i="1" smtClean="0">
                        <a:latin typeface="Cambria Math" panose="02040503050406030204" pitchFamily="18" charset="0"/>
                      </a:rPr>
                      <m:t>𝑊</m:t>
                    </m:r>
                  </m:oMath>
                </a14:m>
                <a:r>
                  <a:rPr lang="en-US" i="1" dirty="0"/>
                  <a:t>, </a:t>
                </a:r>
                <a:r>
                  <a:rPr lang="en-US" dirty="0"/>
                  <a:t>producing segments </a:t>
                </a:r>
                <a14:m>
                  <m:oMath xmlns:m="http://schemas.openxmlformats.org/officeDocument/2006/math">
                    <m:sSup>
                      <m:sSupPr>
                        <m:ctrlPr>
                          <a:rPr lang="en-US" b="0" i="1" smtClean="0">
                            <a:latin typeface="Cambria Math" panose="02040503050406030204" pitchFamily="18" charset="0"/>
                          </a:rPr>
                        </m:ctrlPr>
                      </m:sSupPr>
                      <m:e>
                        <m:r>
                          <a:rPr lang="en-US" b="1" i="0" smtClean="0">
                            <a:latin typeface="Cambria Math" panose="02040503050406030204" pitchFamily="18" charset="0"/>
                          </a:rPr>
                          <m:t>𝐱</m:t>
                        </m:r>
                      </m:e>
                      <m:sup>
                        <m:r>
                          <a:rPr lang="en-US" b="0" i="1" smtClean="0">
                            <a:latin typeface="Cambria Math" panose="02040503050406030204" pitchFamily="18" charset="0"/>
                          </a:rPr>
                          <m:t>(</m:t>
                        </m:r>
                        <m:r>
                          <m:rPr>
                            <m:sty m:val="p"/>
                          </m:rPr>
                          <a:rPr lang="en-US" b="0" i="1" smtClean="0">
                            <a:latin typeface="Cambria Math" panose="02040503050406030204" pitchFamily="18" charset="0"/>
                          </a:rPr>
                          <m:t>i</m:t>
                        </m:r>
                        <m:r>
                          <a:rPr lang="en-US" b="0" i="1" smtClean="0">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𝑊</m:t>
                        </m:r>
                      </m:sup>
                    </m:sSup>
                  </m:oMath>
                </a14:m>
                <a:r>
                  <a:rPr lang="en-US" dirty="0"/>
                  <a:t>. For each segment, a feature extraction function </a:t>
                </a:r>
                <a14:m>
                  <m:oMath xmlns:m="http://schemas.openxmlformats.org/officeDocument/2006/math">
                    <m:r>
                      <a:rPr lang="en-US" b="0" i="1" smtClean="0">
                        <a:latin typeface="Cambria Math" panose="02040503050406030204" pitchFamily="18" charset="0"/>
                      </a:rPr>
                      <m:t>𝜑</m:t>
                    </m:r>
                    <m:r>
                      <a:rPr lang="en-US" b="0" i="1" smtClean="0">
                        <a:latin typeface="Cambria Math" panose="02040503050406030204" pitchFamily="18" charset="0"/>
                      </a:rPr>
                      <m:t>(.)</m:t>
                    </m:r>
                  </m:oMath>
                </a14:m>
                <a:r>
                  <a:rPr lang="en-US" dirty="0"/>
                  <a:t> maps the window into a feature vector.</a:t>
                </a:r>
              </a:p>
              <a:p>
                <a:pPr marL="285750" indent="-285750">
                  <a:buFont typeface="Arial" panose="020B0604020202020204" pitchFamily="34" charset="0"/>
                  <a:buChar char="•"/>
                </a:pPr>
                <a:endParaRPr lang="en-US" i="1" dirty="0"/>
              </a:p>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1">
                              <a:latin typeface="Cambria Math" panose="02040503050406030204" pitchFamily="18" charset="0"/>
                            </a:rPr>
                            <m:t>𝐳</m:t>
                          </m:r>
                        </m:e>
                        <m:sup>
                          <m:r>
                            <a:rPr lang="en-US" b="0" i="1" smtClean="0">
                              <a:latin typeface="Cambria Math" panose="02040503050406030204" pitchFamily="18" charset="0"/>
                            </a:rPr>
                            <m:t>(</m:t>
                          </m:r>
                          <m:r>
                            <m:rPr>
                              <m:sty m:val="p"/>
                            </m:rPr>
                            <a:rPr lang="en-US" b="0" i="1" smtClean="0">
                              <a:latin typeface="Cambria Math" panose="02040503050406030204" pitchFamily="18" charset="0"/>
                            </a:rPr>
                            <m:t>i</m:t>
                          </m:r>
                          <m:r>
                            <a:rPr lang="en-US" b="0" i="1" smtClean="0">
                              <a:latin typeface="Cambria Math" panose="02040503050406030204" pitchFamily="18" charset="0"/>
                            </a:rPr>
                            <m:t>)</m:t>
                          </m:r>
                        </m:sup>
                      </m:sSup>
                      <m:r>
                        <a:rPr lang="en-US" b="0" i="1" smtClean="0">
                          <a:latin typeface="Cambria Math" panose="02040503050406030204" pitchFamily="18" charset="0"/>
                        </a:rPr>
                        <m:t>=</m:t>
                      </m:r>
                      <m:r>
                        <a:rPr lang="en-US" i="1">
                          <a:latin typeface="Cambria Math" panose="02040503050406030204" pitchFamily="18" charset="0"/>
                        </a:rPr>
                        <m:t>𝜑</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1">
                              <a:latin typeface="Cambria Math" panose="02040503050406030204" pitchFamily="18" charset="0"/>
                            </a:rPr>
                            <m:t>𝐱</m:t>
                          </m:r>
                        </m:e>
                        <m:sup>
                          <m:r>
                            <a:rPr lang="en-US" b="0" i="1" smtClean="0">
                              <a:latin typeface="Cambria Math" panose="02040503050406030204" pitchFamily="18" charset="0"/>
                            </a:rPr>
                            <m:t>(</m:t>
                          </m:r>
                          <m:r>
                            <m:rPr>
                              <m:sty m:val="p"/>
                            </m:rPr>
                            <a:rPr lang="en-US" b="0" i="1" smtClean="0">
                              <a:latin typeface="Cambria Math" panose="02040503050406030204" pitchFamily="18" charset="0"/>
                            </a:rPr>
                            <m:t>i</m:t>
                          </m:r>
                          <m:r>
                            <a:rPr lang="en-US" b="0" i="1" smtClean="0">
                              <a:latin typeface="Cambria Math" panose="02040503050406030204" pitchFamily="18" charset="0"/>
                            </a:rPr>
                            <m:t>)</m:t>
                          </m:r>
                        </m:sup>
                      </m:sSup>
                      <m:r>
                        <a:rPr lang="en-US" b="0" i="1" smtClean="0">
                          <a:latin typeface="Cambria Math" panose="02040503050406030204" pitchFamily="18" charset="0"/>
                        </a:rPr>
                        <m:t>)</m:t>
                      </m:r>
                    </m:oMath>
                  </m:oMathPara>
                </a14:m>
                <a:endParaRPr lang="en-US" i="1" dirty="0"/>
              </a:p>
              <a:p>
                <a:endParaRPr lang="en-US" i="1" dirty="0"/>
              </a:p>
              <a:p>
                <a:r>
                  <a:rPr lang="en-US" dirty="0"/>
                  <a:t>      where </a:t>
                </a:r>
                <a14:m>
                  <m:oMath xmlns:m="http://schemas.openxmlformats.org/officeDocument/2006/math">
                    <m:sSup>
                      <m:sSupPr>
                        <m:ctrlPr>
                          <a:rPr lang="en-US" b="1" i="1" smtClean="0">
                            <a:latin typeface="Cambria Math" panose="02040503050406030204" pitchFamily="18" charset="0"/>
                          </a:rPr>
                        </m:ctrlPr>
                      </m:sSupPr>
                      <m:e>
                        <m:r>
                          <a:rPr lang="en-US" b="1">
                            <a:latin typeface="Cambria Math" panose="02040503050406030204" pitchFamily="18" charset="0"/>
                          </a:rPr>
                          <m:t>𝐳</m:t>
                        </m:r>
                      </m:e>
                      <m:sup>
                        <m:r>
                          <a:rPr lang="en-US" b="1" i="1" smtClean="0">
                            <a:latin typeface="Cambria Math" panose="02040503050406030204" pitchFamily="18" charset="0"/>
                          </a:rPr>
                          <m:t>(</m:t>
                        </m:r>
                        <m:r>
                          <m:rPr>
                            <m:sty m:val="p"/>
                          </m:rPr>
                          <a:rPr lang="en-US" b="1" i="1" smtClean="0">
                            <a:latin typeface="Cambria Math" panose="02040503050406030204" pitchFamily="18" charset="0"/>
                          </a:rPr>
                          <m:t>i</m:t>
                        </m:r>
                        <m:r>
                          <a:rPr lang="en-US" b="1" i="1" smtClean="0">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𝑑</m:t>
                        </m:r>
                      </m:sup>
                    </m:sSup>
                  </m:oMath>
                </a14:m>
                <a:r>
                  <a:rPr lang="en-US" dirty="0"/>
                  <a:t>. The collection of feature vectors form a matrix </a:t>
                </a:r>
                <a14:m>
                  <m:oMath xmlns:m="http://schemas.openxmlformats.org/officeDocument/2006/math">
                    <m:r>
                      <a:rPr lang="en-US" b="1" i="0" smtClean="0">
                        <a:latin typeface="Cambria Math" panose="02040503050406030204" pitchFamily="18" charset="0"/>
                      </a:rPr>
                      <m:t>𝐙</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x</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m:t>
                        </m:r>
                      </m:sup>
                    </m:sSup>
                  </m:oMath>
                </a14:m>
                <a:r>
                  <a:rPr lang="en-US" i="1" dirty="0"/>
                  <a:t> </a:t>
                </a:r>
                <a:r>
                  <a:rPr lang="en-US" dirty="0"/>
                  <a:t>which is</a:t>
                </a:r>
                <a:br>
                  <a:rPr lang="en-US" i="1" dirty="0"/>
                </a:br>
                <a:r>
                  <a:rPr lang="en-US" i="1" dirty="0"/>
                  <a:t>      </a:t>
                </a:r>
                <a:r>
                  <a:rPr lang="en-US" dirty="0"/>
                  <a:t>used as an input for an ML model.</a:t>
                </a:r>
              </a:p>
            </p:txBody>
          </p:sp>
        </mc:Choice>
        <mc:Fallback xmlns="">
          <p:sp>
            <p:nvSpPr>
              <p:cNvPr id="4" name="TextBox 3">
                <a:extLst>
                  <a:ext uri="{FF2B5EF4-FFF2-40B4-BE49-F238E27FC236}">
                    <a16:creationId xmlns:a16="http://schemas.microsoft.com/office/drawing/2014/main" id="{BCD82D7A-E7A1-7AE8-E35C-99F2080CE2FF}"/>
                  </a:ext>
                </a:extLst>
              </p:cNvPr>
              <p:cNvSpPr txBox="1">
                <a:spLocks noRot="1" noChangeAspect="1" noMove="1" noResize="1" noEditPoints="1" noAdjustHandles="1" noChangeArrowheads="1" noChangeShapeType="1" noTextEdit="1"/>
              </p:cNvSpPr>
              <p:nvPr/>
            </p:nvSpPr>
            <p:spPr>
              <a:xfrm>
                <a:off x="248162" y="784950"/>
                <a:ext cx="8711895" cy="5117683"/>
              </a:xfrm>
              <a:prstGeom prst="rect">
                <a:avLst/>
              </a:prstGeom>
              <a:blipFill>
                <a:blip r:embed="rId3"/>
                <a:stretch>
                  <a:fillRect l="-490" t="-596" b="-1073"/>
                </a:stretch>
              </a:blipFill>
            </p:spPr>
            <p:txBody>
              <a:bodyPr/>
              <a:lstStyle/>
              <a:p>
                <a:r>
                  <a:rPr lang="en-GB">
                    <a:noFill/>
                  </a:rPr>
                  <a:t> </a:t>
                </a:r>
              </a:p>
            </p:txBody>
          </p:sp>
        </mc:Fallback>
      </mc:AlternateContent>
      <p:sp>
        <p:nvSpPr>
          <p:cNvPr id="7" name="Rectangle 6">
            <a:extLst>
              <a:ext uri="{FF2B5EF4-FFF2-40B4-BE49-F238E27FC236}">
                <a16:creationId xmlns:a16="http://schemas.microsoft.com/office/drawing/2014/main" id="{F491A129-E937-6995-DF9D-FAFB28BD97AC}"/>
              </a:ext>
            </a:extLst>
          </p:cNvPr>
          <p:cNvSpPr/>
          <p:nvPr/>
        </p:nvSpPr>
        <p:spPr>
          <a:xfrm>
            <a:off x="12090528" y="854827"/>
            <a:ext cx="45719" cy="3230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F9CB7B0A-29C5-06A2-42EC-F76D9839B166}"/>
              </a:ext>
            </a:extLst>
          </p:cNvPr>
          <p:cNvGrpSpPr/>
          <p:nvPr/>
        </p:nvGrpSpPr>
        <p:grpSpPr>
          <a:xfrm>
            <a:off x="3049025" y="2083982"/>
            <a:ext cx="9018893" cy="823818"/>
            <a:chOff x="963671" y="5508145"/>
            <a:chExt cx="10077090" cy="664803"/>
          </a:xfrm>
        </p:grpSpPr>
        <p:sp>
          <p:nvSpPr>
            <p:cNvPr id="14" name="Retângulo: Cantos Arredondados 42">
              <a:extLst>
                <a:ext uri="{FF2B5EF4-FFF2-40B4-BE49-F238E27FC236}">
                  <a16:creationId xmlns:a16="http://schemas.microsoft.com/office/drawing/2014/main" id="{27ABE19E-2AA3-5A48-8C28-B225151E3E7D}"/>
                </a:ext>
              </a:extLst>
            </p:cNvPr>
            <p:cNvSpPr/>
            <p:nvPr/>
          </p:nvSpPr>
          <p:spPr>
            <a:xfrm>
              <a:off x="963671" y="5508146"/>
              <a:ext cx="1570353"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sym typeface="Josefin Sans"/>
                </a:rPr>
                <a:t>Pre-processing</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sym typeface="Josefin Sans"/>
              </a:endParaRPr>
            </a:p>
          </p:txBody>
        </p:sp>
        <p:sp>
          <p:nvSpPr>
            <p:cNvPr id="17" name="Retângulo: Cantos Arredondados 43">
              <a:extLst>
                <a:ext uri="{FF2B5EF4-FFF2-40B4-BE49-F238E27FC236}">
                  <a16:creationId xmlns:a16="http://schemas.microsoft.com/office/drawing/2014/main" id="{3026D8A5-1F9A-B0F2-D7A6-A1185A2D2A32}"/>
                </a:ext>
              </a:extLst>
            </p:cNvPr>
            <p:cNvSpPr/>
            <p:nvPr/>
          </p:nvSpPr>
          <p:spPr>
            <a:xfrm>
              <a:off x="3181355" y="5508146"/>
              <a:ext cx="1570168"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Feature</a:t>
              </a:r>
              <a:r>
                <a:rPr kumimoji="0" lang="pt-PT" sz="2000" b="1" i="0" u="none" strike="noStrike" kern="1200" cap="none" spc="0" normalizeH="0" baseline="0" noProof="0" dirty="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rPr>
                <a:t> </a:t>
              </a: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Extraction</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8" name="Retângulo: Cantos Arredondados 44">
              <a:extLst>
                <a:ext uri="{FF2B5EF4-FFF2-40B4-BE49-F238E27FC236}">
                  <a16:creationId xmlns:a16="http://schemas.microsoft.com/office/drawing/2014/main" id="{A16936FF-46A9-F9A5-13C7-0ADEB4FC17C3}"/>
                </a:ext>
              </a:extLst>
            </p:cNvPr>
            <p:cNvSpPr/>
            <p:nvPr/>
          </p:nvSpPr>
          <p:spPr>
            <a:xfrm>
              <a:off x="5233424" y="5508146"/>
              <a:ext cx="1504872"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Feature</a:t>
              </a:r>
              <a:r>
                <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t>
              </a: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Selection</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1" name="Retângulo: Cantos Arredondados 45">
              <a:extLst>
                <a:ext uri="{FF2B5EF4-FFF2-40B4-BE49-F238E27FC236}">
                  <a16:creationId xmlns:a16="http://schemas.microsoft.com/office/drawing/2014/main" id="{644D8A6D-49C4-DD5D-A5D7-085D1A5F65D0}"/>
                </a:ext>
              </a:extLst>
            </p:cNvPr>
            <p:cNvSpPr/>
            <p:nvPr/>
          </p:nvSpPr>
          <p:spPr>
            <a:xfrm>
              <a:off x="7187575" y="5514852"/>
              <a:ext cx="1774315"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Classification</a:t>
              </a:r>
            </a:p>
          </p:txBody>
        </p:sp>
        <p:sp>
          <p:nvSpPr>
            <p:cNvPr id="22" name="Retângulo: Cantos Arredondados 46">
              <a:extLst>
                <a:ext uri="{FF2B5EF4-FFF2-40B4-BE49-F238E27FC236}">
                  <a16:creationId xmlns:a16="http://schemas.microsoft.com/office/drawing/2014/main" id="{216E90C2-4DBD-3581-161B-F6017FC25801}"/>
                </a:ext>
              </a:extLst>
            </p:cNvPr>
            <p:cNvSpPr/>
            <p:nvPr/>
          </p:nvSpPr>
          <p:spPr>
            <a:xfrm>
              <a:off x="9422662" y="5508145"/>
              <a:ext cx="1618099" cy="658096"/>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Prediction</a:t>
              </a:r>
              <a:endParaRPr kumimoji="0" lang="pt-PT" sz="20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3" name="Google Shape;703;p33">
              <a:extLst>
                <a:ext uri="{FF2B5EF4-FFF2-40B4-BE49-F238E27FC236}">
                  <a16:creationId xmlns:a16="http://schemas.microsoft.com/office/drawing/2014/main" id="{8B40BD7C-552E-D2B7-90D4-80815A3FEE06}"/>
                </a:ext>
              </a:extLst>
            </p:cNvPr>
            <p:cNvSpPr/>
            <p:nvPr/>
          </p:nvSpPr>
          <p:spPr>
            <a:xfrm>
              <a:off x="2688217" y="5721759"/>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sp>
          <p:nvSpPr>
            <p:cNvPr id="24" name="Google Shape;703;p33">
              <a:extLst>
                <a:ext uri="{FF2B5EF4-FFF2-40B4-BE49-F238E27FC236}">
                  <a16:creationId xmlns:a16="http://schemas.microsoft.com/office/drawing/2014/main" id="{B2407BE5-FA5E-1566-DC57-7C643758951A}"/>
                </a:ext>
              </a:extLst>
            </p:cNvPr>
            <p:cNvSpPr/>
            <p:nvPr/>
          </p:nvSpPr>
          <p:spPr>
            <a:xfrm>
              <a:off x="4817109" y="5728467"/>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sp>
          <p:nvSpPr>
            <p:cNvPr id="25" name="Google Shape;703;p33">
              <a:extLst>
                <a:ext uri="{FF2B5EF4-FFF2-40B4-BE49-F238E27FC236}">
                  <a16:creationId xmlns:a16="http://schemas.microsoft.com/office/drawing/2014/main" id="{799524BB-41FE-4E9E-43B8-7CFD9A7948D4}"/>
                </a:ext>
              </a:extLst>
            </p:cNvPr>
            <p:cNvSpPr/>
            <p:nvPr/>
          </p:nvSpPr>
          <p:spPr>
            <a:xfrm>
              <a:off x="6801125" y="5728466"/>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sp>
          <p:nvSpPr>
            <p:cNvPr id="26" name="Google Shape;703;p33">
              <a:extLst>
                <a:ext uri="{FF2B5EF4-FFF2-40B4-BE49-F238E27FC236}">
                  <a16:creationId xmlns:a16="http://schemas.microsoft.com/office/drawing/2014/main" id="{A86A6DF9-07FF-9B71-76BE-FDF5DC4A874B}"/>
                </a:ext>
              </a:extLst>
            </p:cNvPr>
            <p:cNvSpPr/>
            <p:nvPr/>
          </p:nvSpPr>
          <p:spPr>
            <a:xfrm>
              <a:off x="9022804" y="5728466"/>
              <a:ext cx="338944" cy="23086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w="10160">
                  <a:solidFill>
                    <a:srgbClr val="4BACC6"/>
                  </a:solidFill>
                  <a:prstDash val="solid"/>
                </a:ln>
                <a:solidFill>
                  <a:prstClr val="white"/>
                </a:solidFill>
                <a:effectLst>
                  <a:outerShdw blurRad="38100" dist="22860" dir="5400000" algn="tl" rotWithShape="0">
                    <a:srgbClr val="000000">
                      <a:alpha val="30000"/>
                    </a:srgbClr>
                  </a:outerShdw>
                </a:effectLst>
                <a:uLnTx/>
                <a:uFillTx/>
                <a:latin typeface="Calibri Light" panose="020F0302020204030204" pitchFamily="34" charset="0"/>
                <a:ea typeface="+mn-ea"/>
                <a:cs typeface="Calibri Light" panose="020F0302020204030204" pitchFamily="34" charset="0"/>
              </a:endParaRPr>
            </a:p>
          </p:txBody>
        </p:sp>
      </p:grpSp>
    </p:spTree>
    <p:extLst>
      <p:ext uri="{BB962C8B-B14F-4D97-AF65-F5344CB8AC3E}">
        <p14:creationId xmlns:p14="http://schemas.microsoft.com/office/powerpoint/2010/main" val="191626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B6D57C-87CE-FDEC-7BE9-0F1E386D7A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10CBAB-CC69-A1C1-0F04-82A2366458BD}"/>
              </a:ext>
            </a:extLst>
          </p:cNvPr>
          <p:cNvSpPr>
            <a:spLocks noGrp="1"/>
          </p:cNvSpPr>
          <p:nvPr>
            <p:ph type="title"/>
          </p:nvPr>
        </p:nvSpPr>
        <p:spPr>
          <a:xfrm>
            <a:off x="124081" y="15237"/>
            <a:ext cx="11943837" cy="545801"/>
          </a:xfrm>
        </p:spPr>
        <p:txBody>
          <a:bodyPr/>
          <a:lstStyle/>
          <a:p>
            <a:r>
              <a:rPr lang="fr-FR" sz="4000" b="0" dirty="0"/>
              <a:t>The </a:t>
            </a:r>
            <a:r>
              <a:rPr lang="fr-FR" sz="4000" b="0" dirty="0" err="1"/>
              <a:t>Physiological</a:t>
            </a:r>
            <a:r>
              <a:rPr lang="fr-FR" sz="4000" b="0" dirty="0"/>
              <a:t> Perspective</a:t>
            </a:r>
          </a:p>
        </p:txBody>
      </p:sp>
      <p:sp>
        <p:nvSpPr>
          <p:cNvPr id="4" name="TextBox 3">
            <a:extLst>
              <a:ext uri="{FF2B5EF4-FFF2-40B4-BE49-F238E27FC236}">
                <a16:creationId xmlns:a16="http://schemas.microsoft.com/office/drawing/2014/main" id="{3A9C51F7-41E5-0CC2-91F6-6830A6396C4E}"/>
              </a:ext>
            </a:extLst>
          </p:cNvPr>
          <p:cNvSpPr txBox="1"/>
          <p:nvPr/>
        </p:nvSpPr>
        <p:spPr>
          <a:xfrm>
            <a:off x="248162" y="784950"/>
            <a:ext cx="7367979" cy="923330"/>
          </a:xfrm>
          <a:prstGeom prst="rect">
            <a:avLst/>
          </a:prstGeom>
          <a:noFill/>
        </p:spPr>
        <p:txBody>
          <a:bodyPr wrap="square" rtlCol="0">
            <a:spAutoFit/>
          </a:bodyPr>
          <a:lstStyle/>
          <a:p>
            <a:pPr marL="285750" indent="-285750">
              <a:buFont typeface="Arial" panose="020B0604020202020204" pitchFamily="34" charset="0"/>
              <a:buChar char="•"/>
            </a:pPr>
            <a:r>
              <a:rPr lang="en-US" dirty="0"/>
              <a:t>Domain shift: Real world conditions vs simulation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9" name="Rectangle 18">
            <a:extLst>
              <a:ext uri="{FF2B5EF4-FFF2-40B4-BE49-F238E27FC236}">
                <a16:creationId xmlns:a16="http://schemas.microsoft.com/office/drawing/2014/main" id="{D6CFD894-E833-BA50-204B-30F44FA854B6}"/>
              </a:ext>
            </a:extLst>
          </p:cNvPr>
          <p:cNvSpPr/>
          <p:nvPr/>
        </p:nvSpPr>
        <p:spPr>
          <a:xfrm>
            <a:off x="11858553" y="4071101"/>
            <a:ext cx="152400" cy="2234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9F9FC00-6BCE-288F-8F34-F76D1EB3E858}"/>
              </a:ext>
            </a:extLst>
          </p:cNvPr>
          <p:cNvSpPr/>
          <p:nvPr/>
        </p:nvSpPr>
        <p:spPr>
          <a:xfrm>
            <a:off x="7905678" y="3905250"/>
            <a:ext cx="4038160" cy="219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973E7F3-174E-6E4C-9625-706040F3F317}"/>
              </a:ext>
            </a:extLst>
          </p:cNvPr>
          <p:cNvPicPr>
            <a:picLocks noChangeAspect="1"/>
          </p:cNvPicPr>
          <p:nvPr/>
        </p:nvPicPr>
        <p:blipFill>
          <a:blip r:embed="rId3"/>
          <a:stretch>
            <a:fillRect/>
          </a:stretch>
        </p:blipFill>
        <p:spPr>
          <a:xfrm>
            <a:off x="7751622" y="874758"/>
            <a:ext cx="4385034" cy="1618351"/>
          </a:xfrm>
          <a:prstGeom prst="rect">
            <a:avLst/>
          </a:prstGeom>
        </p:spPr>
      </p:pic>
      <p:pic>
        <p:nvPicPr>
          <p:cNvPr id="5" name="Picture 4">
            <a:extLst>
              <a:ext uri="{FF2B5EF4-FFF2-40B4-BE49-F238E27FC236}">
                <a16:creationId xmlns:a16="http://schemas.microsoft.com/office/drawing/2014/main" id="{900CC6D2-FA7B-0B21-9AE7-9FD3DB7AFCE5}"/>
              </a:ext>
            </a:extLst>
          </p:cNvPr>
          <p:cNvPicPr>
            <a:picLocks noChangeAspect="1"/>
          </p:cNvPicPr>
          <p:nvPr/>
        </p:nvPicPr>
        <p:blipFill>
          <a:blip r:embed="rId4"/>
          <a:stretch>
            <a:fillRect/>
          </a:stretch>
        </p:blipFill>
        <p:spPr>
          <a:xfrm>
            <a:off x="7723046" y="2492482"/>
            <a:ext cx="4385034" cy="1593105"/>
          </a:xfrm>
          <a:prstGeom prst="rect">
            <a:avLst/>
          </a:prstGeom>
        </p:spPr>
      </p:pic>
      <p:sp>
        <p:nvSpPr>
          <p:cNvPr id="6" name="Rectangle 5">
            <a:extLst>
              <a:ext uri="{FF2B5EF4-FFF2-40B4-BE49-F238E27FC236}">
                <a16:creationId xmlns:a16="http://schemas.microsoft.com/office/drawing/2014/main" id="{C6038A4D-A3A1-6F6A-F9AE-EB1E08119470}"/>
              </a:ext>
            </a:extLst>
          </p:cNvPr>
          <p:cNvSpPr/>
          <p:nvPr/>
        </p:nvSpPr>
        <p:spPr>
          <a:xfrm>
            <a:off x="7701866" y="874758"/>
            <a:ext cx="45719" cy="32108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FA347EB-9BDF-08D2-829C-D83AD1FA2CDC}"/>
              </a:ext>
            </a:extLst>
          </p:cNvPr>
          <p:cNvSpPr/>
          <p:nvPr/>
        </p:nvSpPr>
        <p:spPr>
          <a:xfrm>
            <a:off x="12090528" y="854827"/>
            <a:ext cx="45719" cy="3230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185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A4718-BA23-3F75-86CB-3B94FABFB5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D9831F-9D43-1EF0-1EF3-6E5D2177CF83}"/>
              </a:ext>
            </a:extLst>
          </p:cNvPr>
          <p:cNvSpPr>
            <a:spLocks noGrp="1"/>
          </p:cNvSpPr>
          <p:nvPr>
            <p:ph type="title"/>
          </p:nvPr>
        </p:nvSpPr>
        <p:spPr>
          <a:xfrm>
            <a:off x="124081" y="184825"/>
            <a:ext cx="11943837" cy="545801"/>
          </a:xfrm>
        </p:spPr>
        <p:txBody>
          <a:bodyPr/>
          <a:lstStyle/>
          <a:p>
            <a:r>
              <a:rPr lang="fr-FR" b="0" dirty="0"/>
              <a:t>Driver </a:t>
            </a:r>
            <a:r>
              <a:rPr lang="fr-FR" b="0" dirty="0" err="1"/>
              <a:t>Drowsiness</a:t>
            </a:r>
            <a:r>
              <a:rPr lang="fr-FR" b="0" dirty="0"/>
              <a:t> Monitoring</a:t>
            </a:r>
          </a:p>
        </p:txBody>
      </p:sp>
      <p:pic>
        <p:nvPicPr>
          <p:cNvPr id="61" name="Picture 60">
            <a:extLst>
              <a:ext uri="{FF2B5EF4-FFF2-40B4-BE49-F238E27FC236}">
                <a16:creationId xmlns:a16="http://schemas.microsoft.com/office/drawing/2014/main" id="{22FAC2C1-1060-9E08-AA87-AA0CB9A4C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687" y="968139"/>
            <a:ext cx="8491340" cy="5330283"/>
          </a:xfrm>
          <a:prstGeom prst="rect">
            <a:avLst/>
          </a:prstGeom>
        </p:spPr>
      </p:pic>
    </p:spTree>
    <p:extLst>
      <p:ext uri="{BB962C8B-B14F-4D97-AF65-F5344CB8AC3E}">
        <p14:creationId xmlns:p14="http://schemas.microsoft.com/office/powerpoint/2010/main" val="241261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89F2-156F-BA40-C5DB-5FBD6C0F1B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CAD095-E9E0-5AEF-63DA-5BA0B835E335}"/>
              </a:ext>
            </a:extLst>
          </p:cNvPr>
          <p:cNvSpPr>
            <a:spLocks noGrp="1"/>
          </p:cNvSpPr>
          <p:nvPr>
            <p:ph type="title"/>
          </p:nvPr>
        </p:nvSpPr>
        <p:spPr>
          <a:xfrm>
            <a:off x="146691" y="160647"/>
            <a:ext cx="11943837" cy="545801"/>
          </a:xfrm>
        </p:spPr>
        <p:txBody>
          <a:bodyPr/>
          <a:lstStyle/>
          <a:p>
            <a:r>
              <a:rPr lang="fr-FR" sz="4000" b="0" dirty="0"/>
              <a:t>QRS </a:t>
            </a:r>
            <a:r>
              <a:rPr lang="fr-FR" sz="4000" b="0" dirty="0" err="1"/>
              <a:t>Complex</a:t>
            </a:r>
            <a:endParaRPr lang="fr-FR" sz="4000" b="0" dirty="0"/>
          </a:p>
        </p:txBody>
      </p:sp>
      <p:sp>
        <p:nvSpPr>
          <p:cNvPr id="19" name="Rectangle 18">
            <a:extLst>
              <a:ext uri="{FF2B5EF4-FFF2-40B4-BE49-F238E27FC236}">
                <a16:creationId xmlns:a16="http://schemas.microsoft.com/office/drawing/2014/main" id="{DA60362C-CFC4-7C57-AA67-98461AB661E4}"/>
              </a:ext>
            </a:extLst>
          </p:cNvPr>
          <p:cNvSpPr/>
          <p:nvPr/>
        </p:nvSpPr>
        <p:spPr>
          <a:xfrm>
            <a:off x="11858553" y="4071101"/>
            <a:ext cx="152400" cy="2234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2831BE9-CB0F-0EED-AEBF-16AF5CCB742E}"/>
              </a:ext>
            </a:extLst>
          </p:cNvPr>
          <p:cNvSpPr/>
          <p:nvPr/>
        </p:nvSpPr>
        <p:spPr>
          <a:xfrm>
            <a:off x="7905678" y="3905250"/>
            <a:ext cx="4038160" cy="219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692D54A-0670-10BB-ED8A-89B4BBF64D1B}"/>
              </a:ext>
            </a:extLst>
          </p:cNvPr>
          <p:cNvSpPr/>
          <p:nvPr/>
        </p:nvSpPr>
        <p:spPr>
          <a:xfrm>
            <a:off x="7701866" y="874758"/>
            <a:ext cx="45719" cy="32108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5C7E438-B9F7-4AB3-494C-6AECA54BC4F0}"/>
              </a:ext>
            </a:extLst>
          </p:cNvPr>
          <p:cNvSpPr/>
          <p:nvPr/>
        </p:nvSpPr>
        <p:spPr>
          <a:xfrm>
            <a:off x="12090528" y="854827"/>
            <a:ext cx="45719" cy="3230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FD41C08-CE33-41B5-0B7B-5C044A8ED921}"/>
              </a:ext>
            </a:extLst>
          </p:cNvPr>
          <p:cNvPicPr>
            <a:picLocks noChangeAspect="1"/>
          </p:cNvPicPr>
          <p:nvPr/>
        </p:nvPicPr>
        <p:blipFill>
          <a:blip r:embed="rId3"/>
          <a:stretch>
            <a:fillRect/>
          </a:stretch>
        </p:blipFill>
        <p:spPr>
          <a:xfrm>
            <a:off x="5882315" y="1499537"/>
            <a:ext cx="6253932" cy="3377122"/>
          </a:xfrm>
          <a:prstGeom prst="rect">
            <a:avLst/>
          </a:prstGeom>
        </p:spPr>
      </p:pic>
      <p:sp>
        <p:nvSpPr>
          <p:cNvPr id="8" name="TextBox 7">
            <a:extLst>
              <a:ext uri="{FF2B5EF4-FFF2-40B4-BE49-F238E27FC236}">
                <a16:creationId xmlns:a16="http://schemas.microsoft.com/office/drawing/2014/main" id="{C1F74A06-2C70-3F5F-6777-243C8E7AA387}"/>
              </a:ext>
            </a:extLst>
          </p:cNvPr>
          <p:cNvSpPr txBox="1"/>
          <p:nvPr/>
        </p:nvSpPr>
        <p:spPr>
          <a:xfrm>
            <a:off x="146691" y="1699430"/>
            <a:ext cx="7367979"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dk1"/>
                </a:solidFill>
                <a:ea typeface="MS PGothic"/>
              </a:rPr>
              <a:t>Autonomous Nervous System (ANS) controls the heart and comprises:</a:t>
            </a:r>
          </a:p>
          <a:p>
            <a:pPr marL="742950" lvl="1" indent="-285750">
              <a:buFont typeface="Arial" panose="020B0604020202020204" pitchFamily="34" charset="0"/>
              <a:buChar char="•"/>
            </a:pPr>
            <a:r>
              <a:rPr lang="en-US" dirty="0"/>
              <a:t>Sympathetic Nervous System: “fight or flight” system</a:t>
            </a:r>
          </a:p>
          <a:p>
            <a:pPr marL="742950" lvl="1" indent="-285750">
              <a:buFont typeface="Arial" panose="020B0604020202020204" pitchFamily="34" charset="0"/>
              <a:buChar char="•"/>
            </a:pPr>
            <a:r>
              <a:rPr lang="en-US" dirty="0"/>
              <a:t>Parasympathetic Nervous System: “feed and breed” system</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r>
              <a:rPr lang="en-US" dirty="0">
                <a:solidFill>
                  <a:schemeClr val="dk1"/>
                </a:solidFill>
                <a:ea typeface="MS PGothic"/>
              </a:rPr>
              <a:t>Wakefulness: Increase in sympathetic and/or </a:t>
            </a:r>
            <a:br>
              <a:rPr lang="en-US" dirty="0">
                <a:solidFill>
                  <a:schemeClr val="dk1"/>
                </a:solidFill>
                <a:ea typeface="MS PGothic"/>
              </a:rPr>
            </a:br>
            <a:r>
              <a:rPr lang="en-US" dirty="0">
                <a:solidFill>
                  <a:schemeClr val="dk1"/>
                </a:solidFill>
                <a:ea typeface="MS PGothic"/>
              </a:rPr>
              <a:t>decrease in parasympathetic</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r>
              <a:rPr lang="en-US" dirty="0">
                <a:solidFill>
                  <a:schemeClr val="dk1"/>
                </a:solidFill>
                <a:ea typeface="MS PGothic"/>
              </a:rPr>
              <a:t>Relaxation: Increase in parasympathetic and/or </a:t>
            </a:r>
            <a:br>
              <a:rPr lang="en-US" dirty="0">
                <a:solidFill>
                  <a:schemeClr val="dk1"/>
                </a:solidFill>
                <a:ea typeface="MS PGothic"/>
              </a:rPr>
            </a:br>
            <a:r>
              <a:rPr lang="en-US" dirty="0">
                <a:solidFill>
                  <a:schemeClr val="dk1"/>
                </a:solidFill>
                <a:ea typeface="MS PGothic"/>
              </a:rPr>
              <a:t>decrease in sympathetic</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p:txBody>
      </p:sp>
    </p:spTree>
    <p:extLst>
      <p:ext uri="{BB962C8B-B14F-4D97-AF65-F5344CB8AC3E}">
        <p14:creationId xmlns:p14="http://schemas.microsoft.com/office/powerpoint/2010/main" val="4966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371B9-29A6-1CFD-6590-1EEFA20457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060D16-82D3-9442-23F6-3CC158FF57D4}"/>
              </a:ext>
            </a:extLst>
          </p:cNvPr>
          <p:cNvSpPr>
            <a:spLocks noGrp="1"/>
          </p:cNvSpPr>
          <p:nvPr>
            <p:ph type="title"/>
          </p:nvPr>
        </p:nvSpPr>
        <p:spPr>
          <a:xfrm>
            <a:off x="124081" y="213836"/>
            <a:ext cx="11943837" cy="545801"/>
          </a:xfrm>
        </p:spPr>
        <p:txBody>
          <a:bodyPr/>
          <a:lstStyle/>
          <a:p>
            <a:r>
              <a:rPr lang="fr-FR" sz="4000" b="0" dirty="0"/>
              <a:t>The </a:t>
            </a:r>
            <a:r>
              <a:rPr lang="fr-FR" sz="4000" b="0" dirty="0" err="1"/>
              <a:t>Physiological</a:t>
            </a:r>
            <a:r>
              <a:rPr lang="fr-FR" sz="4000" b="0" dirty="0"/>
              <a:t> Perspective - ECG</a:t>
            </a:r>
          </a:p>
        </p:txBody>
      </p:sp>
      <p:sp>
        <p:nvSpPr>
          <p:cNvPr id="4" name="TextBox 3">
            <a:extLst>
              <a:ext uri="{FF2B5EF4-FFF2-40B4-BE49-F238E27FC236}">
                <a16:creationId xmlns:a16="http://schemas.microsoft.com/office/drawing/2014/main" id="{19F240CA-F7CB-800D-0074-738C040D577F}"/>
              </a:ext>
            </a:extLst>
          </p:cNvPr>
          <p:cNvSpPr txBox="1"/>
          <p:nvPr/>
        </p:nvSpPr>
        <p:spPr>
          <a:xfrm>
            <a:off x="248162" y="1367708"/>
            <a:ext cx="7367979" cy="4801314"/>
          </a:xfrm>
          <a:prstGeom prst="rect">
            <a:avLst/>
          </a:prstGeom>
          <a:noFill/>
        </p:spPr>
        <p:txBody>
          <a:bodyPr wrap="square" rtlCol="0">
            <a:spAutoFit/>
          </a:bodyPr>
          <a:lstStyle/>
          <a:p>
            <a:pPr marL="285750" indent="-285750">
              <a:buFont typeface="Arial" panose="020B0604020202020204" pitchFamily="34" charset="0"/>
              <a:buChar char="•"/>
            </a:pPr>
            <a:r>
              <a:rPr lang="en-US" dirty="0"/>
              <a:t>R-peak detection and Inter-Beat Interval (IBIs) or RR interval extraction</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r>
              <a:rPr lang="en-US" dirty="0">
                <a:solidFill>
                  <a:schemeClr val="dk1"/>
                </a:solidFill>
                <a:ea typeface="MS PGothic"/>
              </a:rPr>
              <a:t>Pan-Tompkins algorithm</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r>
              <a:rPr lang="en-US" dirty="0">
                <a:solidFill>
                  <a:schemeClr val="dk1"/>
                </a:solidFill>
                <a:ea typeface="MS PGothic"/>
              </a:rPr>
              <a:t>Heart Rate Variability (HRV) </a:t>
            </a:r>
            <a:r>
              <a:rPr lang="en-US" dirty="0"/>
              <a:t>describes variations of both instantaneous heart rate and intervals between two consecutive R peaks. </a:t>
            </a:r>
            <a:endParaRPr lang="en-US" dirty="0">
              <a:solidFill>
                <a:schemeClr val="dk1"/>
              </a:solidFill>
              <a:ea typeface="MS PGothic"/>
            </a:endParaRPr>
          </a:p>
          <a:p>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r>
              <a:rPr lang="en-US" dirty="0">
                <a:solidFill>
                  <a:schemeClr val="dk1"/>
                </a:solidFill>
                <a:ea typeface="MS PGothic"/>
              </a:rPr>
              <a:t>HRV Feature Extraction:</a:t>
            </a:r>
          </a:p>
          <a:p>
            <a:pPr marL="742950" lvl="1" indent="-285750">
              <a:buFont typeface="Arial" panose="020B0604020202020204" pitchFamily="34" charset="0"/>
              <a:buChar char="•"/>
            </a:pPr>
            <a:r>
              <a:rPr lang="en-US" dirty="0">
                <a:solidFill>
                  <a:schemeClr val="dk1"/>
                </a:solidFill>
                <a:ea typeface="MS PGothic"/>
              </a:rPr>
              <a:t>Time domain features: </a:t>
            </a:r>
            <a:r>
              <a:rPr lang="en-GB" dirty="0"/>
              <a:t>SDNN, RMSSD, SDSD, etc.</a:t>
            </a:r>
            <a:endParaRPr lang="en-US" dirty="0">
              <a:solidFill>
                <a:schemeClr val="dk1"/>
              </a:solidFill>
              <a:ea typeface="MS PGothic"/>
            </a:endParaRPr>
          </a:p>
          <a:p>
            <a:pPr marL="742950" lvl="1" indent="-285750">
              <a:buFont typeface="Arial" panose="020B0604020202020204" pitchFamily="34" charset="0"/>
              <a:buChar char="•"/>
            </a:pPr>
            <a:r>
              <a:rPr lang="en-US" dirty="0">
                <a:solidFill>
                  <a:schemeClr val="dk1"/>
                </a:solidFill>
                <a:ea typeface="MS PGothic"/>
              </a:rPr>
              <a:t>Frequency domain features: LF, HF, LF/HF, etc.</a:t>
            </a:r>
          </a:p>
          <a:p>
            <a:pPr marL="742950" lvl="1" indent="-285750">
              <a:buFont typeface="Arial" panose="020B0604020202020204" pitchFamily="34" charset="0"/>
              <a:buChar char="•"/>
            </a:pPr>
            <a:r>
              <a:rPr lang="en-US" dirty="0">
                <a:solidFill>
                  <a:schemeClr val="dk1"/>
                </a:solidFill>
                <a:ea typeface="MS PGothic"/>
              </a:rPr>
              <a:t>Non Linear domain features: Poincare plot parameters, entropy-based features</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p:txBody>
      </p:sp>
      <p:sp>
        <p:nvSpPr>
          <p:cNvPr id="19" name="Rectangle 18">
            <a:extLst>
              <a:ext uri="{FF2B5EF4-FFF2-40B4-BE49-F238E27FC236}">
                <a16:creationId xmlns:a16="http://schemas.microsoft.com/office/drawing/2014/main" id="{C5AAB9EF-714D-6FB3-5D30-EA073E26F9DB}"/>
              </a:ext>
            </a:extLst>
          </p:cNvPr>
          <p:cNvSpPr/>
          <p:nvPr/>
        </p:nvSpPr>
        <p:spPr>
          <a:xfrm>
            <a:off x="11858553" y="4071101"/>
            <a:ext cx="152400" cy="2234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CDBBD6B-8F1D-802E-755E-FF254D933AA9}"/>
              </a:ext>
            </a:extLst>
          </p:cNvPr>
          <p:cNvSpPr/>
          <p:nvPr/>
        </p:nvSpPr>
        <p:spPr>
          <a:xfrm>
            <a:off x="7905678" y="3905250"/>
            <a:ext cx="4038160" cy="219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FibriCheck Beat-to-Beat Accuracy Compared With Wearable ECG in Broad  Dynamic Range - FibriCheck">
            <a:extLst>
              <a:ext uri="{FF2B5EF4-FFF2-40B4-BE49-F238E27FC236}">
                <a16:creationId xmlns:a16="http://schemas.microsoft.com/office/drawing/2014/main" id="{4ADDBE36-9F74-ADE0-EF82-064B1F49EFA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5612" b="47237"/>
          <a:stretch/>
        </p:blipFill>
        <p:spPr bwMode="auto">
          <a:xfrm>
            <a:off x="7497754" y="871863"/>
            <a:ext cx="4360799" cy="23175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4822B88-20EE-1609-F125-7C9ADA167DC1}"/>
              </a:ext>
            </a:extLst>
          </p:cNvPr>
          <p:cNvPicPr>
            <a:picLocks noChangeAspect="1"/>
          </p:cNvPicPr>
          <p:nvPr/>
        </p:nvPicPr>
        <p:blipFill>
          <a:blip r:embed="rId4"/>
          <a:stretch>
            <a:fillRect/>
          </a:stretch>
        </p:blipFill>
        <p:spPr>
          <a:xfrm>
            <a:off x="7539941" y="3647272"/>
            <a:ext cx="4318612" cy="2502373"/>
          </a:xfrm>
          <a:prstGeom prst="rect">
            <a:avLst/>
          </a:prstGeom>
        </p:spPr>
      </p:pic>
    </p:spTree>
    <p:extLst>
      <p:ext uri="{BB962C8B-B14F-4D97-AF65-F5344CB8AC3E}">
        <p14:creationId xmlns:p14="http://schemas.microsoft.com/office/powerpoint/2010/main" val="356314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0BCEB-1160-C12D-FE73-589E725F00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09FF7A-68E1-1802-1EE3-F6DA8A41F204}"/>
              </a:ext>
            </a:extLst>
          </p:cNvPr>
          <p:cNvSpPr>
            <a:spLocks noGrp="1"/>
          </p:cNvSpPr>
          <p:nvPr>
            <p:ph type="title"/>
          </p:nvPr>
        </p:nvSpPr>
        <p:spPr>
          <a:xfrm>
            <a:off x="124081" y="194562"/>
            <a:ext cx="11943837" cy="545801"/>
          </a:xfrm>
        </p:spPr>
        <p:txBody>
          <a:bodyPr/>
          <a:lstStyle/>
          <a:p>
            <a:r>
              <a:rPr lang="fr-FR" sz="4000" b="0" dirty="0"/>
              <a:t>The </a:t>
            </a:r>
            <a:r>
              <a:rPr lang="fr-FR" sz="4000" b="0" dirty="0" err="1"/>
              <a:t>Physiological</a:t>
            </a:r>
            <a:r>
              <a:rPr lang="fr-FR" sz="4000" b="0" dirty="0"/>
              <a:t> Perspective - EEG</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A6A3339-F226-04B7-F2C6-E59C0D4A13A5}"/>
                  </a:ext>
                </a:extLst>
              </p:cNvPr>
              <p:cNvSpPr txBox="1"/>
              <p:nvPr/>
            </p:nvSpPr>
            <p:spPr>
              <a:xfrm>
                <a:off x="181047" y="1039324"/>
                <a:ext cx="736797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δ: Slow delta waves (1 to 3 Hz) are present during transition period between drowsiness and sleep.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θ: Theta waves (4 to 7 Hz) that are associated with low levels of both alertness and information processing during drowsiness and sleep.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α: Alpha waves (8 to 13 Hz) are related to an increase of eye closure. Alpha waves are usually associated with more relaxation states, also called as “relaxed wakefulness”.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β: Fast beta waves (14 to 30 Hz) are associated with moments of higher alertness and excitement.</a:t>
                </a:r>
                <a:endParaRPr lang="en-US" sz="2000" b="1" dirty="0">
                  <a:solidFill>
                    <a:schemeClr val="dk1"/>
                  </a:solidFill>
                  <a:ea typeface="MS PGothic"/>
                </a:endParaRPr>
              </a:p>
              <a:p>
                <a:pPr marL="285750" indent="-285750">
                  <a:buFont typeface="Arial" panose="020B0604020202020204" pitchFamily="34" charset="0"/>
                  <a:buChar char="•"/>
                </a:pPr>
                <a:endParaRPr lang="en-US" b="1" dirty="0">
                  <a:solidFill>
                    <a:schemeClr val="dk1"/>
                  </a:solidFill>
                  <a:ea typeface="MS PGothic"/>
                </a:endParaRPr>
              </a:p>
              <a:p>
                <a:pPr marL="285750" indent="-285750">
                  <a:buFont typeface="Arial" panose="020B0604020202020204" pitchFamily="34" charset="0"/>
                  <a:buChar char="•"/>
                </a:pPr>
                <a:r>
                  <a:rPr lang="en-US" dirty="0">
                    <a:solidFill>
                      <a:schemeClr val="dk1"/>
                    </a:solidFill>
                    <a:ea typeface="MS PGothic"/>
                  </a:rPr>
                  <a:t>Differential Entropy (DE):</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endParaRPr lang="en-US" dirty="0">
                  <a:solidFill>
                    <a:schemeClr val="dk1"/>
                  </a:solidFill>
                  <a:ea typeface="MS PGothic"/>
                </a:endParaRPr>
              </a:p>
              <a:p>
                <a:r>
                  <a:rPr lang="en-US" dirty="0">
                    <a:solidFill>
                      <a:schemeClr val="dk1"/>
                    </a:solidFill>
                    <a:ea typeface="MS PGothic"/>
                  </a:rPr>
                  <a:t>      where the time series </a:t>
                </a:r>
                <a14:m>
                  <m:oMath xmlns:m="http://schemas.openxmlformats.org/officeDocument/2006/math">
                    <m:r>
                      <a:rPr lang="en-US" b="0" i="1" smtClean="0">
                        <a:solidFill>
                          <a:schemeClr val="dk1"/>
                        </a:solidFill>
                        <a:latin typeface="Cambria Math" panose="02040503050406030204" pitchFamily="18" charset="0"/>
                        <a:ea typeface="MS PGothic"/>
                      </a:rPr>
                      <m:t>𝑋</m:t>
                    </m:r>
                  </m:oMath>
                </a14:m>
                <a:r>
                  <a:rPr lang="en-US" dirty="0"/>
                  <a:t> obeys the Gaussian distribution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𝜇</m:t>
                    </m:r>
                    <m:r>
                      <a:rPr lang="en-US" b="0" i="1" smtClean="0">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r>
                      <a:rPr lang="en-US" b="0" i="1" smtClean="0">
                        <a:latin typeface="Cambria Math" panose="02040503050406030204" pitchFamily="18" charset="0"/>
                      </a:rPr>
                      <m:t>)</m:t>
                    </m:r>
                  </m:oMath>
                </a14:m>
                <a:endParaRPr lang="en-US" i="1" dirty="0"/>
              </a:p>
            </p:txBody>
          </p:sp>
        </mc:Choice>
        <mc:Fallback xmlns="">
          <p:sp>
            <p:nvSpPr>
              <p:cNvPr id="4" name="TextBox 3">
                <a:extLst>
                  <a:ext uri="{FF2B5EF4-FFF2-40B4-BE49-F238E27FC236}">
                    <a16:creationId xmlns:a16="http://schemas.microsoft.com/office/drawing/2014/main" id="{4A6A3339-F226-04B7-F2C6-E59C0D4A13A5}"/>
                  </a:ext>
                </a:extLst>
              </p:cNvPr>
              <p:cNvSpPr txBox="1">
                <a:spLocks noRot="1" noChangeAspect="1" noMove="1" noResize="1" noEditPoints="1" noAdjustHandles="1" noChangeArrowheads="1" noChangeShapeType="1" noTextEdit="1"/>
              </p:cNvSpPr>
              <p:nvPr/>
            </p:nvSpPr>
            <p:spPr>
              <a:xfrm>
                <a:off x="181047" y="1039324"/>
                <a:ext cx="7367979" cy="5078313"/>
              </a:xfrm>
              <a:prstGeom prst="rect">
                <a:avLst/>
              </a:prstGeom>
              <a:blipFill>
                <a:blip r:embed="rId3"/>
                <a:stretch>
                  <a:fillRect l="-579" t="-600" r="-1325" b="-839"/>
                </a:stretch>
              </a:blipFill>
            </p:spPr>
            <p:txBody>
              <a:bodyPr/>
              <a:lstStyle/>
              <a:p>
                <a:r>
                  <a:rPr lang="fr-FR">
                    <a:noFill/>
                  </a:rPr>
                  <a:t> </a:t>
                </a:r>
              </a:p>
            </p:txBody>
          </p:sp>
        </mc:Fallback>
      </mc:AlternateContent>
      <p:pic>
        <p:nvPicPr>
          <p:cNvPr id="10" name="Picture 9">
            <a:extLst>
              <a:ext uri="{FF2B5EF4-FFF2-40B4-BE49-F238E27FC236}">
                <a16:creationId xmlns:a16="http://schemas.microsoft.com/office/drawing/2014/main" id="{2D27C91C-B1E5-DF6C-FD88-AD11CABDD512}"/>
              </a:ext>
            </a:extLst>
          </p:cNvPr>
          <p:cNvPicPr>
            <a:picLocks noChangeAspect="1"/>
          </p:cNvPicPr>
          <p:nvPr/>
        </p:nvPicPr>
        <p:blipFill>
          <a:blip r:embed="rId4"/>
          <a:stretch>
            <a:fillRect/>
          </a:stretch>
        </p:blipFill>
        <p:spPr>
          <a:xfrm>
            <a:off x="7400773" y="1138136"/>
            <a:ext cx="4509626" cy="3588767"/>
          </a:xfrm>
          <a:prstGeom prst="rect">
            <a:avLst/>
          </a:prstGeom>
        </p:spPr>
      </p:pic>
      <p:sp>
        <p:nvSpPr>
          <p:cNvPr id="19" name="Rectangle 18">
            <a:extLst>
              <a:ext uri="{FF2B5EF4-FFF2-40B4-BE49-F238E27FC236}">
                <a16:creationId xmlns:a16="http://schemas.microsoft.com/office/drawing/2014/main" id="{8BE72D0A-6F04-386A-6352-7A5B1468FE55}"/>
              </a:ext>
            </a:extLst>
          </p:cNvPr>
          <p:cNvSpPr/>
          <p:nvPr/>
        </p:nvSpPr>
        <p:spPr>
          <a:xfrm>
            <a:off x="11858553" y="4071101"/>
            <a:ext cx="152400" cy="2234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FF45726-2E69-DFC8-5D37-F89EA04D5E6A}"/>
                  </a:ext>
                </a:extLst>
              </p:cNvPr>
              <p:cNvSpPr txBox="1"/>
              <p:nvPr/>
            </p:nvSpPr>
            <p:spPr>
              <a:xfrm>
                <a:off x="-67116" y="5025864"/>
                <a:ext cx="9039225" cy="6180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m:t>
                          </m:r>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e>
                              </m:rad>
                            </m:den>
                          </m:f>
                          <m:r>
                            <a:rPr lang="en-US" b="0" i="1" smtClean="0">
                              <a:latin typeface="Cambria Math" panose="02040503050406030204" pitchFamily="18" charset="0"/>
                            </a:rPr>
                            <m:t>𝑒𝑥𝑝</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𝜇</m:t>
                                      </m:r>
                                    </m:e>
                                  </m:d>
                                </m:e>
                                <m:sup>
                                  <m:r>
                                    <a:rPr lang="en-US" b="0" i="1" smtClean="0">
                                      <a:latin typeface="Cambria Math" panose="02040503050406030204" pitchFamily="18" charset="0"/>
                                    </a:rPr>
                                    <m:t>2</m:t>
                                  </m:r>
                                </m:sup>
                              </m:sSup>
                            </m:num>
                            <m:den>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den>
                          </m:f>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 </m:t>
                                  </m:r>
                                </m:sub>
                              </m:sSub>
                            </m:fName>
                            <m:e>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r>
                                        <a:rPr lang="en-US" i="1">
                                          <a:latin typeface="Cambria Math" panose="02040503050406030204" pitchFamily="18" charset="0"/>
                                        </a:rPr>
                                        <m:t>𝜋</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e>
                                  </m:rad>
                                </m:den>
                              </m:f>
                              <m:r>
                                <a:rPr lang="en-US" i="1">
                                  <a:latin typeface="Cambria Math" panose="02040503050406030204" pitchFamily="18" charset="0"/>
                                </a:rPr>
                                <m:t>𝑒𝑥𝑝</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𝜇</m:t>
                                          </m:r>
                                        </m:e>
                                      </m:d>
                                    </m:e>
                                    <m:sup>
                                      <m:r>
                                        <a:rPr lang="en-US" i="1">
                                          <a:latin typeface="Cambria Math" panose="02040503050406030204" pitchFamily="18" charset="0"/>
                                        </a:rPr>
                                        <m:t>2</m:t>
                                      </m:r>
                                    </m:sup>
                                  </m:sSup>
                                </m:num>
                                <m:den>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den>
                              </m:f>
                              <m:r>
                                <a:rPr lang="en-US" b="0" i="1" smtClean="0">
                                  <a:latin typeface="Cambria Math" panose="02040503050406030204" pitchFamily="18" charset="0"/>
                                </a:rPr>
                                <m:t>)</m:t>
                              </m:r>
                            </m:e>
                          </m:func>
                          <m:r>
                            <a:rPr lang="en-US" b="0" i="1" smtClean="0">
                              <a:latin typeface="Cambria Math" panose="02040503050406030204" pitchFamily="18" charset="0"/>
                            </a:rPr>
                            <m:t>𝑑𝑥</m:t>
                          </m:r>
                        </m:e>
                      </m:nary>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func>
                        <m:funcPr>
                          <m:ctrlPr>
                            <a:rPr lang="en-US" i="1">
                              <a:latin typeface="Cambria Math" panose="02040503050406030204" pitchFamily="18" charset="0"/>
                            </a:rPr>
                          </m:ctrlPr>
                        </m:funcPr>
                        <m:fName>
                          <m:r>
                            <a:rPr lang="en-US" i="1">
                              <a:latin typeface="Cambria Math" panose="02040503050406030204" pitchFamily="18" charset="0"/>
                            </a:rPr>
                            <m:t>𝑙𝑜𝑔</m:t>
                          </m:r>
                        </m:fName>
                        <m:e>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𝑒</m:t>
                          </m:r>
                          <m:sSup>
                            <m:sSupPr>
                              <m:ctrlPr>
                                <a:rPr lang="en-US" i="1">
                                  <a:latin typeface="Cambria Math" panose="02040503050406030204" pitchFamily="18" charset="0"/>
                                </a:rPr>
                              </m:ctrlPr>
                            </m:sSupPr>
                            <m:e>
                              <m:r>
                                <a:rPr lang="en-US" i="1">
                                  <a:latin typeface="Cambria Math" panose="02040503050406030204" pitchFamily="18" charset="0"/>
                                </a:rPr>
                                <m:t>𝜎</m:t>
                              </m:r>
                            </m:e>
                            <m:sup>
                              <m:r>
                                <a:rPr lang="en-US" i="1">
                                  <a:latin typeface="Cambria Math" panose="02040503050406030204" pitchFamily="18" charset="0"/>
                                </a:rPr>
                                <m:t>2</m:t>
                              </m:r>
                            </m:sup>
                          </m:sSup>
                          <m:r>
                            <a:rPr lang="en-US" b="0" i="1" smtClean="0">
                              <a:latin typeface="Cambria Math" panose="02040503050406030204" pitchFamily="18" charset="0"/>
                            </a:rPr>
                            <m:t>)</m:t>
                          </m:r>
                        </m:e>
                      </m:func>
                    </m:oMath>
                  </m:oMathPara>
                </a14:m>
                <a:endParaRPr lang="en-GB" i="1" dirty="0"/>
              </a:p>
            </p:txBody>
          </p:sp>
        </mc:Choice>
        <mc:Fallback xmlns="">
          <p:sp>
            <p:nvSpPr>
              <p:cNvPr id="6" name="TextBox 5">
                <a:extLst>
                  <a:ext uri="{FF2B5EF4-FFF2-40B4-BE49-F238E27FC236}">
                    <a16:creationId xmlns:a16="http://schemas.microsoft.com/office/drawing/2014/main" id="{8FF45726-2E69-DFC8-5D37-F89EA04D5E6A}"/>
                  </a:ext>
                </a:extLst>
              </p:cNvPr>
              <p:cNvSpPr txBox="1">
                <a:spLocks noRot="1" noChangeAspect="1" noMove="1" noResize="1" noEditPoints="1" noAdjustHandles="1" noChangeArrowheads="1" noChangeShapeType="1" noTextEdit="1"/>
              </p:cNvSpPr>
              <p:nvPr/>
            </p:nvSpPr>
            <p:spPr>
              <a:xfrm>
                <a:off x="-67116" y="5025864"/>
                <a:ext cx="9039225" cy="618054"/>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87712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0D70-BB77-008D-5F7C-61F6AE1D41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697027-FD18-5AE2-42C1-68C5824BFE13}"/>
              </a:ext>
            </a:extLst>
          </p:cNvPr>
          <p:cNvSpPr>
            <a:spLocks noGrp="1"/>
          </p:cNvSpPr>
          <p:nvPr>
            <p:ph type="title"/>
          </p:nvPr>
        </p:nvSpPr>
        <p:spPr>
          <a:xfrm>
            <a:off x="248163" y="203050"/>
            <a:ext cx="11943837" cy="545801"/>
          </a:xfrm>
        </p:spPr>
        <p:txBody>
          <a:bodyPr/>
          <a:lstStyle/>
          <a:p>
            <a:r>
              <a:rPr lang="fr-FR" sz="4000" b="0" dirty="0"/>
              <a:t>The </a:t>
            </a:r>
            <a:r>
              <a:rPr lang="fr-FR" sz="4000" b="0" dirty="0" err="1"/>
              <a:t>Physiological</a:t>
            </a:r>
            <a:r>
              <a:rPr lang="fr-FR" sz="4000" b="0" dirty="0"/>
              <a:t> Perspective - EOG</a:t>
            </a:r>
          </a:p>
        </p:txBody>
      </p:sp>
      <p:pic>
        <p:nvPicPr>
          <p:cNvPr id="15" name="Picture 14">
            <a:extLst>
              <a:ext uri="{FF2B5EF4-FFF2-40B4-BE49-F238E27FC236}">
                <a16:creationId xmlns:a16="http://schemas.microsoft.com/office/drawing/2014/main" id="{AE83C91E-7D19-4FA7-BA72-2EFB090CA76D}"/>
              </a:ext>
            </a:extLst>
          </p:cNvPr>
          <p:cNvPicPr>
            <a:picLocks noChangeAspect="1"/>
          </p:cNvPicPr>
          <p:nvPr/>
        </p:nvPicPr>
        <p:blipFill>
          <a:blip r:embed="rId3"/>
          <a:stretch>
            <a:fillRect/>
          </a:stretch>
        </p:blipFill>
        <p:spPr>
          <a:xfrm>
            <a:off x="7831387" y="3631517"/>
            <a:ext cx="3960050" cy="2048302"/>
          </a:xfrm>
          <a:prstGeom prst="rect">
            <a:avLst/>
          </a:prstGeom>
        </p:spPr>
      </p:pic>
      <p:sp>
        <p:nvSpPr>
          <p:cNvPr id="19" name="Rectangle 18">
            <a:extLst>
              <a:ext uri="{FF2B5EF4-FFF2-40B4-BE49-F238E27FC236}">
                <a16:creationId xmlns:a16="http://schemas.microsoft.com/office/drawing/2014/main" id="{E32E1ECF-5D5E-CEBF-4D7E-CBCFABBD336F}"/>
              </a:ext>
            </a:extLst>
          </p:cNvPr>
          <p:cNvSpPr/>
          <p:nvPr/>
        </p:nvSpPr>
        <p:spPr>
          <a:xfrm>
            <a:off x="11708310" y="3501502"/>
            <a:ext cx="152400" cy="2234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C55B608-0F81-949C-E9D3-EECD4E8E8ED6}"/>
              </a:ext>
            </a:extLst>
          </p:cNvPr>
          <p:cNvSpPr/>
          <p:nvPr/>
        </p:nvSpPr>
        <p:spPr>
          <a:xfrm>
            <a:off x="7838562" y="3460342"/>
            <a:ext cx="4038160" cy="2198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62EB1557-5A62-1933-CB85-9D2FB5E84BA9}"/>
              </a:ext>
            </a:extLst>
          </p:cNvPr>
          <p:cNvPicPr>
            <a:picLocks noChangeAspect="1"/>
          </p:cNvPicPr>
          <p:nvPr/>
        </p:nvPicPr>
        <p:blipFill>
          <a:blip r:embed="rId4"/>
          <a:stretch>
            <a:fillRect/>
          </a:stretch>
        </p:blipFill>
        <p:spPr>
          <a:xfrm>
            <a:off x="6438644" y="1122049"/>
            <a:ext cx="5629274" cy="2120049"/>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D1D74B9-4146-EB88-67FB-89262D6FCF4E}"/>
                  </a:ext>
                </a:extLst>
              </p:cNvPr>
              <p:cNvSpPr txBox="1"/>
              <p:nvPr/>
            </p:nvSpPr>
            <p:spPr>
              <a:xfrm>
                <a:off x="248163" y="1151453"/>
                <a:ext cx="6581264" cy="4555093"/>
              </a:xfrm>
              <a:prstGeom prst="rect">
                <a:avLst/>
              </a:prstGeom>
              <a:noFill/>
            </p:spPr>
            <p:txBody>
              <a:bodyPr wrap="square" rtlCol="0">
                <a:spAutoFit/>
              </a:bodyPr>
              <a:lstStyle/>
              <a:p>
                <a:pPr marL="285750" indent="-285750">
                  <a:buFont typeface="Arial" panose="020B0604020202020204" pitchFamily="34" charset="0"/>
                  <a:buChar char="•"/>
                </a:pPr>
                <a:r>
                  <a:rPr lang="en-US" dirty="0"/>
                  <a:t>Different categories of eye movements based on their velocity.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Several eye movements can be assessed by electrooculogram (EOG with vertical and/or horizontal channels), since it measures the electrical field generated between the cornea and the retina that reflects the orientation of the eyes.</a:t>
                </a:r>
                <a:r>
                  <a:rPr lang="en-US" sz="2000" b="1" dirty="0">
                    <a:solidFill>
                      <a:schemeClr val="dk1"/>
                    </a:solidFill>
                    <a:ea typeface="MS PGothic"/>
                  </a:rPr>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dk1"/>
                    </a:solidFill>
                    <a:ea typeface="MS PGothic"/>
                  </a:rPr>
                  <a:t>In fatigue situations, eye movements become slower and eye blinking becomes smaller but also faster, since drivers want to obviously fight against involuntary eye closure by opening their eyes.</a:t>
                </a:r>
              </a:p>
              <a:p>
                <a:pPr marL="285750" indent="-285750">
                  <a:buFont typeface="Arial" panose="020B0604020202020204" pitchFamily="34" charset="0"/>
                  <a:buChar char="•"/>
                </a:pPr>
                <a:endParaRPr lang="en-US" dirty="0">
                  <a:solidFill>
                    <a:schemeClr val="dk1"/>
                  </a:solidFill>
                  <a:ea typeface="MS PGothic"/>
                </a:endParaRPr>
              </a:p>
              <a:p>
                <a:pPr marL="285750" indent="-285750">
                  <a:buFont typeface="Arial" panose="020B0604020202020204" pitchFamily="34" charset="0"/>
                  <a:buChar char="•"/>
                </a:pPr>
                <a:r>
                  <a:rPr lang="en-US" dirty="0">
                    <a:solidFill>
                      <a:schemeClr val="dk1"/>
                    </a:solidFill>
                    <a:ea typeface="MS PGothic"/>
                  </a:rPr>
                  <a:t> </a:t>
                </a:r>
              </a:p>
              <a:p>
                <a:pPr marL="285750" indent="-285750">
                  <a:buFont typeface="Arial" panose="020B0604020202020204" pitchFamily="34" charset="0"/>
                  <a:buChar char="•"/>
                </a:pPr>
                <a:endParaRPr lang="en-US" dirty="0">
                  <a:solidFill>
                    <a:schemeClr val="dk1"/>
                  </a:solidFill>
                  <a:ea typeface="MS PGothic"/>
                </a:endParaRPr>
              </a:p>
              <a:p>
                <a:r>
                  <a:rPr lang="en-US" dirty="0">
                    <a:solidFill>
                      <a:schemeClr val="dk1"/>
                    </a:solidFill>
                    <a:ea typeface="MS PGothic"/>
                  </a:rPr>
                  <a:t>      where </a:t>
                </a:r>
                <a14:m>
                  <m:oMath xmlns:m="http://schemas.openxmlformats.org/officeDocument/2006/math">
                    <m:sSub>
                      <m:sSubPr>
                        <m:ctrlPr>
                          <a:rPr lang="en-US" b="0" i="1" smtClean="0">
                            <a:solidFill>
                              <a:schemeClr val="dk1"/>
                            </a:solidFill>
                            <a:latin typeface="Cambria Math" panose="02040503050406030204" pitchFamily="18" charset="0"/>
                            <a:ea typeface="MS PGothic"/>
                          </a:rPr>
                        </m:ctrlPr>
                      </m:sSubPr>
                      <m:e>
                        <m:r>
                          <a:rPr lang="en-US" b="0" i="1" smtClean="0">
                            <a:solidFill>
                              <a:schemeClr val="dk1"/>
                            </a:solidFill>
                            <a:latin typeface="Cambria Math" panose="02040503050406030204" pitchFamily="18" charset="0"/>
                            <a:ea typeface="MS PGothic"/>
                          </a:rPr>
                          <m:t>𝑇</m:t>
                        </m:r>
                      </m:e>
                      <m:sub>
                        <m:r>
                          <a:rPr lang="en-US" b="0" i="1" smtClean="0">
                            <a:solidFill>
                              <a:schemeClr val="dk1"/>
                            </a:solidFill>
                            <a:latin typeface="Cambria Math" panose="02040503050406030204" pitchFamily="18" charset="0"/>
                            <a:ea typeface="MS PGothic"/>
                          </a:rPr>
                          <m:t>𝐵</m:t>
                        </m:r>
                      </m:sub>
                    </m:sSub>
                    <m:r>
                      <a:rPr lang="en-US" b="0" i="1" smtClean="0">
                        <a:solidFill>
                          <a:schemeClr val="dk1"/>
                        </a:solidFill>
                        <a:latin typeface="Cambria Math" panose="02040503050406030204" pitchFamily="18" charset="0"/>
                        <a:ea typeface="MS PGothic"/>
                      </a:rPr>
                      <m:t>,</m:t>
                    </m:r>
                    <m:sSub>
                      <m:sSubPr>
                        <m:ctrlPr>
                          <a:rPr lang="en-US" i="1">
                            <a:solidFill>
                              <a:schemeClr val="dk1"/>
                            </a:solidFill>
                            <a:latin typeface="Cambria Math" panose="02040503050406030204" pitchFamily="18" charset="0"/>
                            <a:ea typeface="MS PGothic"/>
                          </a:rPr>
                        </m:ctrlPr>
                      </m:sSubPr>
                      <m:e>
                        <m:r>
                          <a:rPr lang="en-US" i="1">
                            <a:solidFill>
                              <a:schemeClr val="dk1"/>
                            </a:solidFill>
                            <a:latin typeface="Cambria Math" panose="02040503050406030204" pitchFamily="18" charset="0"/>
                            <a:ea typeface="MS PGothic"/>
                          </a:rPr>
                          <m:t>𝑇</m:t>
                        </m:r>
                      </m:e>
                      <m:sub>
                        <m:r>
                          <a:rPr lang="en-US" b="0" i="1" smtClean="0">
                            <a:solidFill>
                              <a:schemeClr val="dk1"/>
                            </a:solidFill>
                            <a:latin typeface="Cambria Math" panose="02040503050406030204" pitchFamily="18" charset="0"/>
                            <a:ea typeface="MS PGothic"/>
                          </a:rPr>
                          <m:t>𝐹</m:t>
                        </m:r>
                      </m:sub>
                    </m:sSub>
                    <m:r>
                      <a:rPr lang="en-US" i="1">
                        <a:solidFill>
                          <a:schemeClr val="dk1"/>
                        </a:solidFill>
                        <a:latin typeface="Cambria Math" panose="02040503050406030204" pitchFamily="18" charset="0"/>
                        <a:ea typeface="MS PGothic"/>
                      </a:rPr>
                      <m:t>,</m:t>
                    </m:r>
                    <m:sSub>
                      <m:sSubPr>
                        <m:ctrlPr>
                          <a:rPr lang="en-US" i="1">
                            <a:solidFill>
                              <a:schemeClr val="dk1"/>
                            </a:solidFill>
                            <a:latin typeface="Cambria Math" panose="02040503050406030204" pitchFamily="18" charset="0"/>
                            <a:ea typeface="MS PGothic"/>
                          </a:rPr>
                        </m:ctrlPr>
                      </m:sSubPr>
                      <m:e>
                        <m:r>
                          <a:rPr lang="en-US" i="1">
                            <a:solidFill>
                              <a:schemeClr val="dk1"/>
                            </a:solidFill>
                            <a:latin typeface="Cambria Math" panose="02040503050406030204" pitchFamily="18" charset="0"/>
                            <a:ea typeface="MS PGothic"/>
                          </a:rPr>
                          <m:t>𝑇</m:t>
                        </m:r>
                      </m:e>
                      <m:sub>
                        <m:r>
                          <a:rPr lang="en-US" b="0" i="1" smtClean="0">
                            <a:solidFill>
                              <a:schemeClr val="dk1"/>
                            </a:solidFill>
                            <a:latin typeface="Cambria Math" panose="02040503050406030204" pitchFamily="18" charset="0"/>
                            <a:ea typeface="MS PGothic"/>
                          </a:rPr>
                          <m:t>𝑆</m:t>
                        </m:r>
                      </m:sub>
                    </m:sSub>
                  </m:oMath>
                </a14:m>
                <a:r>
                  <a:rPr lang="fr-FR" i="1" dirty="0">
                    <a:solidFill>
                      <a:schemeClr val="dk1"/>
                    </a:solidFill>
                    <a:ea typeface="MS PGothic"/>
                  </a:rPr>
                  <a:t> </a:t>
                </a:r>
                <a:r>
                  <a:rPr lang="fr-FR" dirty="0" err="1">
                    <a:solidFill>
                      <a:schemeClr val="dk1"/>
                    </a:solidFill>
                    <a:ea typeface="MS PGothic"/>
                  </a:rPr>
                  <a:t>represent</a:t>
                </a:r>
                <a:r>
                  <a:rPr lang="fr-FR" dirty="0">
                    <a:solidFill>
                      <a:schemeClr val="dk1"/>
                    </a:solidFill>
                    <a:ea typeface="MS PGothic"/>
                  </a:rPr>
                  <a:t> the </a:t>
                </a:r>
                <a:r>
                  <a:rPr lang="fr-FR" dirty="0" err="1">
                    <a:solidFill>
                      <a:schemeClr val="dk1"/>
                    </a:solidFill>
                    <a:ea typeface="MS PGothic"/>
                  </a:rPr>
                  <a:t>blink</a:t>
                </a:r>
                <a:r>
                  <a:rPr lang="fr-FR" dirty="0">
                    <a:solidFill>
                      <a:schemeClr val="dk1"/>
                    </a:solidFill>
                    <a:ea typeface="MS PGothic"/>
                  </a:rPr>
                  <a:t>, fixation and saccade times,</a:t>
                </a:r>
                <a:br>
                  <a:rPr lang="fr-FR" dirty="0">
                    <a:solidFill>
                      <a:schemeClr val="dk1"/>
                    </a:solidFill>
                    <a:ea typeface="MS PGothic"/>
                  </a:rPr>
                </a:br>
                <a:r>
                  <a:rPr lang="fr-FR" dirty="0">
                    <a:solidFill>
                      <a:schemeClr val="dk1"/>
                    </a:solidFill>
                    <a:ea typeface="MS PGothic"/>
                  </a:rPr>
                  <a:t>      </a:t>
                </a:r>
                <a:r>
                  <a:rPr lang="fr-FR" dirty="0" err="1">
                    <a:solidFill>
                      <a:schemeClr val="dk1"/>
                    </a:solidFill>
                    <a:ea typeface="MS PGothic"/>
                  </a:rPr>
                  <a:t>respectively</a:t>
                </a:r>
                <a:r>
                  <a:rPr lang="fr-FR" dirty="0">
                    <a:solidFill>
                      <a:schemeClr val="dk1"/>
                    </a:solidFill>
                    <a:ea typeface="MS PGothic"/>
                  </a:rPr>
                  <a:t>. </a:t>
                </a:r>
                <a14:m>
                  <m:oMath xmlns:m="http://schemas.openxmlformats.org/officeDocument/2006/math">
                    <m:sSub>
                      <m:sSubPr>
                        <m:ctrlPr>
                          <a:rPr lang="fr-FR" i="1" smtClean="0">
                            <a:solidFill>
                              <a:schemeClr val="dk1"/>
                            </a:solidFill>
                            <a:latin typeface="Cambria Math" panose="02040503050406030204" pitchFamily="18" charset="0"/>
                            <a:ea typeface="MS PGothic"/>
                          </a:rPr>
                        </m:ctrlPr>
                      </m:sSubPr>
                      <m:e>
                        <m:r>
                          <a:rPr lang="en-US" b="0" i="1" smtClean="0">
                            <a:solidFill>
                              <a:schemeClr val="dk1"/>
                            </a:solidFill>
                            <a:latin typeface="Cambria Math" panose="02040503050406030204" pitchFamily="18" charset="0"/>
                            <a:ea typeface="MS PGothic"/>
                          </a:rPr>
                          <m:t>𝑇</m:t>
                        </m:r>
                      </m:e>
                      <m:sub>
                        <m:r>
                          <a:rPr lang="en-US" b="0" i="1" smtClean="0">
                            <a:solidFill>
                              <a:schemeClr val="dk1"/>
                            </a:solidFill>
                            <a:latin typeface="Cambria Math" panose="02040503050406030204" pitchFamily="18" charset="0"/>
                            <a:ea typeface="MS PGothic"/>
                          </a:rPr>
                          <m:t>𝐶𝐿𝑂</m:t>
                        </m:r>
                      </m:sub>
                    </m:sSub>
                  </m:oMath>
                </a14:m>
                <a:r>
                  <a:rPr lang="fr-FR" dirty="0">
                    <a:solidFill>
                      <a:schemeClr val="dk1"/>
                    </a:solidFill>
                    <a:ea typeface="MS PGothic"/>
                  </a:rPr>
                  <a:t> </a:t>
                </a:r>
                <a:r>
                  <a:rPr lang="fr-FR" dirty="0" err="1">
                    <a:solidFill>
                      <a:schemeClr val="dk1"/>
                    </a:solidFill>
                    <a:ea typeface="MS PGothic"/>
                  </a:rPr>
                  <a:t>represents</a:t>
                </a:r>
                <a:r>
                  <a:rPr lang="fr-FR" dirty="0">
                    <a:solidFill>
                      <a:schemeClr val="dk1"/>
                    </a:solidFill>
                    <a:ea typeface="MS PGothic"/>
                  </a:rPr>
                  <a:t> the duration of </a:t>
                </a:r>
                <a:r>
                  <a:rPr lang="fr-FR" dirty="0" err="1">
                    <a:solidFill>
                      <a:schemeClr val="dk1"/>
                    </a:solidFill>
                    <a:ea typeface="MS PGothic"/>
                  </a:rPr>
                  <a:t>eye</a:t>
                </a:r>
                <a:r>
                  <a:rPr lang="fr-FR" dirty="0">
                    <a:solidFill>
                      <a:schemeClr val="dk1"/>
                    </a:solidFill>
                    <a:ea typeface="MS PGothic"/>
                  </a:rPr>
                  <a:t> </a:t>
                </a:r>
                <a:r>
                  <a:rPr lang="fr-FR" dirty="0" err="1">
                    <a:solidFill>
                      <a:schemeClr val="dk1"/>
                    </a:solidFill>
                    <a:ea typeface="MS PGothic"/>
                  </a:rPr>
                  <a:t>closure</a:t>
                </a:r>
                <a:r>
                  <a:rPr lang="fr-FR" dirty="0">
                    <a:solidFill>
                      <a:schemeClr val="dk1"/>
                    </a:solidFill>
                    <a:ea typeface="MS PGothic"/>
                  </a:rPr>
                  <a:t>.</a:t>
                </a:r>
              </a:p>
            </p:txBody>
          </p:sp>
        </mc:Choice>
        <mc:Fallback xmlns="">
          <p:sp>
            <p:nvSpPr>
              <p:cNvPr id="24" name="TextBox 23">
                <a:extLst>
                  <a:ext uri="{FF2B5EF4-FFF2-40B4-BE49-F238E27FC236}">
                    <a16:creationId xmlns:a16="http://schemas.microsoft.com/office/drawing/2014/main" id="{7D1D74B9-4146-EB88-67FB-89262D6FCF4E}"/>
                  </a:ext>
                </a:extLst>
              </p:cNvPr>
              <p:cNvSpPr txBox="1">
                <a:spLocks noRot="1" noChangeAspect="1" noMove="1" noResize="1" noEditPoints="1" noAdjustHandles="1" noChangeArrowheads="1" noChangeShapeType="1" noTextEdit="1"/>
              </p:cNvSpPr>
              <p:nvPr/>
            </p:nvSpPr>
            <p:spPr>
              <a:xfrm>
                <a:off x="248163" y="1151453"/>
                <a:ext cx="6581264" cy="4555093"/>
              </a:xfrm>
              <a:prstGeom prst="rect">
                <a:avLst/>
              </a:prstGeom>
              <a:blipFill>
                <a:blip r:embed="rId5"/>
                <a:stretch>
                  <a:fillRect l="-649" t="-803" b="-120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BF185D7-11A8-3201-4813-A6B819C913F3}"/>
                  </a:ext>
                </a:extLst>
              </p:cNvPr>
              <p:cNvSpPr txBox="1"/>
              <p:nvPr/>
            </p:nvSpPr>
            <p:spPr>
              <a:xfrm>
                <a:off x="-9525" y="4373732"/>
                <a:ext cx="4410075" cy="5638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PERCLOS</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𝐶𝐿𝑂</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𝐹</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𝑆</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𝐶𝐿𝑂</m:t>
                              </m:r>
                            </m:sub>
                          </m:sSub>
                        </m:den>
                      </m:f>
                    </m:oMath>
                  </m:oMathPara>
                </a14:m>
                <a:endParaRPr lang="en-GB" i="1" dirty="0"/>
              </a:p>
            </p:txBody>
          </p:sp>
        </mc:Choice>
        <mc:Fallback xmlns="">
          <p:sp>
            <p:nvSpPr>
              <p:cNvPr id="27" name="TextBox 26">
                <a:extLst>
                  <a:ext uri="{FF2B5EF4-FFF2-40B4-BE49-F238E27FC236}">
                    <a16:creationId xmlns:a16="http://schemas.microsoft.com/office/drawing/2014/main" id="{0BF185D7-11A8-3201-4813-A6B819C913F3}"/>
                  </a:ext>
                </a:extLst>
              </p:cNvPr>
              <p:cNvSpPr txBox="1">
                <a:spLocks noRot="1" noChangeAspect="1" noMove="1" noResize="1" noEditPoints="1" noAdjustHandles="1" noChangeArrowheads="1" noChangeShapeType="1" noTextEdit="1"/>
              </p:cNvSpPr>
              <p:nvPr/>
            </p:nvSpPr>
            <p:spPr>
              <a:xfrm>
                <a:off x="-9525" y="4373732"/>
                <a:ext cx="4410075" cy="563872"/>
              </a:xfrm>
              <a:prstGeom prst="rect">
                <a:avLst/>
              </a:prstGeom>
              <a:blipFill>
                <a:blip r:embed="rId6"/>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415041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C9F0C-22E4-62AB-1C0D-407248098C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FEE994-8AD3-DD29-6C01-9AC28F41F4C0}"/>
              </a:ext>
            </a:extLst>
          </p:cNvPr>
          <p:cNvSpPr>
            <a:spLocks noGrp="1"/>
          </p:cNvSpPr>
          <p:nvPr>
            <p:ph type="title"/>
          </p:nvPr>
        </p:nvSpPr>
        <p:spPr>
          <a:xfrm>
            <a:off x="124081" y="204666"/>
            <a:ext cx="11943837" cy="545801"/>
          </a:xfrm>
        </p:spPr>
        <p:txBody>
          <a:bodyPr/>
          <a:lstStyle/>
          <a:p>
            <a:r>
              <a:rPr lang="fr-FR" b="0" dirty="0"/>
              <a:t>The Visual Perspective – </a:t>
            </a:r>
            <a:r>
              <a:rPr lang="fr-FR" b="0" dirty="0" err="1"/>
              <a:t>Naturalistic</a:t>
            </a:r>
            <a:r>
              <a:rPr lang="fr-FR" b="0" dirty="0"/>
              <a:t> </a:t>
            </a:r>
            <a:r>
              <a:rPr lang="fr-FR" b="0" dirty="0" err="1"/>
              <a:t>Video</a:t>
            </a:r>
            <a:r>
              <a:rPr lang="fr-FR" b="0" dirty="0"/>
              <a:t> </a:t>
            </a:r>
            <a:r>
              <a:rPr lang="fr-FR" b="0" dirty="0" err="1"/>
              <a:t>Analysis</a:t>
            </a:r>
            <a:endParaRPr lang="fr-FR" b="0" dirty="0"/>
          </a:p>
        </p:txBody>
      </p:sp>
      <p:sp>
        <p:nvSpPr>
          <p:cNvPr id="4" name="TextBox 3">
            <a:extLst>
              <a:ext uri="{FF2B5EF4-FFF2-40B4-BE49-F238E27FC236}">
                <a16:creationId xmlns:a16="http://schemas.microsoft.com/office/drawing/2014/main" id="{47D3ECC8-5D66-7AFC-9CFA-96CB5890F97B}"/>
              </a:ext>
            </a:extLst>
          </p:cNvPr>
          <p:cNvSpPr txBox="1"/>
          <p:nvPr/>
        </p:nvSpPr>
        <p:spPr>
          <a:xfrm>
            <a:off x="248163" y="1085266"/>
            <a:ext cx="7367979" cy="646331"/>
          </a:xfrm>
          <a:prstGeom prst="rect">
            <a:avLst/>
          </a:prstGeom>
          <a:noFill/>
        </p:spPr>
        <p:txBody>
          <a:bodyPr wrap="square" rtlCol="0">
            <a:spAutoFit/>
          </a:bodyPr>
          <a:lstStyle/>
          <a:p>
            <a:pPr marL="285750" indent="-285750">
              <a:buFont typeface="Arial" panose="020B0604020202020204" pitchFamily="34" charset="0"/>
              <a:buChar char="•"/>
            </a:pPr>
            <a:r>
              <a:rPr lang="en-US" dirty="0"/>
              <a:t>Transition from internal physiological states to external behavioral manifestations</a:t>
            </a:r>
            <a:endParaRPr lang="fr-FR" sz="2000" b="1" dirty="0">
              <a:solidFill>
                <a:schemeClr val="dk1"/>
              </a:solidFill>
              <a:ea typeface="MS PGothic"/>
            </a:endParaRPr>
          </a:p>
        </p:txBody>
      </p:sp>
      <p:sp>
        <p:nvSpPr>
          <p:cNvPr id="7" name="TextBox 6">
            <a:extLst>
              <a:ext uri="{FF2B5EF4-FFF2-40B4-BE49-F238E27FC236}">
                <a16:creationId xmlns:a16="http://schemas.microsoft.com/office/drawing/2014/main" id="{131F43BE-9840-DB23-98D3-C6F52E496E50}"/>
              </a:ext>
            </a:extLst>
          </p:cNvPr>
          <p:cNvSpPr txBox="1"/>
          <p:nvPr/>
        </p:nvSpPr>
        <p:spPr>
          <a:xfrm>
            <a:off x="248161" y="2874680"/>
            <a:ext cx="7367979" cy="373144"/>
          </a:xfrm>
          <a:prstGeom prst="rect">
            <a:avLst/>
          </a:prstGeom>
          <a:noFill/>
        </p:spPr>
        <p:txBody>
          <a:bodyPr wrap="square" rtlCol="0">
            <a:spAutoFit/>
          </a:bodyPr>
          <a:lstStyle/>
          <a:p>
            <a:pPr marL="285750" indent="-285750">
              <a:buFont typeface="Arial" panose="020B0604020202020204" pitchFamily="34" charset="0"/>
              <a:buChar char="•"/>
            </a:pPr>
            <a:r>
              <a:rPr lang="en-US" dirty="0"/>
              <a:t>Leveraging large-scale video-based Naturalistic Driving Database (NDD)</a:t>
            </a:r>
            <a:endParaRPr lang="fr-FR" sz="2000" b="1" dirty="0">
              <a:solidFill>
                <a:schemeClr val="dk1"/>
              </a:solidFill>
              <a:ea typeface="MS PGothic"/>
            </a:endParaRPr>
          </a:p>
        </p:txBody>
      </p:sp>
      <p:sp>
        <p:nvSpPr>
          <p:cNvPr id="9" name="TextBox 8">
            <a:extLst>
              <a:ext uri="{FF2B5EF4-FFF2-40B4-BE49-F238E27FC236}">
                <a16:creationId xmlns:a16="http://schemas.microsoft.com/office/drawing/2014/main" id="{73C23F18-0411-17A3-D470-9A324EBF21E2}"/>
              </a:ext>
            </a:extLst>
          </p:cNvPr>
          <p:cNvSpPr txBox="1"/>
          <p:nvPr/>
        </p:nvSpPr>
        <p:spPr>
          <a:xfrm>
            <a:off x="248160" y="3488824"/>
            <a:ext cx="7367979" cy="646331"/>
          </a:xfrm>
          <a:prstGeom prst="rect">
            <a:avLst/>
          </a:prstGeom>
          <a:noFill/>
        </p:spPr>
        <p:txBody>
          <a:bodyPr wrap="square" rtlCol="0">
            <a:spAutoFit/>
          </a:bodyPr>
          <a:lstStyle/>
          <a:p>
            <a:pPr marL="285750" indent="-285750">
              <a:buFont typeface="Arial" panose="020B0604020202020204" pitchFamily="34" charset="0"/>
              <a:buChar char="•"/>
            </a:pPr>
            <a:r>
              <a:rPr lang="en-US" dirty="0"/>
              <a:t>Capturing  under real-world environmental variability: lighting, occlusion, head pose.</a:t>
            </a:r>
            <a:endParaRPr lang="fr-FR" sz="2000" b="1" dirty="0">
              <a:solidFill>
                <a:schemeClr val="dk1"/>
              </a:solidFill>
              <a:ea typeface="MS PGothic"/>
            </a:endParaRPr>
          </a:p>
        </p:txBody>
      </p:sp>
      <p:sp>
        <p:nvSpPr>
          <p:cNvPr id="16" name="TextBox 15">
            <a:extLst>
              <a:ext uri="{FF2B5EF4-FFF2-40B4-BE49-F238E27FC236}">
                <a16:creationId xmlns:a16="http://schemas.microsoft.com/office/drawing/2014/main" id="{81C181B2-3AEB-6649-FC43-2C5BF191217A}"/>
              </a:ext>
            </a:extLst>
          </p:cNvPr>
          <p:cNvSpPr txBox="1"/>
          <p:nvPr/>
        </p:nvSpPr>
        <p:spPr>
          <a:xfrm>
            <a:off x="248162" y="4916002"/>
            <a:ext cx="7367979" cy="369332"/>
          </a:xfrm>
          <a:prstGeom prst="rect">
            <a:avLst/>
          </a:prstGeom>
          <a:noFill/>
        </p:spPr>
        <p:txBody>
          <a:bodyPr wrap="square" rtlCol="0">
            <a:spAutoFit/>
          </a:bodyPr>
          <a:lstStyle/>
          <a:p>
            <a:pPr marL="285750" indent="-285750">
              <a:buFont typeface="Arial" panose="020B0604020202020204" pitchFamily="34" charset="0"/>
              <a:buChar char="•"/>
            </a:pPr>
            <a:r>
              <a:rPr lang="en-US" dirty="0"/>
              <a:t>Focusing on non-intrusive extraction of ocular and facial markers.</a:t>
            </a:r>
            <a:endParaRPr lang="fr-FR" sz="2000" b="1" dirty="0">
              <a:solidFill>
                <a:schemeClr val="dk1"/>
              </a:solidFill>
              <a:ea typeface="MS PGothic"/>
            </a:endParaRPr>
          </a:p>
        </p:txBody>
      </p:sp>
      <p:sp>
        <p:nvSpPr>
          <p:cNvPr id="17" name="TextBox 16">
            <a:extLst>
              <a:ext uri="{FF2B5EF4-FFF2-40B4-BE49-F238E27FC236}">
                <a16:creationId xmlns:a16="http://schemas.microsoft.com/office/drawing/2014/main" id="{EBFF61C9-F3EA-5AC1-7666-DA39F0E02B57}"/>
              </a:ext>
            </a:extLst>
          </p:cNvPr>
          <p:cNvSpPr txBox="1"/>
          <p:nvPr/>
        </p:nvSpPr>
        <p:spPr>
          <a:xfrm>
            <a:off x="248162" y="5464659"/>
            <a:ext cx="7367979" cy="369332"/>
          </a:xfrm>
          <a:prstGeom prst="rect">
            <a:avLst/>
          </a:prstGeom>
          <a:noFill/>
        </p:spPr>
        <p:txBody>
          <a:bodyPr wrap="square" rtlCol="0">
            <a:spAutoFit/>
          </a:bodyPr>
          <a:lstStyle/>
          <a:p>
            <a:pPr marL="285750" indent="-285750">
              <a:buFont typeface="Arial" panose="020B0604020202020204" pitchFamily="34" charset="0"/>
              <a:buChar char="•"/>
            </a:pPr>
            <a:r>
              <a:rPr lang="en-US" dirty="0"/>
              <a:t>Visual data can act as observable confirmation for drowsiness.</a:t>
            </a:r>
            <a:endParaRPr lang="fr-FR" sz="2000" b="1" dirty="0">
              <a:solidFill>
                <a:schemeClr val="dk1"/>
              </a:solidFill>
              <a:ea typeface="MS PGothic"/>
            </a:endParaRPr>
          </a:p>
        </p:txBody>
      </p:sp>
      <p:pic>
        <p:nvPicPr>
          <p:cNvPr id="34" name="Picture 33">
            <a:extLst>
              <a:ext uri="{FF2B5EF4-FFF2-40B4-BE49-F238E27FC236}">
                <a16:creationId xmlns:a16="http://schemas.microsoft.com/office/drawing/2014/main" id="{590CF624-2018-DBA4-1C68-AE4E6A2F7CA7}"/>
              </a:ext>
            </a:extLst>
          </p:cNvPr>
          <p:cNvPicPr>
            <a:picLocks noChangeAspect="1"/>
          </p:cNvPicPr>
          <p:nvPr/>
        </p:nvPicPr>
        <p:blipFill>
          <a:blip r:embed="rId3"/>
          <a:stretch>
            <a:fillRect/>
          </a:stretch>
        </p:blipFill>
        <p:spPr>
          <a:xfrm>
            <a:off x="7494456" y="4574658"/>
            <a:ext cx="1393858" cy="1421351"/>
          </a:xfrm>
          <a:prstGeom prst="rect">
            <a:avLst/>
          </a:prstGeom>
        </p:spPr>
      </p:pic>
      <p:pic>
        <p:nvPicPr>
          <p:cNvPr id="38" name="Picture 37">
            <a:extLst>
              <a:ext uri="{FF2B5EF4-FFF2-40B4-BE49-F238E27FC236}">
                <a16:creationId xmlns:a16="http://schemas.microsoft.com/office/drawing/2014/main" id="{15E6B2AE-155A-ED9D-AC79-CA15ED4A7972}"/>
              </a:ext>
            </a:extLst>
          </p:cNvPr>
          <p:cNvPicPr>
            <a:picLocks noChangeAspect="1"/>
          </p:cNvPicPr>
          <p:nvPr/>
        </p:nvPicPr>
        <p:blipFill>
          <a:blip r:embed="rId4"/>
          <a:stretch>
            <a:fillRect/>
          </a:stretch>
        </p:blipFill>
        <p:spPr>
          <a:xfrm>
            <a:off x="7582705" y="2933050"/>
            <a:ext cx="4410917" cy="1027200"/>
          </a:xfrm>
          <a:prstGeom prst="rect">
            <a:avLst/>
          </a:prstGeom>
        </p:spPr>
      </p:pic>
      <p:pic>
        <p:nvPicPr>
          <p:cNvPr id="5" name="Picture 4">
            <a:extLst>
              <a:ext uri="{FF2B5EF4-FFF2-40B4-BE49-F238E27FC236}">
                <a16:creationId xmlns:a16="http://schemas.microsoft.com/office/drawing/2014/main" id="{3267C819-B8E4-FA4E-8F38-D5D642E388BE}"/>
              </a:ext>
            </a:extLst>
          </p:cNvPr>
          <p:cNvPicPr>
            <a:picLocks noChangeAspect="1"/>
          </p:cNvPicPr>
          <p:nvPr/>
        </p:nvPicPr>
        <p:blipFill>
          <a:blip r:embed="rId5">
            <a:extLst>
              <a:ext uri="{28A0092B-C50C-407E-A947-70E740481C1C}">
                <a14:useLocalDpi xmlns:a14="http://schemas.microsoft.com/office/drawing/2010/main" val="0"/>
              </a:ext>
            </a:extLst>
          </a:blip>
          <a:srcRect l="27383" t="6082" r="30439" b="3826"/>
          <a:stretch>
            <a:fillRect/>
          </a:stretch>
        </p:blipFill>
        <p:spPr>
          <a:xfrm>
            <a:off x="7418831" y="992936"/>
            <a:ext cx="1469483" cy="1640744"/>
          </a:xfrm>
          <a:prstGeom prst="rect">
            <a:avLst/>
          </a:prstGeom>
        </p:spPr>
      </p:pic>
      <p:sp>
        <p:nvSpPr>
          <p:cNvPr id="6" name="Arrow: Curved Left 5">
            <a:extLst>
              <a:ext uri="{FF2B5EF4-FFF2-40B4-BE49-F238E27FC236}">
                <a16:creationId xmlns:a16="http://schemas.microsoft.com/office/drawing/2014/main" id="{731331E7-0223-670E-A3B6-77792F7CC124}"/>
              </a:ext>
            </a:extLst>
          </p:cNvPr>
          <p:cNvSpPr/>
          <p:nvPr/>
        </p:nvSpPr>
        <p:spPr>
          <a:xfrm rot="17829750">
            <a:off x="9299706" y="422748"/>
            <a:ext cx="469282" cy="1550625"/>
          </a:xfrm>
          <a:prstGeom prst="curvedLeftArrow">
            <a:avLst>
              <a:gd name="adj1" fmla="val 9879"/>
              <a:gd name="adj2" fmla="val 42346"/>
              <a:gd name="adj3" fmla="val 141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8" name="Picture 6" descr="Heart Rate&quot; Icon - Download for free – Iconduck">
            <a:extLst>
              <a:ext uri="{FF2B5EF4-FFF2-40B4-BE49-F238E27FC236}">
                <a16:creationId xmlns:a16="http://schemas.microsoft.com/office/drawing/2014/main" id="{0E9BB9D6-69E2-AF19-384F-57D1C82E7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1310" y="1595671"/>
            <a:ext cx="256112" cy="241099"/>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Curved Left 11">
            <a:extLst>
              <a:ext uri="{FF2B5EF4-FFF2-40B4-BE49-F238E27FC236}">
                <a16:creationId xmlns:a16="http://schemas.microsoft.com/office/drawing/2014/main" id="{DA312340-B0FD-9D99-D43E-51244630C826}"/>
              </a:ext>
            </a:extLst>
          </p:cNvPr>
          <p:cNvSpPr/>
          <p:nvPr/>
        </p:nvSpPr>
        <p:spPr>
          <a:xfrm rot="6389977" flipV="1">
            <a:off x="9004504" y="1550488"/>
            <a:ext cx="469282" cy="1550625"/>
          </a:xfrm>
          <a:prstGeom prst="curvedLeftArrow">
            <a:avLst>
              <a:gd name="adj1" fmla="val 9879"/>
              <a:gd name="adj2" fmla="val 42346"/>
              <a:gd name="adj3" fmla="val 1412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TextBox 12">
            <a:extLst>
              <a:ext uri="{FF2B5EF4-FFF2-40B4-BE49-F238E27FC236}">
                <a16:creationId xmlns:a16="http://schemas.microsoft.com/office/drawing/2014/main" id="{2A12C7BC-9889-B7CC-7CFF-1D54A3C3F25B}"/>
              </a:ext>
            </a:extLst>
          </p:cNvPr>
          <p:cNvSpPr txBox="1"/>
          <p:nvPr/>
        </p:nvSpPr>
        <p:spPr>
          <a:xfrm>
            <a:off x="9534347" y="1798871"/>
            <a:ext cx="1750287" cy="461665"/>
          </a:xfrm>
          <a:prstGeom prst="rect">
            <a:avLst/>
          </a:prstGeom>
          <a:noFill/>
        </p:spPr>
        <p:txBody>
          <a:bodyPr wrap="none" rtlCol="0">
            <a:spAutoFit/>
          </a:bodyPr>
          <a:lstStyle/>
          <a:p>
            <a:r>
              <a:rPr lang="fr-FR" sz="1200" dirty="0"/>
              <a:t>Cross-Modal </a:t>
            </a:r>
            <a:r>
              <a:rPr lang="fr-FR" sz="1200" dirty="0" err="1"/>
              <a:t>Drowsiness</a:t>
            </a:r>
            <a:r>
              <a:rPr lang="fr-FR" sz="1200" dirty="0"/>
              <a:t> </a:t>
            </a:r>
          </a:p>
          <a:p>
            <a:r>
              <a:rPr lang="fr-FR" sz="1200" dirty="0" err="1"/>
              <a:t>Detection</a:t>
            </a:r>
            <a:r>
              <a:rPr lang="fr-FR" sz="1200" dirty="0"/>
              <a:t> and Validation</a:t>
            </a:r>
          </a:p>
        </p:txBody>
      </p:sp>
      <p:pic>
        <p:nvPicPr>
          <p:cNvPr id="14" name="Picture 13">
            <a:extLst>
              <a:ext uri="{FF2B5EF4-FFF2-40B4-BE49-F238E27FC236}">
                <a16:creationId xmlns:a16="http://schemas.microsoft.com/office/drawing/2014/main" id="{CB36ECC6-DF55-0D90-A1E4-1671196E3DDA}"/>
              </a:ext>
            </a:extLst>
          </p:cNvPr>
          <p:cNvPicPr>
            <a:picLocks noChangeAspect="1"/>
          </p:cNvPicPr>
          <p:nvPr/>
        </p:nvPicPr>
        <p:blipFill>
          <a:blip r:embed="rId7"/>
          <a:srcRect l="5977" r="4445" b="2830"/>
          <a:stretch>
            <a:fillRect/>
          </a:stretch>
        </p:blipFill>
        <p:spPr>
          <a:xfrm>
            <a:off x="9006745" y="4574658"/>
            <a:ext cx="1363289" cy="1421351"/>
          </a:xfrm>
          <a:prstGeom prst="rect">
            <a:avLst/>
          </a:prstGeom>
        </p:spPr>
      </p:pic>
      <p:pic>
        <p:nvPicPr>
          <p:cNvPr id="18" name="Picture 17">
            <a:extLst>
              <a:ext uri="{FF2B5EF4-FFF2-40B4-BE49-F238E27FC236}">
                <a16:creationId xmlns:a16="http://schemas.microsoft.com/office/drawing/2014/main" id="{5F49C5C9-BA08-46C9-7A41-2E1D2D7F8F07}"/>
              </a:ext>
            </a:extLst>
          </p:cNvPr>
          <p:cNvPicPr>
            <a:picLocks noChangeAspect="1"/>
          </p:cNvPicPr>
          <p:nvPr/>
        </p:nvPicPr>
        <p:blipFill>
          <a:blip r:embed="rId8"/>
          <a:stretch>
            <a:fillRect/>
          </a:stretch>
        </p:blipFill>
        <p:spPr>
          <a:xfrm>
            <a:off x="10370034" y="4877803"/>
            <a:ext cx="1573804" cy="815059"/>
          </a:xfrm>
          <a:prstGeom prst="rect">
            <a:avLst/>
          </a:prstGeom>
        </p:spPr>
      </p:pic>
    </p:spTree>
    <p:extLst>
      <p:ext uri="{BB962C8B-B14F-4D97-AF65-F5344CB8AC3E}">
        <p14:creationId xmlns:p14="http://schemas.microsoft.com/office/powerpoint/2010/main" val="38866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1+#ppt_w/2"/>
                                          </p:val>
                                        </p:tav>
                                        <p:tav tm="100000">
                                          <p:val>
                                            <p:strVal val="#ppt_x"/>
                                          </p:val>
                                        </p:tav>
                                      </p:tavLst>
                                    </p:anim>
                                    <p:anim calcmode="lin" valueType="num">
                                      <p:cBhvr additive="base">
                                        <p:cTn id="42"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1+#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1+#ppt_w/2"/>
                                          </p:val>
                                        </p:tav>
                                        <p:tav tm="100000">
                                          <p:val>
                                            <p:strVal val="#ppt_x"/>
                                          </p:val>
                                        </p:tav>
                                      </p:tavLst>
                                    </p:anim>
                                    <p:anim calcmode="lin" valueType="num">
                                      <p:cBhvr additive="base">
                                        <p:cTn id="6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6" grpId="0"/>
      <p:bldP spid="17" grpId="0"/>
      <p:bldP spid="6"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BFCB7-E4E4-F4E4-1259-D18BDFF9A1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83FE0C-DDD1-CEF8-29ED-A0156E85D7AA}"/>
              </a:ext>
            </a:extLst>
          </p:cNvPr>
          <p:cNvSpPr>
            <a:spLocks noGrp="1"/>
          </p:cNvSpPr>
          <p:nvPr>
            <p:ph type="title"/>
          </p:nvPr>
        </p:nvSpPr>
        <p:spPr>
          <a:xfrm>
            <a:off x="124081" y="209397"/>
            <a:ext cx="11943837" cy="545801"/>
          </a:xfrm>
        </p:spPr>
        <p:txBody>
          <a:bodyPr/>
          <a:lstStyle/>
          <a:p>
            <a:r>
              <a:rPr lang="fr-FR" b="0" dirty="0"/>
              <a:t>Vision </a:t>
            </a:r>
            <a:r>
              <a:rPr lang="fr-FR" b="0" dirty="0" err="1"/>
              <a:t>based</a:t>
            </a:r>
            <a:r>
              <a:rPr lang="fr-FR" b="0" dirty="0"/>
              <a:t> </a:t>
            </a:r>
            <a:r>
              <a:rPr lang="fr-FR" b="0" dirty="0" err="1"/>
              <a:t>Drowsiness</a:t>
            </a:r>
            <a:r>
              <a:rPr lang="fr-FR" b="0" dirty="0"/>
              <a:t> Monitoring-3D </a:t>
            </a:r>
            <a:r>
              <a:rPr lang="fr-FR" b="0" dirty="0" err="1"/>
              <a:t>Facemesh</a:t>
            </a:r>
            <a:endParaRPr lang="fr-FR" dirty="0"/>
          </a:p>
        </p:txBody>
      </p:sp>
      <p:sp>
        <p:nvSpPr>
          <p:cNvPr id="4" name="TextBox 3">
            <a:extLst>
              <a:ext uri="{FF2B5EF4-FFF2-40B4-BE49-F238E27FC236}">
                <a16:creationId xmlns:a16="http://schemas.microsoft.com/office/drawing/2014/main" id="{460480C3-91C4-C398-C761-A26F0229A7D1}"/>
              </a:ext>
            </a:extLst>
          </p:cNvPr>
          <p:cNvSpPr txBox="1"/>
          <p:nvPr/>
        </p:nvSpPr>
        <p:spPr>
          <a:xfrm>
            <a:off x="248163" y="854372"/>
            <a:ext cx="7367979" cy="369332"/>
          </a:xfrm>
          <a:prstGeom prst="rect">
            <a:avLst/>
          </a:prstGeom>
          <a:noFill/>
        </p:spPr>
        <p:txBody>
          <a:bodyPr wrap="square" rtlCol="0">
            <a:spAutoFit/>
          </a:bodyPr>
          <a:lstStyle/>
          <a:p>
            <a:pPr marL="285750" indent="-285750">
              <a:buFont typeface="Arial" panose="020B0604020202020204" pitchFamily="34" charset="0"/>
              <a:buChar char="•"/>
            </a:pPr>
            <a:r>
              <a:rPr lang="en-US" dirty="0"/>
              <a:t>Lightweight Residual CNN architecture optimized for </a:t>
            </a:r>
            <a:r>
              <a:rPr lang="en-US"/>
              <a:t>real-time inference</a:t>
            </a:r>
            <a:endParaRPr lang="fr-FR" sz="2000" b="1" dirty="0">
              <a:solidFill>
                <a:schemeClr val="dk1"/>
              </a:solidFill>
              <a:ea typeface="MS PGothic"/>
            </a:endParaRPr>
          </a:p>
        </p:txBody>
      </p:sp>
      <p:sp>
        <p:nvSpPr>
          <p:cNvPr id="7" name="TextBox 6">
            <a:extLst>
              <a:ext uri="{FF2B5EF4-FFF2-40B4-BE49-F238E27FC236}">
                <a16:creationId xmlns:a16="http://schemas.microsoft.com/office/drawing/2014/main" id="{449F41BF-0CA8-4BB9-7138-EE0B20576818}"/>
              </a:ext>
            </a:extLst>
          </p:cNvPr>
          <p:cNvSpPr txBox="1"/>
          <p:nvPr/>
        </p:nvSpPr>
        <p:spPr>
          <a:xfrm>
            <a:off x="248163" y="1788717"/>
            <a:ext cx="7367979" cy="373144"/>
          </a:xfrm>
          <a:prstGeom prst="rect">
            <a:avLst/>
          </a:prstGeom>
          <a:noFill/>
        </p:spPr>
        <p:txBody>
          <a:bodyPr wrap="square" rtlCol="0">
            <a:spAutoFit/>
          </a:bodyPr>
          <a:lstStyle/>
          <a:p>
            <a:pPr marL="285750" indent="-285750">
              <a:buFont typeface="Arial" panose="020B0604020202020204" pitchFamily="34" charset="0"/>
              <a:buChar char="•"/>
            </a:pPr>
            <a:r>
              <a:rPr lang="en-US" dirty="0"/>
              <a:t>Attention Mesh mechanism performs direct 3D coordinate regression.</a:t>
            </a:r>
            <a:endParaRPr lang="fr-FR" sz="2000" b="1" dirty="0">
              <a:solidFill>
                <a:schemeClr val="dk1"/>
              </a:solidFill>
              <a:ea typeface="MS PGothic"/>
            </a:endParaRPr>
          </a:p>
        </p:txBody>
      </p:sp>
      <p:sp>
        <p:nvSpPr>
          <p:cNvPr id="9" name="TextBox 8">
            <a:extLst>
              <a:ext uri="{FF2B5EF4-FFF2-40B4-BE49-F238E27FC236}">
                <a16:creationId xmlns:a16="http://schemas.microsoft.com/office/drawing/2014/main" id="{C6D8A68F-D729-CD80-6D74-936F98611878}"/>
              </a:ext>
            </a:extLst>
          </p:cNvPr>
          <p:cNvSpPr txBox="1"/>
          <p:nvPr/>
        </p:nvSpPr>
        <p:spPr>
          <a:xfrm>
            <a:off x="248163" y="4351670"/>
            <a:ext cx="7367979" cy="369332"/>
          </a:xfrm>
          <a:prstGeom prst="rect">
            <a:avLst/>
          </a:prstGeom>
          <a:noFill/>
        </p:spPr>
        <p:txBody>
          <a:bodyPr wrap="square" rtlCol="0">
            <a:spAutoFit/>
          </a:bodyPr>
          <a:lstStyle/>
          <a:p>
            <a:pPr marL="285750" indent="-285750">
              <a:buFont typeface="Arial" panose="020B0604020202020204" pitchFamily="34" charset="0"/>
              <a:buChar char="•"/>
            </a:pPr>
            <a:r>
              <a:rPr lang="en-US" dirty="0"/>
              <a:t>Predicts (</a:t>
            </a:r>
            <a:r>
              <a:rPr lang="en-US" i="1" dirty="0"/>
              <a:t>n)- </a:t>
            </a:r>
            <a:r>
              <a:rPr lang="en-US" dirty="0"/>
              <a:t>3D landmarks (x, y, z) bypassing 2D heatmaps.</a:t>
            </a:r>
            <a:endParaRPr lang="fr-FR" sz="2000" b="1" dirty="0">
              <a:solidFill>
                <a:schemeClr val="dk1"/>
              </a:solidFill>
              <a:ea typeface="MS PGothic"/>
            </a:endParaRPr>
          </a:p>
        </p:txBody>
      </p:sp>
      <p:sp>
        <p:nvSpPr>
          <p:cNvPr id="16" name="TextBox 15">
            <a:extLst>
              <a:ext uri="{FF2B5EF4-FFF2-40B4-BE49-F238E27FC236}">
                <a16:creationId xmlns:a16="http://schemas.microsoft.com/office/drawing/2014/main" id="{38073F17-D067-B37F-FF3F-9486969CA104}"/>
              </a:ext>
            </a:extLst>
          </p:cNvPr>
          <p:cNvSpPr txBox="1"/>
          <p:nvPr/>
        </p:nvSpPr>
        <p:spPr>
          <a:xfrm>
            <a:off x="248163" y="4913394"/>
            <a:ext cx="7367979" cy="646331"/>
          </a:xfrm>
          <a:prstGeom prst="rect">
            <a:avLst/>
          </a:prstGeom>
          <a:noFill/>
        </p:spPr>
        <p:txBody>
          <a:bodyPr wrap="square" rtlCol="0">
            <a:spAutoFit/>
          </a:bodyPr>
          <a:lstStyle/>
          <a:p>
            <a:pPr marL="285750" indent="-285750">
              <a:buFont typeface="Arial" panose="020B0604020202020204" pitchFamily="34" charset="0"/>
              <a:buChar char="•"/>
            </a:pPr>
            <a:r>
              <a:rPr lang="en-US" dirty="0"/>
              <a:t>3D geometry estimation ensures consistency during extreme head rotations.</a:t>
            </a:r>
            <a:endParaRPr lang="fr-FR" sz="2000" b="1" dirty="0">
              <a:solidFill>
                <a:schemeClr val="dk1"/>
              </a:solidFill>
              <a:ea typeface="MS PGothic"/>
            </a:endParaRPr>
          </a:p>
        </p:txBody>
      </p:sp>
      <p:pic>
        <p:nvPicPr>
          <p:cNvPr id="5" name="Picture 4">
            <a:extLst>
              <a:ext uri="{FF2B5EF4-FFF2-40B4-BE49-F238E27FC236}">
                <a16:creationId xmlns:a16="http://schemas.microsoft.com/office/drawing/2014/main" id="{6C4FA224-6293-E502-80CA-172EB8FDCDC2}"/>
              </a:ext>
            </a:extLst>
          </p:cNvPr>
          <p:cNvPicPr>
            <a:picLocks noChangeAspect="1"/>
          </p:cNvPicPr>
          <p:nvPr/>
        </p:nvPicPr>
        <p:blipFill>
          <a:blip r:embed="rId3"/>
          <a:stretch>
            <a:fillRect/>
          </a:stretch>
        </p:blipFill>
        <p:spPr>
          <a:xfrm>
            <a:off x="2302665" y="2550134"/>
            <a:ext cx="3298066" cy="742612"/>
          </a:xfrm>
          <a:prstGeom prst="rect">
            <a:avLst/>
          </a:prstGeom>
        </p:spPr>
      </p:pic>
      <p:pic>
        <p:nvPicPr>
          <p:cNvPr id="8" name="Picture 7">
            <a:extLst>
              <a:ext uri="{FF2B5EF4-FFF2-40B4-BE49-F238E27FC236}">
                <a16:creationId xmlns:a16="http://schemas.microsoft.com/office/drawing/2014/main" id="{0C64D077-27FA-C979-AA3C-63125DB75889}"/>
              </a:ext>
            </a:extLst>
          </p:cNvPr>
          <p:cNvPicPr>
            <a:picLocks noChangeAspect="1"/>
          </p:cNvPicPr>
          <p:nvPr/>
        </p:nvPicPr>
        <p:blipFill>
          <a:blip r:embed="rId4"/>
          <a:stretch>
            <a:fillRect/>
          </a:stretch>
        </p:blipFill>
        <p:spPr>
          <a:xfrm>
            <a:off x="2272095" y="3265542"/>
            <a:ext cx="3359206" cy="246800"/>
          </a:xfrm>
          <a:prstGeom prst="rect">
            <a:avLst/>
          </a:prstGeom>
        </p:spPr>
      </p:pic>
      <p:pic>
        <p:nvPicPr>
          <p:cNvPr id="11" name="Picture 10">
            <a:extLst>
              <a:ext uri="{FF2B5EF4-FFF2-40B4-BE49-F238E27FC236}">
                <a16:creationId xmlns:a16="http://schemas.microsoft.com/office/drawing/2014/main" id="{C59BB384-8C01-4B68-2A64-85C64998D45B}"/>
              </a:ext>
            </a:extLst>
          </p:cNvPr>
          <p:cNvPicPr>
            <a:picLocks noChangeAspect="1"/>
          </p:cNvPicPr>
          <p:nvPr/>
        </p:nvPicPr>
        <p:blipFill>
          <a:blip r:embed="rId5"/>
          <a:stretch>
            <a:fillRect/>
          </a:stretch>
        </p:blipFill>
        <p:spPr>
          <a:xfrm>
            <a:off x="2272095" y="3559645"/>
            <a:ext cx="2960762" cy="185047"/>
          </a:xfrm>
          <a:prstGeom prst="rect">
            <a:avLst/>
          </a:prstGeom>
        </p:spPr>
      </p:pic>
      <p:pic>
        <p:nvPicPr>
          <p:cNvPr id="13" name="Picture 12">
            <a:extLst>
              <a:ext uri="{FF2B5EF4-FFF2-40B4-BE49-F238E27FC236}">
                <a16:creationId xmlns:a16="http://schemas.microsoft.com/office/drawing/2014/main" id="{FF90DFBE-A6E5-FE83-B079-E121F664414D}"/>
              </a:ext>
            </a:extLst>
          </p:cNvPr>
          <p:cNvPicPr>
            <a:picLocks noChangeAspect="1"/>
          </p:cNvPicPr>
          <p:nvPr/>
        </p:nvPicPr>
        <p:blipFill>
          <a:blip r:embed="rId6"/>
          <a:stretch>
            <a:fillRect/>
          </a:stretch>
        </p:blipFill>
        <p:spPr>
          <a:xfrm>
            <a:off x="8268510" y="949455"/>
            <a:ext cx="2406542" cy="1643382"/>
          </a:xfrm>
          <a:prstGeom prst="rect">
            <a:avLst/>
          </a:prstGeom>
        </p:spPr>
      </p:pic>
      <p:pic>
        <p:nvPicPr>
          <p:cNvPr id="15" name="Picture 14">
            <a:extLst>
              <a:ext uri="{FF2B5EF4-FFF2-40B4-BE49-F238E27FC236}">
                <a16:creationId xmlns:a16="http://schemas.microsoft.com/office/drawing/2014/main" id="{6D089C7F-F09B-5889-6524-4D4ECA2EE576}"/>
              </a:ext>
            </a:extLst>
          </p:cNvPr>
          <p:cNvPicPr>
            <a:picLocks noChangeAspect="1"/>
          </p:cNvPicPr>
          <p:nvPr/>
        </p:nvPicPr>
        <p:blipFill>
          <a:blip r:embed="rId7"/>
          <a:stretch>
            <a:fillRect/>
          </a:stretch>
        </p:blipFill>
        <p:spPr>
          <a:xfrm>
            <a:off x="7251951" y="1400444"/>
            <a:ext cx="1016559" cy="890034"/>
          </a:xfrm>
          <a:prstGeom prst="rect">
            <a:avLst/>
          </a:prstGeom>
        </p:spPr>
      </p:pic>
      <p:pic>
        <p:nvPicPr>
          <p:cNvPr id="21" name="Picture 20">
            <a:extLst>
              <a:ext uri="{FF2B5EF4-FFF2-40B4-BE49-F238E27FC236}">
                <a16:creationId xmlns:a16="http://schemas.microsoft.com/office/drawing/2014/main" id="{67F3BCB2-D55E-77CB-E935-9C0DE456B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8323" y="2666479"/>
            <a:ext cx="2061012" cy="1869857"/>
          </a:xfrm>
          <a:prstGeom prst="rect">
            <a:avLst/>
          </a:prstGeom>
        </p:spPr>
      </p:pic>
      <p:pic>
        <p:nvPicPr>
          <p:cNvPr id="25" name="Picture 24">
            <a:extLst>
              <a:ext uri="{FF2B5EF4-FFF2-40B4-BE49-F238E27FC236}">
                <a16:creationId xmlns:a16="http://schemas.microsoft.com/office/drawing/2014/main" id="{121978EF-DBEB-C968-A2BB-DF5FA584A171}"/>
              </a:ext>
            </a:extLst>
          </p:cNvPr>
          <p:cNvPicPr>
            <a:picLocks noChangeAspect="1"/>
          </p:cNvPicPr>
          <p:nvPr/>
        </p:nvPicPr>
        <p:blipFill>
          <a:blip r:embed="rId9"/>
          <a:stretch>
            <a:fillRect/>
          </a:stretch>
        </p:blipFill>
        <p:spPr>
          <a:xfrm>
            <a:off x="7871886" y="4539937"/>
            <a:ext cx="1984577" cy="1115434"/>
          </a:xfrm>
          <a:prstGeom prst="rect">
            <a:avLst/>
          </a:prstGeom>
        </p:spPr>
      </p:pic>
      <p:sp>
        <p:nvSpPr>
          <p:cNvPr id="26" name="TextBox 25">
            <a:extLst>
              <a:ext uri="{FF2B5EF4-FFF2-40B4-BE49-F238E27FC236}">
                <a16:creationId xmlns:a16="http://schemas.microsoft.com/office/drawing/2014/main" id="{39B8A2A9-DE74-4558-2216-9C3A484A5A8C}"/>
              </a:ext>
            </a:extLst>
          </p:cNvPr>
          <p:cNvSpPr txBox="1"/>
          <p:nvPr/>
        </p:nvSpPr>
        <p:spPr>
          <a:xfrm>
            <a:off x="7828323" y="5658972"/>
            <a:ext cx="940852" cy="338554"/>
          </a:xfrm>
          <a:prstGeom prst="rect">
            <a:avLst/>
          </a:prstGeom>
          <a:noFill/>
        </p:spPr>
        <p:txBody>
          <a:bodyPr wrap="square" rtlCol="0">
            <a:spAutoFit/>
          </a:bodyPr>
          <a:lstStyle/>
          <a:p>
            <a:r>
              <a:rPr lang="en-US" sz="800" dirty="0"/>
              <a:t>2D heatmap errors</a:t>
            </a:r>
            <a:endParaRPr lang="fr-FR" sz="800" b="1" dirty="0">
              <a:solidFill>
                <a:schemeClr val="dk1"/>
              </a:solidFill>
              <a:ea typeface="MS PGothic"/>
            </a:endParaRPr>
          </a:p>
        </p:txBody>
      </p:sp>
      <p:sp>
        <p:nvSpPr>
          <p:cNvPr id="27" name="TextBox 26">
            <a:extLst>
              <a:ext uri="{FF2B5EF4-FFF2-40B4-BE49-F238E27FC236}">
                <a16:creationId xmlns:a16="http://schemas.microsoft.com/office/drawing/2014/main" id="{76649EC5-D000-12F8-1F7E-CE72CF09008B}"/>
              </a:ext>
            </a:extLst>
          </p:cNvPr>
          <p:cNvSpPr txBox="1"/>
          <p:nvPr/>
        </p:nvSpPr>
        <p:spPr>
          <a:xfrm>
            <a:off x="8864174" y="5614199"/>
            <a:ext cx="1087288" cy="338554"/>
          </a:xfrm>
          <a:prstGeom prst="rect">
            <a:avLst/>
          </a:prstGeom>
          <a:noFill/>
        </p:spPr>
        <p:txBody>
          <a:bodyPr wrap="square" rtlCol="0">
            <a:spAutoFit/>
          </a:bodyPr>
          <a:lstStyle/>
          <a:p>
            <a:r>
              <a:rPr lang="en-US" sz="800" dirty="0">
                <a:solidFill>
                  <a:schemeClr val="dk1"/>
                </a:solidFill>
                <a:ea typeface="MS PGothic"/>
              </a:rPr>
              <a:t>Improved 3D landmark accuracy</a:t>
            </a:r>
            <a:endParaRPr lang="fr-FR" sz="800" dirty="0">
              <a:solidFill>
                <a:schemeClr val="dk1"/>
              </a:solidFill>
              <a:ea typeface="MS PGothic"/>
            </a:endParaRPr>
          </a:p>
        </p:txBody>
      </p:sp>
    </p:spTree>
    <p:extLst>
      <p:ext uri="{BB962C8B-B14F-4D97-AF65-F5344CB8AC3E}">
        <p14:creationId xmlns:p14="http://schemas.microsoft.com/office/powerpoint/2010/main" val="239063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5ABAC-30CE-9499-A971-686A07EE90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F856C8-78BF-CE6F-3F26-1B7DBEF95441}"/>
              </a:ext>
            </a:extLst>
          </p:cNvPr>
          <p:cNvSpPr>
            <a:spLocks noGrp="1"/>
          </p:cNvSpPr>
          <p:nvPr>
            <p:ph type="title"/>
          </p:nvPr>
        </p:nvSpPr>
        <p:spPr>
          <a:xfrm>
            <a:off x="143014" y="194092"/>
            <a:ext cx="12321943" cy="545801"/>
          </a:xfrm>
        </p:spPr>
        <p:txBody>
          <a:bodyPr/>
          <a:lstStyle/>
          <a:p>
            <a:r>
              <a:rPr lang="en-US" b="0" dirty="0"/>
              <a:t>Signal Processing &amp; Adaptive Baselines</a:t>
            </a:r>
            <a:endParaRPr lang="fr-FR" dirty="0"/>
          </a:p>
        </p:txBody>
      </p:sp>
      <p:sp>
        <p:nvSpPr>
          <p:cNvPr id="4" name="TextBox 3">
            <a:extLst>
              <a:ext uri="{FF2B5EF4-FFF2-40B4-BE49-F238E27FC236}">
                <a16:creationId xmlns:a16="http://schemas.microsoft.com/office/drawing/2014/main" id="{0853D8DA-6E20-8D96-C17E-F5B09C65C9FA}"/>
              </a:ext>
            </a:extLst>
          </p:cNvPr>
          <p:cNvSpPr txBox="1"/>
          <p:nvPr/>
        </p:nvSpPr>
        <p:spPr>
          <a:xfrm>
            <a:off x="143014" y="975873"/>
            <a:ext cx="5714892" cy="646331"/>
          </a:xfrm>
          <a:prstGeom prst="rect">
            <a:avLst/>
          </a:prstGeom>
          <a:noFill/>
        </p:spPr>
        <p:txBody>
          <a:bodyPr wrap="square" rtlCol="0">
            <a:spAutoFit/>
          </a:bodyPr>
          <a:lstStyle/>
          <a:p>
            <a:pPr marL="285750" indent="-285750">
              <a:buFont typeface="Arial" panose="020B0604020202020204" pitchFamily="34" charset="0"/>
              <a:buChar char="•"/>
            </a:pPr>
            <a:r>
              <a:rPr lang="en-US" dirty="0"/>
              <a:t>Physics-based signal generation transforming raw landmarks into </a:t>
            </a:r>
            <a:r>
              <a:rPr lang="fr-FR" dirty="0"/>
              <a:t>Eye/</a:t>
            </a:r>
            <a:r>
              <a:rPr lang="fr-FR" dirty="0" err="1"/>
              <a:t>Mouth</a:t>
            </a:r>
            <a:r>
              <a:rPr lang="fr-FR" dirty="0"/>
              <a:t> Aspect Ratios</a:t>
            </a:r>
          </a:p>
        </p:txBody>
      </p:sp>
      <p:sp>
        <p:nvSpPr>
          <p:cNvPr id="7" name="TextBox 6">
            <a:extLst>
              <a:ext uri="{FF2B5EF4-FFF2-40B4-BE49-F238E27FC236}">
                <a16:creationId xmlns:a16="http://schemas.microsoft.com/office/drawing/2014/main" id="{6DD5B618-44D3-4AFB-FE49-694CEF205118}"/>
              </a:ext>
            </a:extLst>
          </p:cNvPr>
          <p:cNvSpPr txBox="1"/>
          <p:nvPr/>
        </p:nvSpPr>
        <p:spPr>
          <a:xfrm>
            <a:off x="143013" y="2090926"/>
            <a:ext cx="5714892" cy="646331"/>
          </a:xfrm>
          <a:prstGeom prst="rect">
            <a:avLst/>
          </a:prstGeom>
          <a:noFill/>
        </p:spPr>
        <p:txBody>
          <a:bodyPr wrap="square" rtlCol="0">
            <a:spAutoFit/>
          </a:bodyPr>
          <a:lstStyle/>
          <a:p>
            <a:pPr marL="285750" indent="-285750">
              <a:buFont typeface="Arial" panose="020B0604020202020204" pitchFamily="34" charset="0"/>
              <a:buChar char="•"/>
            </a:pPr>
            <a:r>
              <a:rPr lang="fr-FR" dirty="0"/>
              <a:t>Adaptive 5-minute </a:t>
            </a:r>
            <a:r>
              <a:rPr lang="fr-FR" dirty="0" err="1"/>
              <a:t>moving</a:t>
            </a:r>
            <a:r>
              <a:rPr lang="fr-FR" dirty="0"/>
              <a:t> </a:t>
            </a:r>
            <a:r>
              <a:rPr lang="fr-FR" dirty="0" err="1"/>
              <a:t>baseline</a:t>
            </a:r>
            <a:r>
              <a:rPr lang="fr-FR" dirty="0"/>
              <a:t> </a:t>
            </a:r>
            <a:r>
              <a:rPr lang="fr-FR" dirty="0" err="1"/>
              <a:t>normalizes</a:t>
            </a:r>
            <a:r>
              <a:rPr lang="fr-FR" dirty="0"/>
              <a:t> inter-driver </a:t>
            </a:r>
            <a:r>
              <a:rPr lang="fr-FR" dirty="0" err="1"/>
              <a:t>variability</a:t>
            </a:r>
            <a:r>
              <a:rPr lang="fr-FR" dirty="0"/>
              <a:t>.</a:t>
            </a:r>
            <a:endParaRPr lang="fr-FR" sz="2000" b="1" dirty="0">
              <a:solidFill>
                <a:schemeClr val="dk1"/>
              </a:solidFill>
              <a:ea typeface="MS PGothic"/>
            </a:endParaRPr>
          </a:p>
        </p:txBody>
      </p:sp>
      <p:sp>
        <p:nvSpPr>
          <p:cNvPr id="9" name="TextBox 8">
            <a:extLst>
              <a:ext uri="{FF2B5EF4-FFF2-40B4-BE49-F238E27FC236}">
                <a16:creationId xmlns:a16="http://schemas.microsoft.com/office/drawing/2014/main" id="{EF61AEB5-4265-9945-D9CA-9581BC5B56AB}"/>
              </a:ext>
            </a:extLst>
          </p:cNvPr>
          <p:cNvSpPr txBox="1"/>
          <p:nvPr/>
        </p:nvSpPr>
        <p:spPr>
          <a:xfrm>
            <a:off x="143013" y="2826872"/>
            <a:ext cx="5714892" cy="646331"/>
          </a:xfrm>
          <a:prstGeom prst="rect">
            <a:avLst/>
          </a:prstGeom>
          <a:noFill/>
        </p:spPr>
        <p:txBody>
          <a:bodyPr wrap="square" rtlCol="0">
            <a:spAutoFit/>
          </a:bodyPr>
          <a:lstStyle/>
          <a:p>
            <a:pPr marL="285750" indent="-285750">
              <a:buFont typeface="Arial" panose="020B0604020202020204" pitchFamily="34" charset="0"/>
              <a:buChar char="•"/>
            </a:pPr>
            <a:r>
              <a:rPr lang="en-US" dirty="0"/>
              <a:t>Signal Peak Detection on EAR/MAR and "Min-Then-Max" search algorithm delimits blink duration</a:t>
            </a:r>
            <a:endParaRPr lang="fr-FR" sz="2000" b="1" dirty="0">
              <a:solidFill>
                <a:schemeClr val="dk1"/>
              </a:solidFill>
              <a:ea typeface="MS PGothic"/>
            </a:endParaRPr>
          </a:p>
        </p:txBody>
      </p:sp>
      <p:sp>
        <p:nvSpPr>
          <p:cNvPr id="16" name="TextBox 15">
            <a:extLst>
              <a:ext uri="{FF2B5EF4-FFF2-40B4-BE49-F238E27FC236}">
                <a16:creationId xmlns:a16="http://schemas.microsoft.com/office/drawing/2014/main" id="{037A0739-A87D-E3E8-3F90-53B114EAAD5B}"/>
              </a:ext>
            </a:extLst>
          </p:cNvPr>
          <p:cNvSpPr txBox="1"/>
          <p:nvPr/>
        </p:nvSpPr>
        <p:spPr>
          <a:xfrm>
            <a:off x="143013" y="3609345"/>
            <a:ext cx="5714892" cy="646331"/>
          </a:xfrm>
          <a:prstGeom prst="rect">
            <a:avLst/>
          </a:prstGeom>
          <a:noFill/>
        </p:spPr>
        <p:txBody>
          <a:bodyPr wrap="square" rtlCol="0">
            <a:spAutoFit/>
          </a:bodyPr>
          <a:lstStyle/>
          <a:p>
            <a:pPr marL="285750" indent="-285750">
              <a:buFont typeface="Arial" panose="020B0604020202020204" pitchFamily="34" charset="0"/>
              <a:buChar char="•"/>
            </a:pPr>
            <a:r>
              <a:rPr lang="en-US" dirty="0"/>
              <a:t>Amplitude-Velocity Ratio (AVR) calculates true blink reopening phases.</a:t>
            </a:r>
            <a:endParaRPr lang="fr-FR" sz="2000" b="1" dirty="0">
              <a:solidFill>
                <a:schemeClr val="dk1"/>
              </a:solidFill>
              <a:ea typeface="MS PGothic"/>
            </a:endParaRPr>
          </a:p>
        </p:txBody>
      </p:sp>
      <p:sp>
        <p:nvSpPr>
          <p:cNvPr id="17" name="TextBox 16">
            <a:extLst>
              <a:ext uri="{FF2B5EF4-FFF2-40B4-BE49-F238E27FC236}">
                <a16:creationId xmlns:a16="http://schemas.microsoft.com/office/drawing/2014/main" id="{04AB4252-27EC-E4FB-7BCC-45277C1D64D7}"/>
              </a:ext>
            </a:extLst>
          </p:cNvPr>
          <p:cNvSpPr txBox="1"/>
          <p:nvPr/>
        </p:nvSpPr>
        <p:spPr>
          <a:xfrm>
            <a:off x="131427" y="4972860"/>
            <a:ext cx="5714892" cy="646331"/>
          </a:xfrm>
          <a:prstGeom prst="rect">
            <a:avLst/>
          </a:prstGeom>
          <a:noFill/>
        </p:spPr>
        <p:txBody>
          <a:bodyPr wrap="square" rtlCol="0">
            <a:spAutoFit/>
          </a:bodyPr>
          <a:lstStyle/>
          <a:p>
            <a:pPr marL="285750" indent="-285750">
              <a:buFont typeface="Arial" panose="020B0604020202020204" pitchFamily="34" charset="0"/>
              <a:buChar char="•"/>
            </a:pPr>
            <a:r>
              <a:rPr lang="en-US" dirty="0"/>
              <a:t>Generates high-dimensional vector to track PERCLOS, Yawn Density, Microsleeps </a:t>
            </a:r>
            <a:r>
              <a:rPr lang="en-US" dirty="0" err="1"/>
              <a:t>etc</a:t>
            </a:r>
            <a:endParaRPr lang="fr-FR" sz="2000" b="1" dirty="0">
              <a:solidFill>
                <a:schemeClr val="dk1"/>
              </a:solidFill>
              <a:ea typeface="MS PGothic"/>
            </a:endParaRPr>
          </a:p>
        </p:txBody>
      </p:sp>
      <p:pic>
        <p:nvPicPr>
          <p:cNvPr id="10" name="Picture 9">
            <a:extLst>
              <a:ext uri="{FF2B5EF4-FFF2-40B4-BE49-F238E27FC236}">
                <a16:creationId xmlns:a16="http://schemas.microsoft.com/office/drawing/2014/main" id="{B1AC3670-66A2-CB87-9589-DD7320386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432" y="1294858"/>
            <a:ext cx="3350070" cy="2178345"/>
          </a:xfrm>
          <a:prstGeom prst="rect">
            <a:avLst/>
          </a:prstGeom>
        </p:spPr>
      </p:pic>
      <p:pic>
        <p:nvPicPr>
          <p:cNvPr id="11" name="Picture 10">
            <a:extLst>
              <a:ext uri="{FF2B5EF4-FFF2-40B4-BE49-F238E27FC236}">
                <a16:creationId xmlns:a16="http://schemas.microsoft.com/office/drawing/2014/main" id="{49E96D9D-CDE5-7567-1B92-57514CEDA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5087" y="1294858"/>
            <a:ext cx="3321428" cy="2165681"/>
          </a:xfrm>
          <a:prstGeom prst="rect">
            <a:avLst/>
          </a:prstGeom>
        </p:spPr>
      </p:pic>
      <p:pic>
        <p:nvPicPr>
          <p:cNvPr id="12" name="Picture 11">
            <a:extLst>
              <a:ext uri="{FF2B5EF4-FFF2-40B4-BE49-F238E27FC236}">
                <a16:creationId xmlns:a16="http://schemas.microsoft.com/office/drawing/2014/main" id="{17FFFF4E-E2D6-91E8-8ED5-6B85942B8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41" y="3486769"/>
            <a:ext cx="3321429" cy="2660518"/>
          </a:xfrm>
          <a:prstGeom prst="rect">
            <a:avLst/>
          </a:prstGeom>
        </p:spPr>
      </p:pic>
      <p:pic>
        <p:nvPicPr>
          <p:cNvPr id="13" name="Picture 12">
            <a:extLst>
              <a:ext uri="{FF2B5EF4-FFF2-40B4-BE49-F238E27FC236}">
                <a16:creationId xmlns:a16="http://schemas.microsoft.com/office/drawing/2014/main" id="{877B5C87-6C9E-F752-ACBC-FEAF2B6D3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1396" y="3480437"/>
            <a:ext cx="3350071" cy="2660518"/>
          </a:xfrm>
          <a:prstGeom prst="rect">
            <a:avLst/>
          </a:prstGeom>
        </p:spPr>
      </p:pic>
      <p:pic>
        <p:nvPicPr>
          <p:cNvPr id="15" name="Picture 14">
            <a:extLst>
              <a:ext uri="{FF2B5EF4-FFF2-40B4-BE49-F238E27FC236}">
                <a16:creationId xmlns:a16="http://schemas.microsoft.com/office/drawing/2014/main" id="{8102DAE2-4AC5-01D6-6B02-669A03154BC6}"/>
              </a:ext>
            </a:extLst>
          </p:cNvPr>
          <p:cNvPicPr>
            <a:picLocks noChangeAspect="1"/>
          </p:cNvPicPr>
          <p:nvPr/>
        </p:nvPicPr>
        <p:blipFill>
          <a:blip r:embed="rId7"/>
          <a:stretch>
            <a:fillRect/>
          </a:stretch>
        </p:blipFill>
        <p:spPr>
          <a:xfrm>
            <a:off x="1214674" y="5755333"/>
            <a:ext cx="2308643" cy="274935"/>
          </a:xfrm>
          <a:prstGeom prst="rect">
            <a:avLst/>
          </a:prstGeom>
        </p:spPr>
      </p:pic>
      <p:pic>
        <p:nvPicPr>
          <p:cNvPr id="19" name="Picture 18">
            <a:extLst>
              <a:ext uri="{FF2B5EF4-FFF2-40B4-BE49-F238E27FC236}">
                <a16:creationId xmlns:a16="http://schemas.microsoft.com/office/drawing/2014/main" id="{24428874-2D2B-9428-A476-F5E79AADF37F}"/>
              </a:ext>
            </a:extLst>
          </p:cNvPr>
          <p:cNvPicPr>
            <a:picLocks noChangeAspect="1"/>
          </p:cNvPicPr>
          <p:nvPr/>
        </p:nvPicPr>
        <p:blipFill>
          <a:blip r:embed="rId8"/>
          <a:stretch>
            <a:fillRect/>
          </a:stretch>
        </p:blipFill>
        <p:spPr>
          <a:xfrm>
            <a:off x="1227397" y="6025404"/>
            <a:ext cx="2450136" cy="109219"/>
          </a:xfrm>
          <a:prstGeom prst="rect">
            <a:avLst/>
          </a:prstGeom>
        </p:spPr>
      </p:pic>
      <p:pic>
        <p:nvPicPr>
          <p:cNvPr id="21" name="Picture 20">
            <a:extLst>
              <a:ext uri="{FF2B5EF4-FFF2-40B4-BE49-F238E27FC236}">
                <a16:creationId xmlns:a16="http://schemas.microsoft.com/office/drawing/2014/main" id="{3EBB606B-449C-F1D9-F2FF-D6D719E75C93}"/>
              </a:ext>
            </a:extLst>
          </p:cNvPr>
          <p:cNvPicPr>
            <a:picLocks noChangeAspect="1"/>
          </p:cNvPicPr>
          <p:nvPr/>
        </p:nvPicPr>
        <p:blipFill>
          <a:blip r:embed="rId9"/>
          <a:stretch>
            <a:fillRect/>
          </a:stretch>
        </p:blipFill>
        <p:spPr>
          <a:xfrm>
            <a:off x="1065889" y="1671337"/>
            <a:ext cx="1679422" cy="329974"/>
          </a:xfrm>
          <a:prstGeom prst="rect">
            <a:avLst/>
          </a:prstGeom>
        </p:spPr>
      </p:pic>
      <p:pic>
        <p:nvPicPr>
          <p:cNvPr id="23" name="Picture 22">
            <a:extLst>
              <a:ext uri="{FF2B5EF4-FFF2-40B4-BE49-F238E27FC236}">
                <a16:creationId xmlns:a16="http://schemas.microsoft.com/office/drawing/2014/main" id="{2CBECF92-5068-D95A-0B16-3856E4343FE3}"/>
              </a:ext>
            </a:extLst>
          </p:cNvPr>
          <p:cNvPicPr>
            <a:picLocks noChangeAspect="1"/>
          </p:cNvPicPr>
          <p:nvPr/>
        </p:nvPicPr>
        <p:blipFill>
          <a:blip r:embed="rId10"/>
          <a:stretch>
            <a:fillRect/>
          </a:stretch>
        </p:blipFill>
        <p:spPr>
          <a:xfrm>
            <a:off x="2860209" y="1661846"/>
            <a:ext cx="805478" cy="318873"/>
          </a:xfrm>
          <a:prstGeom prst="rect">
            <a:avLst/>
          </a:prstGeom>
        </p:spPr>
      </p:pic>
      <p:pic>
        <p:nvPicPr>
          <p:cNvPr id="25" name="Picture 24">
            <a:extLst>
              <a:ext uri="{FF2B5EF4-FFF2-40B4-BE49-F238E27FC236}">
                <a16:creationId xmlns:a16="http://schemas.microsoft.com/office/drawing/2014/main" id="{233B7C0D-E7CB-C56A-D142-E545A94F71D3}"/>
              </a:ext>
            </a:extLst>
          </p:cNvPr>
          <p:cNvPicPr>
            <a:picLocks noChangeAspect="1"/>
          </p:cNvPicPr>
          <p:nvPr/>
        </p:nvPicPr>
        <p:blipFill>
          <a:blip r:embed="rId11"/>
          <a:stretch>
            <a:fillRect/>
          </a:stretch>
        </p:blipFill>
        <p:spPr>
          <a:xfrm>
            <a:off x="3677533" y="1671338"/>
            <a:ext cx="805478" cy="309382"/>
          </a:xfrm>
          <a:prstGeom prst="rect">
            <a:avLst/>
          </a:prstGeom>
        </p:spPr>
      </p:pic>
      <p:pic>
        <p:nvPicPr>
          <p:cNvPr id="27" name="Picture 26">
            <a:extLst>
              <a:ext uri="{FF2B5EF4-FFF2-40B4-BE49-F238E27FC236}">
                <a16:creationId xmlns:a16="http://schemas.microsoft.com/office/drawing/2014/main" id="{8A9217A9-2885-B536-73C0-0454FD450239}"/>
              </a:ext>
            </a:extLst>
          </p:cNvPr>
          <p:cNvPicPr>
            <a:picLocks noChangeAspect="1"/>
          </p:cNvPicPr>
          <p:nvPr/>
        </p:nvPicPr>
        <p:blipFill>
          <a:blip r:embed="rId12"/>
          <a:stretch>
            <a:fillRect/>
          </a:stretch>
        </p:blipFill>
        <p:spPr>
          <a:xfrm>
            <a:off x="1639782" y="4273255"/>
            <a:ext cx="1730803" cy="350408"/>
          </a:xfrm>
          <a:prstGeom prst="rect">
            <a:avLst/>
          </a:prstGeom>
        </p:spPr>
      </p:pic>
      <p:pic>
        <p:nvPicPr>
          <p:cNvPr id="29" name="Picture 28">
            <a:extLst>
              <a:ext uri="{FF2B5EF4-FFF2-40B4-BE49-F238E27FC236}">
                <a16:creationId xmlns:a16="http://schemas.microsoft.com/office/drawing/2014/main" id="{09CEC867-E68D-28BB-EE80-B98331C1C11F}"/>
              </a:ext>
            </a:extLst>
          </p:cNvPr>
          <p:cNvPicPr>
            <a:picLocks noChangeAspect="1"/>
          </p:cNvPicPr>
          <p:nvPr/>
        </p:nvPicPr>
        <p:blipFill>
          <a:blip r:embed="rId13"/>
          <a:stretch>
            <a:fillRect/>
          </a:stretch>
        </p:blipFill>
        <p:spPr>
          <a:xfrm>
            <a:off x="1427580" y="4666222"/>
            <a:ext cx="2394699" cy="109218"/>
          </a:xfrm>
          <a:prstGeom prst="rect">
            <a:avLst/>
          </a:prstGeom>
        </p:spPr>
      </p:pic>
    </p:spTree>
    <p:extLst>
      <p:ext uri="{BB962C8B-B14F-4D97-AF65-F5344CB8AC3E}">
        <p14:creationId xmlns:p14="http://schemas.microsoft.com/office/powerpoint/2010/main" val="15446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1+#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1+#ppt_w/2"/>
                                          </p:val>
                                        </p:tav>
                                        <p:tav tm="100000">
                                          <p:val>
                                            <p:strVal val="#ppt_x"/>
                                          </p:val>
                                        </p:tav>
                                      </p:tavLst>
                                    </p:anim>
                                    <p:anim calcmode="lin" valueType="num">
                                      <p:cBhvr additive="base">
                                        <p:cTn id="7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6" grpId="0"/>
      <p:bldP spid="17" grpId="0"/>
    </p:bldLst>
  </p:timing>
</p:sld>
</file>

<file path=ppt/theme/theme1.xml><?xml version="1.0" encoding="utf-8"?>
<a:theme xmlns:a="http://schemas.openxmlformats.org/drawingml/2006/main" name="1_Office Theme">
  <a:themeElements>
    <a:clrScheme name="IVORY">
      <a:dk1>
        <a:sysClr val="windowText" lastClr="000000"/>
      </a:dk1>
      <a:lt1>
        <a:srgbClr val="FFFFFF"/>
      </a:lt1>
      <a:dk2>
        <a:srgbClr val="44546A"/>
      </a:dk2>
      <a:lt2>
        <a:srgbClr val="E7E6E6"/>
      </a:lt2>
      <a:accent1>
        <a:srgbClr val="556A85"/>
      </a:accent1>
      <a:accent2>
        <a:srgbClr val="8496B0"/>
      </a:accent2>
      <a:accent3>
        <a:srgbClr val="CC00CC"/>
      </a:accent3>
      <a:accent4>
        <a:srgbClr val="00D4AD"/>
      </a:accent4>
      <a:accent5>
        <a:srgbClr val="00B0F0"/>
      </a:accent5>
      <a:accent6>
        <a:srgbClr val="FFFFC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60FE826-304C-448F-A586-3BB11781423C}" vid="{6E343E84-6C68-4897-B606-F6F97706B6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IVORY">
    <a:dk1>
      <a:sysClr val="windowText" lastClr="000000"/>
    </a:dk1>
    <a:lt1>
      <a:srgbClr val="FFFFFF"/>
    </a:lt1>
    <a:dk2>
      <a:srgbClr val="44546A"/>
    </a:dk2>
    <a:lt2>
      <a:srgbClr val="E7E6E6"/>
    </a:lt2>
    <a:accent1>
      <a:srgbClr val="556A85"/>
    </a:accent1>
    <a:accent2>
      <a:srgbClr val="8496B0"/>
    </a:accent2>
    <a:accent3>
      <a:srgbClr val="CC00CC"/>
    </a:accent3>
    <a:accent4>
      <a:srgbClr val="00D4AD"/>
    </a:accent4>
    <a:accent5>
      <a:srgbClr val="00B0F0"/>
    </a:accent5>
    <a:accent6>
      <a:srgbClr val="FFFFCC"/>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66E3007DE3014ABEFA36105C5A1A6A" ma:contentTypeVersion="13" ma:contentTypeDescription="Create a new document." ma:contentTypeScope="" ma:versionID="caeec362e601d97f8b23dc0c8858d290">
  <xsd:schema xmlns:xsd="http://www.w3.org/2001/XMLSchema" xmlns:xs="http://www.w3.org/2001/XMLSchema" xmlns:p="http://schemas.microsoft.com/office/2006/metadata/properties" xmlns:ns2="d98294e5-662f-48d8-89fd-cd0e6e1ef752" xmlns:ns3="b42a19f6-649e-424c-912a-9037d474f63d" targetNamespace="http://schemas.microsoft.com/office/2006/metadata/properties" ma:root="true" ma:fieldsID="b82393b78a80d5c5fef65669f61f1797" ns2:_="" ns3:_="">
    <xsd:import namespace="d98294e5-662f-48d8-89fd-cd0e6e1ef752"/>
    <xsd:import namespace="b42a19f6-649e-424c-912a-9037d474f63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294e5-662f-48d8-89fd-cd0e6e1ef7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a92cc5-af17-4287-9dd1-4663beed3e5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2a19f6-649e-424c-912a-9037d474f63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f93f49c-c6f3-46fc-ab7a-9f89cb2ea768}" ma:internalName="TaxCatchAll" ma:showField="CatchAllData" ma:web="b42a19f6-649e-424c-912a-9037d474f6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42a19f6-649e-424c-912a-9037d474f63d" xsi:nil="true"/>
    <lcf76f155ced4ddcb4097134ff3c332f xmlns="d98294e5-662f-48d8-89fd-cd0e6e1ef7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35B74A-023E-4064-9702-05EF86B54D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8294e5-662f-48d8-89fd-cd0e6e1ef752"/>
    <ds:schemaRef ds:uri="b42a19f6-649e-424c-912a-9037d474f6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B0E922-9406-48B1-B244-40049C939F75}">
  <ds:schemaRefs>
    <ds:schemaRef ds:uri="http://schemas.microsoft.com/sharepoint/v3/contenttype/forms"/>
  </ds:schemaRefs>
</ds:datastoreItem>
</file>

<file path=customXml/itemProps3.xml><?xml version="1.0" encoding="utf-8"?>
<ds:datastoreItem xmlns:ds="http://schemas.openxmlformats.org/officeDocument/2006/customXml" ds:itemID="{2E6A176A-D27A-4267-A216-993F02916CCA}">
  <ds:schemaRefs>
    <ds:schemaRef ds:uri="http://schemas.microsoft.com/office/2006/metadata/properties"/>
    <ds:schemaRef ds:uri="http://schemas.microsoft.com/office/infopath/2007/PartnerControls"/>
    <ds:schemaRef ds:uri="b42a19f6-649e-424c-912a-9037d474f63d"/>
    <ds:schemaRef ds:uri="d98294e5-662f-48d8-89fd-cd0e6e1ef752"/>
  </ds:schemaRefs>
</ds:datastoreItem>
</file>

<file path=docProps/app.xml><?xml version="1.0" encoding="utf-8"?>
<Properties xmlns="http://schemas.openxmlformats.org/officeDocument/2006/extended-properties" xmlns:vt="http://schemas.openxmlformats.org/officeDocument/2006/docPropsVTypes">
  <Template/>
  <TotalTime>12058</TotalTime>
  <Words>2842</Words>
  <Application>Microsoft Office PowerPoint</Application>
  <PresentationFormat>Widescreen</PresentationFormat>
  <Paragraphs>202</Paragraphs>
  <Slides>15</Slides>
  <Notes>14</Notes>
  <HiddenSlides>3</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1_Office Theme</vt:lpstr>
      <vt:lpstr>PowerPoint Presentation</vt:lpstr>
      <vt:lpstr>Driver Drowsiness Monitoring</vt:lpstr>
      <vt:lpstr>QRS Complex</vt:lpstr>
      <vt:lpstr>The Physiological Perspective - ECG</vt:lpstr>
      <vt:lpstr>The Physiological Perspective - EEG</vt:lpstr>
      <vt:lpstr>The Physiological Perspective - EOG</vt:lpstr>
      <vt:lpstr>The Visual Perspective – Naturalistic Video Analysis</vt:lpstr>
      <vt:lpstr>Vision based Drowsiness Monitoring-3D Facemesh</vt:lpstr>
      <vt:lpstr>Signal Processing &amp; Adaptive Baselines</vt:lpstr>
      <vt:lpstr>Vehicle Kinematics Supporting Detection</vt:lpstr>
      <vt:lpstr>Synergy and Multimodal Future</vt:lpstr>
      <vt:lpstr>PowerPoint Presentation</vt:lpstr>
      <vt:lpstr>The Physiological Perspective</vt:lpstr>
      <vt:lpstr>Feature Engineering with Physiological Signals</vt:lpstr>
      <vt:lpstr>The Physiological Perspective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Ajay IYER</dc:creator>
  <cp:lastModifiedBy>Ajay IYER</cp:lastModifiedBy>
  <cp:revision>169</cp:revision>
  <dcterms:created xsi:type="dcterms:W3CDTF">2026-02-05T15:32:51Z</dcterms:created>
  <dcterms:modified xsi:type="dcterms:W3CDTF">2026-04-15T12:58:46Z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0x010100AD66E3007DE3014ABEFA36105C5A1A6A</vt:lpwstr>
  </property>
  <property fmtid="{D5CDD505-2E9C-101B-9397-08002B2CF9AE}" pid="3" name="MediaServiceImageTags">
    <vt:lpwstr/>
  </property>
</Properties>
</file>