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9"/>
  </p:notesMasterIdLst>
  <p:sldIdLst>
    <p:sldId id="2147475363" r:id="rId5"/>
    <p:sldId id="2147475376" r:id="rId6"/>
    <p:sldId id="2147475378" r:id="rId7"/>
    <p:sldId id="2147475379" r:id="rId8"/>
    <p:sldId id="2147475381" r:id="rId9"/>
    <p:sldId id="2147475368" r:id="rId10"/>
    <p:sldId id="2147475374" r:id="rId11"/>
    <p:sldId id="2147475387" r:id="rId12"/>
    <p:sldId id="2147475385" r:id="rId13"/>
    <p:sldId id="2147475386" r:id="rId14"/>
    <p:sldId id="2147475377" r:id="rId15"/>
    <p:sldId id="2147475375" r:id="rId16"/>
    <p:sldId id="2147475373" r:id="rId17"/>
    <p:sldId id="2147475380"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6A85"/>
    <a:srgbClr val="14E4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05929-FB64-15A9-57CB-63AB59E644A7}" v="14" dt="2026-04-15T08:53:30.096"/>
    <p1510:client id="{3E801AF0-B55E-EEF3-273A-C00A01675186}" v="24" dt="2026-04-14T15:36:36.777"/>
    <p1510:client id="{A0AEC390-1825-D964-8D38-9167FDECF20B}" v="43" dt="2026-04-15T13:13:59.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ay IYER - IVORY" userId="S::ajay.iyer@ivory-network.eu::f2b818ab-50a0-4ada-bc4d-2dad5c3b70a6" providerId="AD" clId="Web-{3E801AF0-B55E-EEF3-273A-C00A01675186}"/>
    <pc:docChg chg="addSld delSld modSld">
      <pc:chgData name="Ajay IYER - IVORY" userId="S::ajay.iyer@ivory-network.eu::f2b818ab-50a0-4ada-bc4d-2dad5c3b70a6" providerId="AD" clId="Web-{3E801AF0-B55E-EEF3-273A-C00A01675186}" dt="2026-04-14T15:39:02.981" v="28"/>
      <pc:docMkLst>
        <pc:docMk/>
      </pc:docMkLst>
      <pc:sldChg chg="del mod modShow">
        <pc:chgData name="Ajay IYER - IVORY" userId="S::ajay.iyer@ivory-network.eu::f2b818ab-50a0-4ada-bc4d-2dad5c3b70a6" providerId="AD" clId="Web-{3E801AF0-B55E-EEF3-273A-C00A01675186}" dt="2026-04-14T15:33:36.959" v="16"/>
        <pc:sldMkLst>
          <pc:docMk/>
          <pc:sldMk cId="1775321491" sldId="2147475367"/>
        </pc:sldMkLst>
      </pc:sldChg>
      <pc:sldChg chg="add del modNotes">
        <pc:chgData name="Ajay IYER - IVORY" userId="S::ajay.iyer@ivory-network.eu::f2b818ab-50a0-4ada-bc4d-2dad5c3b70a6" providerId="AD" clId="Web-{3E801AF0-B55E-EEF3-273A-C00A01675186}" dt="2026-04-14T15:39:02.981" v="28"/>
        <pc:sldMkLst>
          <pc:docMk/>
          <pc:sldMk cId="2390632792" sldId="2147475368"/>
        </pc:sldMkLst>
      </pc:sldChg>
      <pc:sldChg chg="del mod modShow">
        <pc:chgData name="Ajay IYER - IVORY" userId="S::ajay.iyer@ivory-network.eu::f2b818ab-50a0-4ada-bc4d-2dad5c3b70a6" providerId="AD" clId="Web-{3E801AF0-B55E-EEF3-273A-C00A01675186}" dt="2026-04-14T15:33:40.225" v="17"/>
        <pc:sldMkLst>
          <pc:docMk/>
          <pc:sldMk cId="2170948241" sldId="2147475370"/>
        </pc:sldMkLst>
      </pc:sldChg>
      <pc:sldChg chg="del">
        <pc:chgData name="Ajay IYER - IVORY" userId="S::ajay.iyer@ivory-network.eu::f2b818ab-50a0-4ada-bc4d-2dad5c3b70a6" providerId="AD" clId="Web-{3E801AF0-B55E-EEF3-273A-C00A01675186}" dt="2026-04-14T15:33:41.631" v="18"/>
        <pc:sldMkLst>
          <pc:docMk/>
          <pc:sldMk cId="2437749525" sldId="2147475371"/>
        </pc:sldMkLst>
      </pc:sldChg>
      <pc:sldChg chg="add del modNotes">
        <pc:chgData name="Ajay IYER - IVORY" userId="S::ajay.iyer@ivory-network.eu::f2b818ab-50a0-4ada-bc4d-2dad5c3b70a6" providerId="AD" clId="Web-{3E801AF0-B55E-EEF3-273A-C00A01675186}" dt="2026-04-14T15:37:57.215" v="25"/>
        <pc:sldMkLst>
          <pc:docMk/>
          <pc:sldMk cId="1368455777" sldId="2147475377"/>
        </pc:sldMkLst>
      </pc:sldChg>
      <pc:sldChg chg="add del">
        <pc:chgData name="Ajay IYER - IVORY" userId="S::ajay.iyer@ivory-network.eu::f2b818ab-50a0-4ada-bc4d-2dad5c3b70a6" providerId="AD" clId="Web-{3E801AF0-B55E-EEF3-273A-C00A01675186}" dt="2026-04-14T15:32:51.458" v="14"/>
        <pc:sldMkLst>
          <pc:docMk/>
          <pc:sldMk cId="291279170" sldId="2147475382"/>
        </pc:sldMkLst>
      </pc:sldChg>
      <pc:sldChg chg="add del">
        <pc:chgData name="Ajay IYER - IVORY" userId="S::ajay.iyer@ivory-network.eu::f2b818ab-50a0-4ada-bc4d-2dad5c3b70a6" providerId="AD" clId="Web-{3E801AF0-B55E-EEF3-273A-C00A01675186}" dt="2026-04-14T15:30:25.858" v="9"/>
        <pc:sldMkLst>
          <pc:docMk/>
          <pc:sldMk cId="3197437781" sldId="2147475383"/>
        </pc:sldMkLst>
      </pc:sldChg>
      <pc:sldChg chg="addSp delSp add del">
        <pc:chgData name="Ajay IYER - IVORY" userId="S::ajay.iyer@ivory-network.eu::f2b818ab-50a0-4ada-bc4d-2dad5c3b70a6" providerId="AD" clId="Web-{3E801AF0-B55E-EEF3-273A-C00A01675186}" dt="2026-04-14T15:28:56.243" v="7"/>
        <pc:sldMkLst>
          <pc:docMk/>
          <pc:sldMk cId="1147575434" sldId="2147475384"/>
        </pc:sldMkLst>
        <pc:picChg chg="add del">
          <ac:chgData name="Ajay IYER - IVORY" userId="S::ajay.iyer@ivory-network.eu::f2b818ab-50a0-4ada-bc4d-2dad5c3b70a6" providerId="AD" clId="Web-{3E801AF0-B55E-EEF3-273A-C00A01675186}" dt="2026-04-14T15:28:54.446" v="6"/>
          <ac:picMkLst>
            <pc:docMk/>
            <pc:sldMk cId="1147575434" sldId="2147475384"/>
            <ac:picMk id="14" creationId="{BED7CBDD-2BEE-15A7-2E99-3525B0750547}"/>
          </ac:picMkLst>
        </pc:picChg>
      </pc:sldChg>
      <pc:sldChg chg="add del">
        <pc:chgData name="Ajay IYER - IVORY" userId="S::ajay.iyer@ivory-network.eu::f2b818ab-50a0-4ada-bc4d-2dad5c3b70a6" providerId="AD" clId="Web-{3E801AF0-B55E-EEF3-273A-C00A01675186}" dt="2026-04-14T15:36:29.011" v="22"/>
        <pc:sldMkLst>
          <pc:docMk/>
          <pc:sldMk cId="3082868432" sldId="2147475384"/>
        </pc:sldMkLst>
      </pc:sldChg>
      <pc:sldChg chg="add del">
        <pc:chgData name="Ajay IYER - IVORY" userId="S::ajay.iyer@ivory-network.eu::f2b818ab-50a0-4ada-bc4d-2dad5c3b70a6" providerId="AD" clId="Web-{3E801AF0-B55E-EEF3-273A-C00A01675186}" dt="2026-04-14T15:31:33.048" v="11"/>
        <pc:sldMkLst>
          <pc:docMk/>
          <pc:sldMk cId="3124694710" sldId="2147475385"/>
        </pc:sldMkLst>
      </pc:sldChg>
      <pc:sldChg chg="add">
        <pc:chgData name="Ajay IYER - IVORY" userId="S::ajay.iyer@ivory-network.eu::f2b818ab-50a0-4ada-bc4d-2dad5c3b70a6" providerId="AD" clId="Web-{3E801AF0-B55E-EEF3-273A-C00A01675186}" dt="2026-04-14T15:31:48.440" v="12"/>
        <pc:sldMkLst>
          <pc:docMk/>
          <pc:sldMk cId="3968343300" sldId="2147475385"/>
        </pc:sldMkLst>
      </pc:sldChg>
      <pc:sldChg chg="add">
        <pc:chgData name="Ajay IYER - IVORY" userId="S::ajay.iyer@ivory-network.eu::f2b818ab-50a0-4ada-bc4d-2dad5c3b70a6" providerId="AD" clId="Web-{3E801AF0-B55E-EEF3-273A-C00A01675186}" dt="2026-04-14T15:31:57.190" v="13"/>
        <pc:sldMkLst>
          <pc:docMk/>
          <pc:sldMk cId="3603224805" sldId="2147475386"/>
        </pc:sldMkLst>
      </pc:sldChg>
      <pc:sldChg chg="add">
        <pc:chgData name="Ajay IYER - IVORY" userId="S::ajay.iyer@ivory-network.eu::f2b818ab-50a0-4ada-bc4d-2dad5c3b70a6" providerId="AD" clId="Web-{3E801AF0-B55E-EEF3-273A-C00A01675186}" dt="2026-04-14T15:32:57.692" v="15"/>
        <pc:sldMkLst>
          <pc:docMk/>
          <pc:sldMk cId="2787734945" sldId="2147475387"/>
        </pc:sldMkLst>
      </pc:sldChg>
    </pc:docChg>
  </pc:docChgLst>
  <pc:docChgLst>
    <pc:chgData name="Ajay IYER - IVORY" userId="S::ajay.iyer@ivory-network.eu::f2b818ab-50a0-4ada-bc4d-2dad5c3b70a6" providerId="AD" clId="Web-{A0AEC390-1825-D964-8D38-9167FDECF20B}"/>
    <pc:docChg chg="modSld">
      <pc:chgData name="Ajay IYER - IVORY" userId="S::ajay.iyer@ivory-network.eu::f2b818ab-50a0-4ada-bc4d-2dad5c3b70a6" providerId="AD" clId="Web-{A0AEC390-1825-D964-8D38-9167FDECF20B}" dt="2026-04-15T13:13:58.252" v="30" actId="20577"/>
      <pc:docMkLst>
        <pc:docMk/>
      </pc:docMkLst>
      <pc:sldChg chg="modSp">
        <pc:chgData name="Ajay IYER - IVORY" userId="S::ajay.iyer@ivory-network.eu::f2b818ab-50a0-4ada-bc4d-2dad5c3b70a6" providerId="AD" clId="Web-{A0AEC390-1825-D964-8D38-9167FDECF20B}" dt="2026-04-15T13:13:58.252" v="30" actId="20577"/>
        <pc:sldMkLst>
          <pc:docMk/>
          <pc:sldMk cId="1368455777" sldId="2147475377"/>
        </pc:sldMkLst>
        <pc:spChg chg="mod">
          <ac:chgData name="Ajay IYER - IVORY" userId="S::ajay.iyer@ivory-network.eu::f2b818ab-50a0-4ada-bc4d-2dad5c3b70a6" providerId="AD" clId="Web-{A0AEC390-1825-D964-8D38-9167FDECF20B}" dt="2026-04-15T13:13:58.252" v="30" actId="20577"/>
          <ac:spMkLst>
            <pc:docMk/>
            <pc:sldMk cId="1368455777" sldId="2147475377"/>
            <ac:spMk id="7" creationId="{6A80494A-2ABB-B49E-7111-12B56DA6F510}"/>
          </ac:spMkLst>
        </pc:spChg>
      </pc:sldChg>
      <pc:sldChg chg="modSp">
        <pc:chgData name="Ajay IYER - IVORY" userId="S::ajay.iyer@ivory-network.eu::f2b818ab-50a0-4ada-bc4d-2dad5c3b70a6" providerId="AD" clId="Web-{A0AEC390-1825-D964-8D38-9167FDECF20B}" dt="2026-04-15T13:05:53.772" v="8" actId="20577"/>
        <pc:sldMkLst>
          <pc:docMk/>
          <pc:sldMk cId="3968343300" sldId="2147475385"/>
        </pc:sldMkLst>
        <pc:spChg chg="mod">
          <ac:chgData name="Ajay IYER - IVORY" userId="S::ajay.iyer@ivory-network.eu::f2b818ab-50a0-4ada-bc4d-2dad5c3b70a6" providerId="AD" clId="Web-{A0AEC390-1825-D964-8D38-9167FDECF20B}" dt="2026-04-15T13:05:53.772" v="8" actId="20577"/>
          <ac:spMkLst>
            <pc:docMk/>
            <pc:sldMk cId="3968343300" sldId="2147475385"/>
            <ac:spMk id="2" creationId="{73BDAD91-F433-5FCE-606A-13EAEF4A4066}"/>
          </ac:spMkLst>
        </pc:spChg>
      </pc:sldChg>
    </pc:docChg>
  </pc:docChgLst>
  <pc:docChgLst>
    <pc:chgData name="Ajay IYER - IVORY" userId="S::ajay.iyer@ivory-network.eu::f2b818ab-50a0-4ada-bc4d-2dad5c3b70a6" providerId="AD" clId="Web-{37D05929-FB64-15A9-57CB-63AB59E644A7}"/>
    <pc:docChg chg="modSld">
      <pc:chgData name="Ajay IYER - IVORY" userId="S::ajay.iyer@ivory-network.eu::f2b818ab-50a0-4ada-bc4d-2dad5c3b70a6" providerId="AD" clId="Web-{37D05929-FB64-15A9-57CB-63AB59E644A7}" dt="2026-04-15T08:53:18.080" v="5" actId="20577"/>
      <pc:docMkLst>
        <pc:docMk/>
      </pc:docMkLst>
      <pc:sldChg chg="modSp">
        <pc:chgData name="Ajay IYER - IVORY" userId="S::ajay.iyer@ivory-network.eu::f2b818ab-50a0-4ada-bc4d-2dad5c3b70a6" providerId="AD" clId="Web-{37D05929-FB64-15A9-57CB-63AB59E644A7}" dt="2026-04-15T08:20:22.835" v="3" actId="20577"/>
        <pc:sldMkLst>
          <pc:docMk/>
          <pc:sldMk cId="1368455777" sldId="2147475377"/>
        </pc:sldMkLst>
        <pc:spChg chg="mod">
          <ac:chgData name="Ajay IYER - IVORY" userId="S::ajay.iyer@ivory-network.eu::f2b818ab-50a0-4ada-bc4d-2dad5c3b70a6" providerId="AD" clId="Web-{37D05929-FB64-15A9-57CB-63AB59E644A7}" dt="2026-04-15T08:20:22.835" v="3" actId="20577"/>
          <ac:spMkLst>
            <pc:docMk/>
            <pc:sldMk cId="1368455777" sldId="2147475377"/>
            <ac:spMk id="20" creationId="{9E1B921F-618A-DFAE-87FF-F6F01A5543A6}"/>
          </ac:spMkLst>
        </pc:spChg>
      </pc:sldChg>
      <pc:sldChg chg="modSp">
        <pc:chgData name="Ajay IYER - IVORY" userId="S::ajay.iyer@ivory-network.eu::f2b818ab-50a0-4ada-bc4d-2dad5c3b70a6" providerId="AD" clId="Web-{37D05929-FB64-15A9-57CB-63AB59E644A7}" dt="2026-04-15T08:53:18.080" v="5" actId="20577"/>
        <pc:sldMkLst>
          <pc:docMk/>
          <pc:sldMk cId="3968343300" sldId="2147475385"/>
        </pc:sldMkLst>
        <pc:spChg chg="mod">
          <ac:chgData name="Ajay IYER - IVORY" userId="S::ajay.iyer@ivory-network.eu::f2b818ab-50a0-4ada-bc4d-2dad5c3b70a6" providerId="AD" clId="Web-{37D05929-FB64-15A9-57CB-63AB59E644A7}" dt="2026-04-15T08:53:18.080" v="5" actId="20577"/>
          <ac:spMkLst>
            <pc:docMk/>
            <pc:sldMk cId="3968343300" sldId="2147475385"/>
            <ac:spMk id="2" creationId="{73BDAD91-F433-5FCE-606A-13EAEF4A40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8ED52-230A-4AEB-A682-B098EA24B417}" type="datetimeFigureOut">
              <a:rPr lang="fr-FR" smtClean="0"/>
              <a:t>15/04/2026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F8BC5-C422-415E-9278-2DC467F98B74}" type="slidenum">
              <a:rPr lang="fr-FR" smtClean="0"/>
              <a:t>‹#›</a:t>
            </a:fld>
            <a:endParaRPr lang="fr-FR"/>
          </a:p>
        </p:txBody>
      </p:sp>
    </p:spTree>
    <p:extLst>
      <p:ext uri="{BB962C8B-B14F-4D97-AF65-F5344CB8AC3E}">
        <p14:creationId xmlns:p14="http://schemas.microsoft.com/office/powerpoint/2010/main" val="211275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F8BC5-C422-415E-9278-2DC467F98B74}" type="slidenum">
              <a:rPr lang="fr-FR" smtClean="0"/>
              <a:t>1</a:t>
            </a:fld>
            <a:endParaRPr lang="fr-FR"/>
          </a:p>
        </p:txBody>
      </p:sp>
    </p:spTree>
    <p:extLst>
      <p:ext uri="{BB962C8B-B14F-4D97-AF65-F5344CB8AC3E}">
        <p14:creationId xmlns:p14="http://schemas.microsoft.com/office/powerpoint/2010/main" val="254971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B6EDF-4A35-6864-AB5B-B9E898B88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846C6-6900-EB4B-ED33-B2353BA3B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56AC5-B925-21D9-396F-4AAA619E8FBB}"/>
              </a:ext>
            </a:extLst>
          </p:cNvPr>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**Point 1:** "Moving to the physiological Data in </a:t>
            </a:r>
            <a:r>
              <a:rPr lang="en-US" sz="1200" b="0" i="0" kern="1200" err="1">
                <a:solidFill>
                  <a:schemeClr val="tx1"/>
                </a:solidFill>
                <a:effectLst/>
                <a:latin typeface="+mn-lt"/>
                <a:ea typeface="+mn-ea"/>
                <a:cs typeface="+mn-cs"/>
              </a:rPr>
              <a:t>Idreams</a:t>
            </a:r>
            <a:r>
              <a:rPr lang="en-US" sz="1200" b="0" i="0" kern="1200">
                <a:solidFill>
                  <a:schemeClr val="tx1"/>
                </a:solidFill>
                <a:effectLst/>
                <a:latin typeface="+mn-lt"/>
                <a:ea typeface="+mn-ea"/>
                <a:cs typeface="+mn-cs"/>
              </a:rPr>
              <a:t>, we use Inter-Beat Interval (IBI) .These are not just medical stats; they are direct indicators of the Autonomic Nervous System's regulation, acting as our ground truth for 'Internal State’.”</a:t>
            </a:r>
          </a:p>
          <a:p>
            <a:pPr marL="171450" indent="-171450">
              <a:buFont typeface="Wingdings" panose="05000000000000000000" pitchFamily="2" charset="2"/>
              <a:buChar char="à"/>
            </a:pPr>
            <a:r>
              <a:rPr lang="en-US"/>
              <a:t>The concept was to </a:t>
            </a:r>
            <a:r>
              <a:rPr lang="en-US" err="1"/>
              <a:t>analyse</a:t>
            </a:r>
            <a:r>
              <a:rPr lang="en-US"/>
              <a:t> the large </a:t>
            </a:r>
            <a:r>
              <a:rPr lang="en-US" err="1"/>
              <a:t>i</a:t>
            </a:r>
            <a:r>
              <a:rPr lang="en-US"/>
              <a:t>-dreams  dataset based on literature based IBI drowsiness thresholds which indicate </a:t>
            </a:r>
            <a:r>
              <a:rPr lang="en-GB" sz="1200" kern="1200">
                <a:solidFill>
                  <a:schemeClr val="tx1"/>
                </a:solidFill>
                <a:effectLst/>
                <a:latin typeface="+mn-lt"/>
                <a:ea typeface="+mn-ea"/>
                <a:cs typeface="+mn-cs"/>
              </a:rPr>
              <a:t>10-15% increase in IBI from driver baseline is a sign of </a:t>
            </a:r>
            <a:r>
              <a:rPr lang="en-GB" sz="1200" kern="1200" err="1">
                <a:solidFill>
                  <a:schemeClr val="tx1"/>
                </a:solidFill>
                <a:effectLst/>
                <a:latin typeface="+mn-lt"/>
                <a:ea typeface="+mn-ea"/>
                <a:cs typeface="+mn-cs"/>
              </a:rPr>
              <a:t>drowsines</a:t>
            </a:r>
            <a:r>
              <a:rPr lang="en-GB" sz="1200" kern="1200">
                <a:solidFill>
                  <a:schemeClr val="tx1"/>
                </a:solidFill>
                <a:effectLst/>
                <a:latin typeface="+mn-lt"/>
                <a:ea typeface="+mn-ea"/>
                <a:cs typeface="+mn-cs"/>
              </a:rPr>
              <a:t>, and in this case a 15% conservative baseline was considered to be sure</a:t>
            </a:r>
          </a:p>
          <a:p>
            <a:pPr marL="171450" indent="-171450">
              <a:buFont typeface="Wingdings" panose="05000000000000000000" pitchFamily="2" charset="2"/>
              <a:buChar char="à"/>
            </a:pPr>
            <a:r>
              <a:rPr lang="en-GB" sz="1200" kern="1200">
                <a:solidFill>
                  <a:schemeClr val="tx1"/>
                </a:solidFill>
                <a:effectLst/>
                <a:latin typeface="+mn-lt"/>
                <a:ea typeface="+mn-ea"/>
                <a:cs typeface="+mn-cs"/>
              </a:rPr>
              <a:t>Again to be more strict a temporal consistency filter of minimum 30 seconds, to ensure drowsiness</a:t>
            </a:r>
          </a:p>
          <a:p>
            <a:pPr marL="171450" indent="-171450">
              <a:buFont typeface="Wingdings" panose="05000000000000000000" pitchFamily="2" charset="2"/>
              <a:buChar char="à"/>
            </a:pPr>
            <a:r>
              <a:rPr lang="en-GB" sz="1200" kern="1200">
                <a:solidFill>
                  <a:schemeClr val="tx1"/>
                </a:solidFill>
                <a:effectLst/>
                <a:latin typeface="+mn-lt"/>
                <a:ea typeface="+mn-ea"/>
                <a:cs typeface="+mn-cs"/>
              </a:rPr>
              <a:t> was considered with a minimum 5 min warmup and subsequent 10 min driving to establish a baseline</a:t>
            </a:r>
          </a:p>
          <a:p>
            <a:pPr marL="171450" indent="-171450">
              <a:buFont typeface="Wingdings" panose="05000000000000000000" pitchFamily="2" charset="2"/>
              <a:buChar char="à"/>
            </a:pPr>
            <a:r>
              <a:rPr lang="en-US"/>
              <a:t>Also there was accounting for signal quality using CV filter (</a:t>
            </a:r>
            <a:r>
              <a:rPr lang="en-US" err="1"/>
              <a:t>coffeient</a:t>
            </a:r>
            <a:r>
              <a:rPr lang="en-US"/>
              <a:t> of variation) of less than 20% was used, which is standard for ECG measurements calculated based on the SD of the signal used for most industrial applications</a:t>
            </a:r>
          </a:p>
          <a:p>
            <a:pPr marL="171450" indent="-171450">
              <a:buFont typeface="Wingdings" panose="05000000000000000000" pitchFamily="2" charset="2"/>
              <a:buChar char="à"/>
            </a:pPr>
            <a:r>
              <a:rPr lang="en-US"/>
              <a:t> So out of more than 3260 hours of driving only around 59 episodes were obtained ranging from 30 to 466s with around 15 drivers</a:t>
            </a:r>
          </a:p>
          <a:p>
            <a:pPr marL="171450" indent="-171450">
              <a:buFont typeface="Wingdings" panose="05000000000000000000" pitchFamily="2" charset="2"/>
              <a:buChar char="à"/>
            </a:pPr>
            <a:endParaRPr lang="en-US"/>
          </a:p>
          <a:p>
            <a:pPr marL="171450" indent="-171450">
              <a:buFont typeface="Wingdings" panose="05000000000000000000" pitchFamily="2" charset="2"/>
              <a:buChar char="à"/>
            </a:pPr>
            <a:r>
              <a:rPr lang="en-US"/>
              <a:t>These drowsiness episodes contained risky driving behaviors such as over speeding events, Harsh accelerations, Harsh Breaking </a:t>
            </a:r>
            <a:r>
              <a:rPr lang="en-US" err="1"/>
              <a:t>etc</a:t>
            </a:r>
            <a:endParaRPr lang="en-US"/>
          </a:p>
          <a:p>
            <a:pPr marL="171450" indent="-171450">
              <a:buFont typeface="Wingdings" panose="05000000000000000000" pitchFamily="2" charset="2"/>
              <a:buChar char="à"/>
            </a:pPr>
            <a:r>
              <a:rPr lang="en-US"/>
              <a:t>Here is an example of one such event during the episode</a:t>
            </a:r>
          </a:p>
          <a:p>
            <a:pPr marL="171450" indent="-171450">
              <a:buFont typeface="Arial" panose="020B0604020202020204" pitchFamily="34" charset="0"/>
              <a:buChar char="•"/>
            </a:pPr>
            <a:endParaRPr lang="fr-FR"/>
          </a:p>
        </p:txBody>
      </p:sp>
      <p:sp>
        <p:nvSpPr>
          <p:cNvPr id="4" name="Slide Number Placeholder 3">
            <a:extLst>
              <a:ext uri="{FF2B5EF4-FFF2-40B4-BE49-F238E27FC236}">
                <a16:creationId xmlns:a16="http://schemas.microsoft.com/office/drawing/2014/main" id="{32AB8A61-9C5C-C2A4-C70D-7EB4F578AB05}"/>
              </a:ext>
            </a:extLst>
          </p:cNvPr>
          <p:cNvSpPr>
            <a:spLocks noGrp="1"/>
          </p:cNvSpPr>
          <p:nvPr>
            <p:ph type="sldNum" sz="quarter" idx="5"/>
          </p:nvPr>
        </p:nvSpPr>
        <p:spPr/>
        <p:txBody>
          <a:bodyPr/>
          <a:lstStyle/>
          <a:p>
            <a:fld id="{095F8BC5-C422-415E-9278-2DC467F98B74}" type="slidenum">
              <a:rPr lang="fr-FR" smtClean="0"/>
              <a:t>10</a:t>
            </a:fld>
            <a:endParaRPr lang="fr-FR"/>
          </a:p>
        </p:txBody>
      </p:sp>
    </p:spTree>
    <p:extLst>
      <p:ext uri="{BB962C8B-B14F-4D97-AF65-F5344CB8AC3E}">
        <p14:creationId xmlns:p14="http://schemas.microsoft.com/office/powerpoint/2010/main" val="341867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E9569-61F7-1731-22C3-BCEFE1C3A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2F5BD-6B7C-BE1D-8935-0EB1718ED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59E48-A2C9-8D4F-98A6-2DF981AC3C11}"/>
              </a:ext>
            </a:extLst>
          </p:cNvPr>
          <p:cNvSpPr>
            <a:spLocks noGrp="1"/>
          </p:cNvSpPr>
          <p:nvPr>
            <p:ph type="body" idx="1"/>
          </p:nvPr>
        </p:nvSpPr>
        <p:spPr/>
        <p:txBody>
          <a:bodyPr/>
          <a:lstStyle/>
          <a:p>
            <a:pPr marL="0" indent="0">
              <a:buFont typeface="Arial" panose="020B0604020202020204" pitchFamily="34" charset="0"/>
              <a:buNone/>
            </a:pPr>
            <a:r>
              <a:rPr lang="en-US"/>
              <a:t>POINT 1:Finally to find strong correlations between the driver adaptation behavior degradations and driver states of distraction and drowsiness</a:t>
            </a:r>
            <a:r>
              <a:rPr lang="fr-FR"/>
              <a:t> </a:t>
            </a:r>
            <a:r>
              <a:rPr lang="fr-FR" err="1"/>
              <a:t>we</a:t>
            </a:r>
            <a:r>
              <a:rPr lang="fr-FR"/>
              <a:t> plan to </a:t>
            </a:r>
            <a:r>
              <a:rPr lang="fr-FR" err="1"/>
              <a:t>employ</a:t>
            </a:r>
            <a:endParaRPr lang="fr-FR"/>
          </a:p>
          <a:p>
            <a:pPr marL="0" indent="0">
              <a:buFont typeface="Arial" panose="020B0604020202020204" pitchFamily="34" charset="0"/>
              <a:buNone/>
            </a:pPr>
            <a:r>
              <a:rPr lang="en-US" sz="1200" b="0" i="0" kern="1200">
                <a:solidFill>
                  <a:schemeClr val="tx1"/>
                </a:solidFill>
                <a:effectLst/>
                <a:latin typeface="+mn-lt"/>
                <a:ea typeface="+mn-ea"/>
                <a:cs typeface="+mn-cs"/>
              </a:rPr>
              <a:t>Multivariate Time Series Analysis. We are not looking at static points, but at the dynamic fusion of behavioral signals (Gaze/HRV) and kinematic outputs (Speed/Steering) over time</a:t>
            </a:r>
          </a:p>
          <a:p>
            <a:pPr marL="0" indent="0">
              <a:buFont typeface="Arial" panose="020B0604020202020204" pitchFamily="34" charset="0"/>
              <a:buNone/>
            </a:pPr>
            <a:endParaRPr lang="en-US" sz="1200" b="0" i="0" kern="1200">
              <a:solidFill>
                <a:schemeClr val="tx1"/>
              </a:solidFill>
              <a:effectLst/>
              <a:latin typeface="+mn-lt"/>
              <a:ea typeface="+mn-ea"/>
              <a:cs typeface="+mn-cs"/>
            </a:endParaRPr>
          </a:p>
          <a:p>
            <a:pPr marL="0" indent="0">
              <a:buFont typeface="Arial" panose="020B0604020202020204" pitchFamily="34" charset="0"/>
              <a:buNone/>
            </a:pPr>
            <a:r>
              <a:rPr lang="en-US" sz="1200" b="0" i="0" kern="1200">
                <a:solidFill>
                  <a:schemeClr val="tx1"/>
                </a:solidFill>
                <a:effectLst/>
                <a:latin typeface="+mn-lt"/>
                <a:ea typeface="+mn-ea"/>
                <a:cs typeface="+mn-cs"/>
              </a:rPr>
              <a:t>POINT 2: We can also use Motif Discovery to find '</a:t>
            </a:r>
            <a:r>
              <a:rPr lang="en-US" sz="1200" b="0" i="0" kern="1200" err="1">
                <a:solidFill>
                  <a:schemeClr val="tx1"/>
                </a:solidFill>
                <a:effectLst/>
                <a:latin typeface="+mn-lt"/>
                <a:ea typeface="+mn-ea"/>
                <a:cs typeface="+mn-cs"/>
              </a:rPr>
              <a:t>Shapelets</a:t>
            </a:r>
            <a:r>
              <a:rPr lang="en-US" sz="1200" b="0" i="0" kern="1200">
                <a:solidFill>
                  <a:schemeClr val="tx1"/>
                </a:solidFill>
                <a:effectLst/>
                <a:latin typeface="+mn-lt"/>
                <a:ea typeface="+mn-ea"/>
                <a:cs typeface="+mn-cs"/>
              </a:rPr>
              <a:t>'—recurring geometric patterns in the driving data. For example, we could identify  a specific 'micro-swerving' motif that appears almost exclusively during early-stage drowsiness. And compare it with the driver </a:t>
            </a:r>
            <a:r>
              <a:rPr lang="en-US" sz="1200" b="0" i="0" kern="1200" err="1">
                <a:solidFill>
                  <a:schemeClr val="tx1"/>
                </a:solidFill>
                <a:effectLst/>
                <a:latin typeface="+mn-lt"/>
                <a:ea typeface="+mn-ea"/>
                <a:cs typeface="+mn-cs"/>
              </a:rPr>
              <a:t>sewring</a:t>
            </a:r>
            <a:r>
              <a:rPr lang="en-US" sz="1200" b="0" i="0" kern="1200">
                <a:solidFill>
                  <a:schemeClr val="tx1"/>
                </a:solidFill>
                <a:effectLst/>
                <a:latin typeface="+mn-lt"/>
                <a:ea typeface="+mn-ea"/>
                <a:cs typeface="+mn-cs"/>
              </a:rPr>
              <a:t> motif during </a:t>
            </a:r>
            <a:r>
              <a:rPr lang="en-US" sz="1200" b="0" i="0" kern="1200" err="1">
                <a:solidFill>
                  <a:schemeClr val="tx1"/>
                </a:solidFill>
                <a:effectLst/>
                <a:latin typeface="+mn-lt"/>
                <a:ea typeface="+mn-ea"/>
                <a:cs typeface="+mn-cs"/>
              </a:rPr>
              <a:t>aleart</a:t>
            </a:r>
            <a:r>
              <a:rPr lang="en-US" sz="1200" b="0" i="0" kern="1200">
                <a:solidFill>
                  <a:schemeClr val="tx1"/>
                </a:solidFill>
                <a:effectLst/>
                <a:latin typeface="+mn-lt"/>
                <a:ea typeface="+mn-ea"/>
                <a:cs typeface="+mn-cs"/>
              </a:rPr>
              <a:t> states</a:t>
            </a:r>
          </a:p>
          <a:p>
            <a:pPr marL="0" indent="0">
              <a:buFont typeface="Arial" panose="020B0604020202020204" pitchFamily="34" charset="0"/>
              <a:buNone/>
            </a:pPr>
            <a:endParaRPr lang="en-US" sz="1200" b="0" i="0" kern="1200">
              <a:solidFill>
                <a:schemeClr val="tx1"/>
              </a:solidFill>
              <a:effectLst/>
              <a:latin typeface="+mn-lt"/>
              <a:ea typeface="+mn-ea"/>
              <a:cs typeface="+mn-cs"/>
            </a:endParaRPr>
          </a:p>
          <a:p>
            <a:pPr marL="0" indent="0">
              <a:buFont typeface="Arial" panose="020B0604020202020204" pitchFamily="34" charset="0"/>
              <a:buNone/>
            </a:pPr>
            <a:r>
              <a:rPr lang="en-US" sz="1200" b="0" i="0" kern="1200">
                <a:solidFill>
                  <a:schemeClr val="tx1"/>
                </a:solidFill>
                <a:effectLst/>
                <a:latin typeface="+mn-lt"/>
                <a:ea typeface="+mn-ea"/>
                <a:cs typeface="+mn-cs"/>
              </a:rPr>
              <a:t>POINT3: Another promising model is STGNNs Graph neural networks where Driver State and Vehicle Dynamics act as  connected nodes and it helps to </a:t>
            </a:r>
            <a:r>
              <a:rPr lang="en-US" sz="1200" b="0" i="0" kern="1200" err="1">
                <a:solidFill>
                  <a:schemeClr val="tx1"/>
                </a:solidFill>
                <a:effectLst/>
                <a:latin typeface="+mn-lt"/>
                <a:ea typeface="+mn-ea"/>
                <a:cs typeface="+mn-cs"/>
              </a:rPr>
              <a:t>qualtify</a:t>
            </a:r>
            <a:r>
              <a:rPr lang="en-US" sz="1200" b="0" i="0" kern="1200">
                <a:solidFill>
                  <a:schemeClr val="tx1"/>
                </a:solidFill>
                <a:effectLst/>
                <a:latin typeface="+mn-lt"/>
                <a:ea typeface="+mn-ea"/>
                <a:cs typeface="+mn-cs"/>
              </a:rPr>
              <a:t> </a:t>
            </a:r>
          </a:p>
          <a:p>
            <a:pPr marL="0" indent="0">
              <a:buFont typeface="Arial" panose="020B0604020202020204" pitchFamily="34" charset="0"/>
              <a:buNone/>
            </a:pPr>
            <a:r>
              <a:rPr lang="en-US" sz="1200" b="0" i="0" kern="1200">
                <a:solidFill>
                  <a:schemeClr val="tx1"/>
                </a:solidFill>
                <a:effectLst/>
                <a:latin typeface="+mn-lt"/>
                <a:ea typeface="+mn-ea"/>
                <a:cs typeface="+mn-cs"/>
              </a:rPr>
              <a:t>The influence of each node on the other in a </a:t>
            </a:r>
            <a:r>
              <a:rPr lang="en-US" sz="1200" b="0" i="0" kern="1200" err="1">
                <a:solidFill>
                  <a:schemeClr val="tx1"/>
                </a:solidFill>
                <a:effectLst/>
                <a:latin typeface="+mn-lt"/>
                <a:ea typeface="+mn-ea"/>
                <a:cs typeface="+mn-cs"/>
              </a:rPr>
              <a:t>probabilitistc</a:t>
            </a:r>
            <a:r>
              <a:rPr lang="en-US" sz="1200" b="0" i="0" kern="1200">
                <a:solidFill>
                  <a:schemeClr val="tx1"/>
                </a:solidFill>
                <a:effectLst/>
                <a:latin typeface="+mn-lt"/>
                <a:ea typeface="+mn-ea"/>
                <a:cs typeface="+mn-cs"/>
              </a:rPr>
              <a:t> manner . This could be a way to quantify the impact of distraction and drowsiness behaviors on driver adaptive </a:t>
            </a:r>
            <a:r>
              <a:rPr lang="en-US" sz="1200" b="0" i="0" kern="1200" err="1">
                <a:solidFill>
                  <a:schemeClr val="tx1"/>
                </a:solidFill>
                <a:effectLst/>
                <a:latin typeface="+mn-lt"/>
                <a:ea typeface="+mn-ea"/>
                <a:cs typeface="+mn-cs"/>
              </a:rPr>
              <a:t>manouvers</a:t>
            </a:r>
            <a:endParaRPr lang="en-US" sz="1200" b="0" i="0" kern="1200">
              <a:solidFill>
                <a:schemeClr val="tx1"/>
              </a:solidFill>
              <a:effectLst/>
              <a:latin typeface="+mn-lt"/>
              <a:ea typeface="+mn-ea"/>
              <a:cs typeface="+mn-cs"/>
            </a:endParaRPr>
          </a:p>
          <a:p>
            <a:pPr marL="0" indent="0">
              <a:buFont typeface="Arial" panose="020B0604020202020204" pitchFamily="34" charset="0"/>
              <a:buNone/>
            </a:pPr>
            <a:r>
              <a:rPr lang="en-US" sz="1200" b="0" i="0" kern="1200">
                <a:solidFill>
                  <a:schemeClr val="tx1"/>
                </a:solidFill>
                <a:effectLst/>
                <a:latin typeface="+mn-lt"/>
                <a:ea typeface="+mn-ea"/>
                <a:cs typeface="+mn-cs"/>
              </a:rPr>
              <a:t>When you compare these same </a:t>
            </a:r>
            <a:r>
              <a:rPr lang="en-US" sz="1200" b="0" i="0" kern="1200" err="1">
                <a:solidFill>
                  <a:schemeClr val="tx1"/>
                </a:solidFill>
                <a:effectLst/>
                <a:latin typeface="+mn-lt"/>
                <a:ea typeface="+mn-ea"/>
                <a:cs typeface="+mn-cs"/>
              </a:rPr>
              <a:t>manouvers</a:t>
            </a:r>
            <a:r>
              <a:rPr lang="en-US" sz="1200" b="0" i="0" kern="1200">
                <a:solidFill>
                  <a:schemeClr val="tx1"/>
                </a:solidFill>
                <a:effectLst/>
                <a:latin typeface="+mn-lt"/>
                <a:ea typeface="+mn-ea"/>
                <a:cs typeface="+mn-cs"/>
              </a:rPr>
              <a:t> during an alert or non distracted state </a:t>
            </a:r>
          </a:p>
          <a:p>
            <a:pPr marL="0" indent="0">
              <a:buFont typeface="Arial" panose="020B0604020202020204" pitchFamily="34" charset="0"/>
              <a:buNone/>
            </a:pPr>
            <a:endParaRPr lang="en-US" sz="1200" b="0" i="0" kern="1200">
              <a:solidFill>
                <a:schemeClr val="tx1"/>
              </a:solidFill>
              <a:effectLst/>
              <a:latin typeface="+mn-lt"/>
              <a:ea typeface="+mn-ea"/>
              <a:cs typeface="+mn-cs"/>
            </a:endParaRPr>
          </a:p>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D99E5FFC-F916-580C-82F5-59B9527854B6}"/>
              </a:ext>
            </a:extLst>
          </p:cNvPr>
          <p:cNvSpPr>
            <a:spLocks noGrp="1"/>
          </p:cNvSpPr>
          <p:nvPr>
            <p:ph type="sldNum" sz="quarter" idx="5"/>
          </p:nvPr>
        </p:nvSpPr>
        <p:spPr/>
        <p:txBody>
          <a:bodyPr/>
          <a:lstStyle/>
          <a:p>
            <a:fld id="{095F8BC5-C422-415E-9278-2DC467F98B74}" type="slidenum">
              <a:rPr lang="fr-FR" smtClean="0"/>
              <a:t>11</a:t>
            </a:fld>
            <a:endParaRPr lang="fr-FR"/>
          </a:p>
        </p:txBody>
      </p:sp>
    </p:spTree>
    <p:extLst>
      <p:ext uri="{BB962C8B-B14F-4D97-AF65-F5344CB8AC3E}">
        <p14:creationId xmlns:p14="http://schemas.microsoft.com/office/powerpoint/2010/main" val="294517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9C75F-996C-1D37-6FC2-1D0A0E598A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38216-EA71-5696-3B89-26EC2083C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B1A56-D46D-B957-D58F-405926FB9EF7}"/>
              </a:ext>
            </a:extLst>
          </p:cNvPr>
          <p:cNvSpPr>
            <a:spLocks noGrp="1"/>
          </p:cNvSpPr>
          <p:nvPr>
            <p:ph type="body" idx="1"/>
          </p:nvPr>
        </p:nvSpPr>
        <p:spPr/>
        <p:txBody>
          <a:bodyPr/>
          <a:lstStyle/>
          <a:p>
            <a:pPr marL="0" indent="0">
              <a:buFont typeface="Arial" panose="020B0604020202020204" pitchFamily="34" charset="0"/>
              <a:buNone/>
            </a:pPr>
            <a:r>
              <a:rPr lang="en-US"/>
              <a:t>POINT1</a:t>
            </a:r>
          </a:p>
          <a:p>
            <a:pPr marL="171450" indent="-171450">
              <a:buFont typeface="Arial" panose="020B0604020202020204" pitchFamily="34" charset="0"/>
              <a:buChar char="•"/>
            </a:pPr>
            <a:r>
              <a:rPr lang="en-US"/>
              <a:t>A further temporal clustering with DTW algorithm was applied on risky driving variables found during these drowsiness events</a:t>
            </a:r>
          </a:p>
          <a:p>
            <a:pPr marL="0" indent="0">
              <a:buFont typeface="Arial" panose="020B0604020202020204" pitchFamily="34" charset="0"/>
              <a:buNone/>
            </a:pPr>
            <a:endParaRPr lang="en-US"/>
          </a:p>
          <a:p>
            <a:pPr marL="0" indent="0">
              <a:buFont typeface="Arial" panose="020B0604020202020204" pitchFamily="34" charset="0"/>
              <a:buNone/>
            </a:pPr>
            <a:r>
              <a:rPr lang="en-US"/>
              <a:t>Point 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DTW algorithm shows firstly drowsy driving is an evolutive state across time.</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The DTW algorithm aligns and clusters temporal similarities between multiple drivers for these behaviors . To generate a time </a:t>
            </a:r>
            <a:r>
              <a:rPr lang="en-US" err="1"/>
              <a:t>cetroid</a:t>
            </a:r>
            <a:r>
              <a:rPr lang="en-US"/>
              <a:t> showing the composite</a:t>
            </a:r>
          </a:p>
          <a:p>
            <a:pPr marL="0" indent="0">
              <a:buFont typeface="Arial" panose="020B0604020202020204" pitchFamily="34" charset="0"/>
              <a:buNone/>
            </a:pPr>
            <a:r>
              <a:rPr lang="en-US"/>
              <a:t>behavior or drivers during the episode.</a:t>
            </a:r>
            <a:r>
              <a:rPr lang="en-US" sz="1200" b="0" i="0" kern="1200">
                <a:solidFill>
                  <a:schemeClr val="tx1"/>
                </a:solidFill>
                <a:effectLst/>
                <a:latin typeface="+mn-lt"/>
                <a:ea typeface="+mn-ea"/>
                <a:cs typeface="+mn-cs"/>
              </a:rPr>
              <a:t> It shows the central tendency—the most representative pattern—for all the episodes in that group</a:t>
            </a:r>
            <a:endParaRPr lang="en-US"/>
          </a:p>
          <a:p>
            <a:pPr marL="0" indent="0">
              <a:buFont typeface="Arial" panose="020B0604020202020204" pitchFamily="34" charset="0"/>
              <a:buNone/>
            </a:pPr>
            <a:endParaRPr lang="en-US"/>
          </a:p>
          <a:p>
            <a:pPr marL="171450" indent="-171450">
              <a:buFont typeface="Arial" panose="020B0604020202020204" pitchFamily="34" charset="0"/>
              <a:buChar char="•"/>
            </a:pPr>
            <a:r>
              <a:rPr lang="en-US"/>
              <a:t>From the behavior pattern in the centroid we can see that the driver behavior is punctuated with erratic acceleration counts and sudden spikes of Harsh breaking</a:t>
            </a:r>
          </a:p>
          <a:p>
            <a:pPr marL="0" indent="0">
              <a:buFont typeface="Arial" panose="020B0604020202020204" pitchFamily="34" charset="0"/>
              <a:buNone/>
            </a:pPr>
            <a:r>
              <a:rPr lang="en-US"/>
              <a:t>Indicating that the drivers generally misjudge the distance with the leading vehicle , another sign of reduced adaptation capacity</a:t>
            </a:r>
          </a:p>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005562FD-8288-79F3-EAD4-62B230B5DF6C}"/>
              </a:ext>
            </a:extLst>
          </p:cNvPr>
          <p:cNvSpPr>
            <a:spLocks noGrp="1"/>
          </p:cNvSpPr>
          <p:nvPr>
            <p:ph type="sldNum" sz="quarter" idx="5"/>
          </p:nvPr>
        </p:nvSpPr>
        <p:spPr/>
        <p:txBody>
          <a:bodyPr/>
          <a:lstStyle/>
          <a:p>
            <a:fld id="{095F8BC5-C422-415E-9278-2DC467F98B74}" type="slidenum">
              <a:rPr lang="fr-FR" smtClean="0"/>
              <a:t>13</a:t>
            </a:fld>
            <a:endParaRPr lang="fr-FR"/>
          </a:p>
        </p:txBody>
      </p:sp>
    </p:spTree>
    <p:extLst>
      <p:ext uri="{BB962C8B-B14F-4D97-AF65-F5344CB8AC3E}">
        <p14:creationId xmlns:p14="http://schemas.microsoft.com/office/powerpoint/2010/main" val="4192690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57A3-B8F3-386F-3EF5-B3C831152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B5ACF-11C9-BD91-6C7F-E88C729D3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0D9FF-C170-B2E5-940F-5DE56F18A399}"/>
              </a:ext>
            </a:extLst>
          </p:cNvPr>
          <p:cNvSpPr>
            <a:spLocks noGrp="1"/>
          </p:cNvSpPr>
          <p:nvPr>
            <p:ph type="body" idx="1"/>
          </p:nvPr>
        </p:nvSpPr>
        <p:spPr/>
        <p:txBody>
          <a:bodyPr/>
          <a:lstStyle/>
          <a:p>
            <a:r>
              <a:rPr lang="en-US" b="1"/>
              <a:t>How can we identify successful and degraded adaptation in naturalistic driving?</a:t>
            </a:r>
            <a:endParaRPr lang="en-US"/>
          </a:p>
          <a:p>
            <a:r>
              <a:rPr lang="en-US" b="1"/>
              <a:t>Core message:</a:t>
            </a:r>
            <a:br>
              <a:rPr lang="en-US"/>
            </a:br>
            <a:r>
              <a:rPr lang="en-US"/>
              <a:t>DC6 aims to detect, characterize, and compare patterns of driver adaptation across the </a:t>
            </a:r>
            <a:r>
              <a:rPr lang="en-US" err="1"/>
              <a:t>behavioural</a:t>
            </a:r>
            <a:r>
              <a:rPr lang="en-US"/>
              <a:t> spectrum. Rather than isolated time points, adaptation should be studied as a temporal process.</a:t>
            </a:r>
          </a:p>
          <a:p>
            <a:r>
              <a:rPr lang="en-US"/>
              <a:t> </a:t>
            </a:r>
          </a:p>
          <a:p>
            <a:endParaRPr lang="en-US"/>
          </a:p>
          <a:p>
            <a:endParaRPr lang="en-US"/>
          </a:p>
        </p:txBody>
      </p:sp>
      <p:sp>
        <p:nvSpPr>
          <p:cNvPr id="4" name="Slide Number Placeholder 3">
            <a:extLst>
              <a:ext uri="{FF2B5EF4-FFF2-40B4-BE49-F238E27FC236}">
                <a16:creationId xmlns:a16="http://schemas.microsoft.com/office/drawing/2014/main" id="{DD95E527-7469-A814-CDC4-B310919AACB8}"/>
              </a:ext>
            </a:extLst>
          </p:cNvPr>
          <p:cNvSpPr>
            <a:spLocks noGrp="1"/>
          </p:cNvSpPr>
          <p:nvPr>
            <p:ph type="sldNum" sz="quarter" idx="5"/>
          </p:nvPr>
        </p:nvSpPr>
        <p:spPr/>
        <p:txBody>
          <a:bodyPr/>
          <a:lstStyle/>
          <a:p>
            <a:fld id="{095F8BC5-C422-415E-9278-2DC467F98B74}" type="slidenum">
              <a:rPr lang="fr-FR" smtClean="0"/>
              <a:t>14</a:t>
            </a:fld>
            <a:endParaRPr lang="fr-FR"/>
          </a:p>
        </p:txBody>
      </p:sp>
    </p:spTree>
    <p:extLst>
      <p:ext uri="{BB962C8B-B14F-4D97-AF65-F5344CB8AC3E}">
        <p14:creationId xmlns:p14="http://schemas.microsoft.com/office/powerpoint/2010/main" val="416309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we look at the graph of frequency of traffic interaction with the severity of the interaction, we will see that although crashes and conflicts have high severity, but they have a small fraction of the all interaction. Most of the traffic interactions consisted of typical interaction road users interact with each other without risk elevation. Although most of the research on road safety usually focus on the crashes and near misses or conflicts, what can we learn by looking at the majority of the interaction that nothing serious related to safety is not happening.</a:t>
            </a:r>
            <a:br>
              <a:rPr lang="en-US"/>
            </a:br>
            <a:br>
              <a:rPr lang="en-US"/>
            </a:br>
            <a:r>
              <a:rPr lang="en-US" b="1"/>
              <a:t>Core message:</a:t>
            </a:r>
            <a:br>
              <a:rPr lang="en-US"/>
            </a:br>
            <a:r>
              <a:rPr lang="en-US"/>
              <a:t>Traditional road safety work often focuses on crashes, conflicts, or violations. But real-world driving is mostly made of continuous adjustments to changing demands. Safety emerges when drivers adapt successful</a:t>
            </a:r>
            <a:br>
              <a:rPr lang="en-US"/>
            </a:br>
            <a:br>
              <a:rPr lang="en-US"/>
            </a:br>
            <a:r>
              <a:rPr lang="en-US" b="1"/>
              <a:t>Speaker idea:</a:t>
            </a:r>
            <a:br>
              <a:rPr lang="en-US"/>
            </a:br>
            <a:r>
              <a:rPr lang="en-US"/>
              <a:t>“Instead of asking only why drivers fail, we ask how drivers usually succeed — and how that success varies in quality across contexts.”</a:t>
            </a:r>
            <a:br>
              <a:rPr lang="en-US"/>
            </a:br>
            <a:br>
              <a:rPr lang="en-US"/>
            </a:br>
            <a:r>
              <a:rPr lang="en-US"/>
              <a:t>Safety-I treats safety as the absence of adverse outcomes. Safety-II treats safety as the presence of adaptive capacity under variable conditions.</a:t>
            </a:r>
          </a:p>
          <a:p>
            <a:endParaRPr lang="en-US"/>
          </a:p>
          <a:p>
            <a:r>
              <a:rPr lang="en-US"/>
              <a:t>Driving is a dynamic control task under uncertainty </a:t>
            </a:r>
          </a:p>
          <a:p>
            <a:r>
              <a:rPr lang="en-US"/>
              <a:t>Safety is maintained through ongoing behavioral regulation </a:t>
            </a:r>
          </a:p>
          <a:p>
            <a:r>
              <a:rPr lang="en-US"/>
              <a:t>Observable behavior reflects internal adaptation to external constraints</a:t>
            </a:r>
          </a:p>
        </p:txBody>
      </p:sp>
      <p:sp>
        <p:nvSpPr>
          <p:cNvPr id="4" name="Slide Number Placeholder 3"/>
          <p:cNvSpPr>
            <a:spLocks noGrp="1"/>
          </p:cNvSpPr>
          <p:nvPr>
            <p:ph type="sldNum" sz="quarter" idx="5"/>
          </p:nvPr>
        </p:nvSpPr>
        <p:spPr/>
        <p:txBody>
          <a:bodyPr/>
          <a:lstStyle/>
          <a:p>
            <a:fld id="{095F8BC5-C422-415E-9278-2DC467F98B74}" type="slidenum">
              <a:rPr lang="fr-FR" smtClean="0"/>
              <a:t>2</a:t>
            </a:fld>
            <a:endParaRPr lang="fr-FR"/>
          </a:p>
        </p:txBody>
      </p:sp>
    </p:spTree>
    <p:extLst>
      <p:ext uri="{BB962C8B-B14F-4D97-AF65-F5344CB8AC3E}">
        <p14:creationId xmlns:p14="http://schemas.microsoft.com/office/powerpoint/2010/main" val="286525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0D7D4-EB11-FD84-F4B0-D0FC1C9DB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63BA5-0142-0C15-BCF6-D4C846C0A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D10C4-EFFA-165C-0EA1-8BA60021D22A}"/>
              </a:ext>
            </a:extLst>
          </p:cNvPr>
          <p:cNvSpPr>
            <a:spLocks noGrp="1"/>
          </p:cNvSpPr>
          <p:nvPr>
            <p:ph type="body" idx="1"/>
          </p:nvPr>
        </p:nvSpPr>
        <p:spPr/>
        <p:txBody>
          <a:bodyPr/>
          <a:lstStyle/>
          <a:p>
            <a:r>
              <a:rPr lang="en-US" b="1"/>
              <a:t>How can we identify successful and degraded adaptation in naturalistic driving?</a:t>
            </a:r>
            <a:endParaRPr lang="en-US"/>
          </a:p>
          <a:p>
            <a:r>
              <a:rPr lang="en-US" b="1"/>
              <a:t>Core message:</a:t>
            </a:r>
            <a:br>
              <a:rPr lang="en-US"/>
            </a:br>
            <a:r>
              <a:rPr lang="en-US"/>
              <a:t>DC6 aims to detect, characterize, and compare patterns of driver adaptation across the </a:t>
            </a:r>
            <a:r>
              <a:rPr lang="en-US" err="1"/>
              <a:t>behavioural</a:t>
            </a:r>
            <a:r>
              <a:rPr lang="en-US"/>
              <a:t> spectrum. Rather than isolated time points, adaptation should be studied as a temporal process.</a:t>
            </a:r>
          </a:p>
          <a:p>
            <a:r>
              <a:rPr lang="en-US"/>
              <a:t> </a:t>
            </a:r>
          </a:p>
          <a:p>
            <a:endParaRPr lang="en-US"/>
          </a:p>
          <a:p>
            <a:endParaRPr lang="en-US"/>
          </a:p>
        </p:txBody>
      </p:sp>
      <p:sp>
        <p:nvSpPr>
          <p:cNvPr id="4" name="Slide Number Placeholder 3">
            <a:extLst>
              <a:ext uri="{FF2B5EF4-FFF2-40B4-BE49-F238E27FC236}">
                <a16:creationId xmlns:a16="http://schemas.microsoft.com/office/drawing/2014/main" id="{B6B853D4-BEEB-EAC5-C743-B308BC864991}"/>
              </a:ext>
            </a:extLst>
          </p:cNvPr>
          <p:cNvSpPr>
            <a:spLocks noGrp="1"/>
          </p:cNvSpPr>
          <p:nvPr>
            <p:ph type="sldNum" sz="quarter" idx="5"/>
          </p:nvPr>
        </p:nvSpPr>
        <p:spPr/>
        <p:txBody>
          <a:bodyPr/>
          <a:lstStyle/>
          <a:p>
            <a:fld id="{095F8BC5-C422-415E-9278-2DC467F98B74}" type="slidenum">
              <a:rPr lang="fr-FR" smtClean="0"/>
              <a:t>3</a:t>
            </a:fld>
            <a:endParaRPr lang="fr-FR"/>
          </a:p>
        </p:txBody>
      </p:sp>
    </p:spTree>
    <p:extLst>
      <p:ext uri="{BB962C8B-B14F-4D97-AF65-F5344CB8AC3E}">
        <p14:creationId xmlns:p14="http://schemas.microsoft.com/office/powerpoint/2010/main" val="151715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A7298-6530-9224-ED1D-4DFB90F63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15D5A-FE49-11A8-0B8C-237710EDA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CA538-F227-A1B3-0448-6784F988C20C}"/>
              </a:ext>
            </a:extLst>
          </p:cNvPr>
          <p:cNvSpPr>
            <a:spLocks noGrp="1"/>
          </p:cNvSpPr>
          <p:nvPr>
            <p:ph type="body" idx="1"/>
          </p:nvPr>
        </p:nvSpPr>
        <p:spPr/>
        <p:txBody>
          <a:bodyPr/>
          <a:lstStyle/>
          <a:p>
            <a:r>
              <a:rPr lang="en-US" sz="1200" b="1" i="0" u="none" strike="noStrike" kern="1200" baseline="0">
                <a:solidFill>
                  <a:schemeClr val="tx1"/>
                </a:solidFill>
                <a:latin typeface="+mn-lt"/>
                <a:ea typeface="+mn-ea"/>
                <a:cs typeface="+mn-cs"/>
              </a:rPr>
              <a:t>Cluster 1: Symmetric regulation. </a:t>
            </a:r>
            <a:r>
              <a:rPr lang="en-US" sz="1200" b="0" i="0" u="none" strike="noStrike" kern="1200" baseline="0">
                <a:solidFill>
                  <a:schemeClr val="tx1"/>
                </a:solidFill>
                <a:latin typeface="+mn-lt"/>
                <a:ea typeface="+mn-ea"/>
                <a:cs typeface="+mn-cs"/>
              </a:rPr>
              <a:t>The first cluster is the dominant cluster (n = 145), representing the most frequently observed adaptation pattern. Episodes in this cluster are </a:t>
            </a:r>
            <a:r>
              <a:rPr lang="en-US" sz="1200" b="0" i="0" u="none" strike="noStrike" kern="1200" baseline="0" err="1">
                <a:solidFill>
                  <a:schemeClr val="tx1"/>
                </a:solidFill>
                <a:latin typeface="+mn-lt"/>
                <a:ea typeface="+mn-ea"/>
                <a:cs typeface="+mn-cs"/>
              </a:rPr>
              <a:t>characterised</a:t>
            </a:r>
            <a:r>
              <a:rPr lang="en-US" sz="1200" b="0" i="0" u="none" strike="noStrike" kern="1200" baseline="0">
                <a:solidFill>
                  <a:schemeClr val="tx1"/>
                </a:solidFill>
                <a:latin typeface="+mn-lt"/>
                <a:ea typeface="+mn-ea"/>
                <a:cs typeface="+mn-cs"/>
              </a:rPr>
              <a:t> by relatively higher peak </a:t>
            </a:r>
            <a:r>
              <a:rPr lang="en-US" sz="1200" b="0" i="0" u="none" strike="noStrike" kern="1200" baseline="0" err="1">
                <a:solidFill>
                  <a:schemeClr val="tx1"/>
                </a:solidFill>
                <a:latin typeface="+mn-lt"/>
                <a:ea typeface="+mn-ea"/>
                <a:cs typeface="+mn-cs"/>
              </a:rPr>
              <a:t>Vrel</a:t>
            </a:r>
            <a:r>
              <a:rPr lang="en-US" sz="1200" b="0" i="0" u="none" strike="noStrike" kern="1200" baseline="0">
                <a:solidFill>
                  <a:schemeClr val="tx1"/>
                </a:solidFill>
                <a:latin typeface="+mn-lt"/>
                <a:ea typeface="+mn-ea"/>
                <a:cs typeface="+mn-cs"/>
              </a:rPr>
              <a:t> values, with rapid rises and recoveries. As shown in Fig. 3, both rise and recovery are concentrated at lower values compared to other clusters. This pattern may reflect a reactive form of adjustment in which the driver response quickly to the developing interaction and restores the situation within a short time window. </a:t>
            </a:r>
          </a:p>
          <a:p>
            <a:r>
              <a:rPr lang="en-US" sz="1200" b="1" i="0" u="none" strike="noStrike" kern="1200" baseline="0">
                <a:solidFill>
                  <a:schemeClr val="tx1"/>
                </a:solidFill>
                <a:latin typeface="+mn-lt"/>
                <a:ea typeface="+mn-ea"/>
                <a:cs typeface="+mn-cs"/>
              </a:rPr>
              <a:t>Cluster 2: Delayed adaptation. </a:t>
            </a:r>
            <a:r>
              <a:rPr lang="en-US" sz="1200" b="0" i="0" u="none" strike="noStrike" kern="1200" baseline="0">
                <a:solidFill>
                  <a:schemeClr val="tx1"/>
                </a:solidFill>
                <a:latin typeface="+mn-lt"/>
                <a:ea typeface="+mn-ea"/>
                <a:cs typeface="+mn-cs"/>
              </a:rPr>
              <a:t>This cluster combines the lowest peak </a:t>
            </a:r>
            <a:r>
              <a:rPr lang="en-US" sz="1200" b="0" i="0" u="none" strike="noStrike" kern="1200" baseline="0" err="1">
                <a:solidFill>
                  <a:schemeClr val="tx1"/>
                </a:solidFill>
                <a:latin typeface="+mn-lt"/>
                <a:ea typeface="+mn-ea"/>
                <a:cs typeface="+mn-cs"/>
              </a:rPr>
              <a:t>Vrel</a:t>
            </a:r>
            <a:r>
              <a:rPr lang="en-US" sz="1200" b="0" i="0" u="none" strike="noStrike" kern="1200" baseline="0">
                <a:solidFill>
                  <a:schemeClr val="tx1"/>
                </a:solidFill>
                <a:latin typeface="+mn-lt"/>
                <a:ea typeface="+mn-ea"/>
                <a:cs typeface="+mn-cs"/>
              </a:rPr>
              <a:t> values with the longest recovery durations and has the fewest episodes (n = 29). The feature distributions confirm the shift toward longer recovery times, while rise durations remain moderate. In addition, the mean temporal profile of </a:t>
            </a:r>
            <a:r>
              <a:rPr lang="en-US" sz="1200" b="0" i="0" u="none" strike="noStrike" kern="1200" baseline="0" err="1">
                <a:solidFill>
                  <a:schemeClr val="tx1"/>
                </a:solidFill>
                <a:latin typeface="+mn-lt"/>
                <a:ea typeface="+mn-ea"/>
                <a:cs typeface="+mn-cs"/>
              </a:rPr>
              <a:t>Vrel</a:t>
            </a:r>
            <a:r>
              <a:rPr lang="en-US" sz="1200" b="0" i="0" u="none" strike="noStrike" kern="1200" baseline="0">
                <a:solidFill>
                  <a:schemeClr val="tx1"/>
                </a:solidFill>
                <a:latin typeface="+mn-lt"/>
                <a:ea typeface="+mn-ea"/>
                <a:cs typeface="+mn-cs"/>
              </a:rPr>
              <a:t> shows a bimodal shape, suggesting that the interaction evolves in two phases rather than a single continuous adjustment. This pattern reflects a mild disturbance that is regulated slowly, suggesting a cautious or delayed adjustment rather than an immediate response. </a:t>
            </a:r>
          </a:p>
          <a:p>
            <a:r>
              <a:rPr lang="en-US" sz="1200" b="1" i="0" u="none" strike="noStrike" kern="1200" baseline="0">
                <a:solidFill>
                  <a:schemeClr val="tx1"/>
                </a:solidFill>
                <a:latin typeface="+mn-lt"/>
                <a:ea typeface="+mn-ea"/>
                <a:cs typeface="+mn-cs"/>
              </a:rPr>
              <a:t>Cluster 3: Moderate adaptation. </a:t>
            </a:r>
            <a:r>
              <a:rPr lang="en-US" sz="1200" b="0" i="0" u="none" strike="noStrike" kern="1200" baseline="0">
                <a:solidFill>
                  <a:schemeClr val="tx1"/>
                </a:solidFill>
                <a:latin typeface="+mn-lt"/>
                <a:ea typeface="+mn-ea"/>
                <a:cs typeface="+mn-cs"/>
              </a:rPr>
              <a:t>Episodes (n=111) in this cluster show a mean peak </a:t>
            </a:r>
            <a:r>
              <a:rPr lang="en-US" sz="1200" b="0" i="0" u="none" strike="noStrike" kern="1200" baseline="0" err="1">
                <a:solidFill>
                  <a:schemeClr val="tx1"/>
                </a:solidFill>
                <a:latin typeface="+mn-lt"/>
                <a:ea typeface="+mn-ea"/>
                <a:cs typeface="+mn-cs"/>
              </a:rPr>
              <a:t>Vrel</a:t>
            </a:r>
            <a:r>
              <a:rPr lang="en-US" sz="1200" b="0" i="0" u="none" strike="noStrike" kern="1200" baseline="0">
                <a:solidFill>
                  <a:schemeClr val="tx1"/>
                </a:solidFill>
                <a:latin typeface="+mn-lt"/>
                <a:ea typeface="+mn-ea"/>
                <a:cs typeface="+mn-cs"/>
              </a:rPr>
              <a:t> of 1.12m/s, a rise duration of 2.9s, and a recovery duration of 6.7s. Compared to Cluster 1, recovery is longer, but not as prolonged as in Cluster 2. The distributions indicate a balanced pattern, in which drivers respond to the interaction in a controlled manner, without either rapid correction or prolonged regulation. </a:t>
            </a:r>
          </a:p>
          <a:p>
            <a:r>
              <a:rPr lang="en-US" sz="1200" b="1" i="0" u="none" strike="noStrike" kern="1200" baseline="0">
                <a:solidFill>
                  <a:schemeClr val="tx1"/>
                </a:solidFill>
                <a:latin typeface="+mn-lt"/>
                <a:ea typeface="+mn-ea"/>
                <a:cs typeface="+mn-cs"/>
              </a:rPr>
              <a:t>Cluster 4: Slow buildup. </a:t>
            </a:r>
            <a:r>
              <a:rPr lang="en-US" sz="1200" b="0" i="0" u="none" strike="noStrike" kern="1200" baseline="0">
                <a:solidFill>
                  <a:schemeClr val="tx1"/>
                </a:solidFill>
                <a:latin typeface="+mn-lt"/>
                <a:ea typeface="+mn-ea"/>
                <a:cs typeface="+mn-cs"/>
              </a:rPr>
              <a:t>The last cluster (n=82) is distinguished by the longest rise duration (5.2s), combined with a recovery duration of 5.3s and a mean peak </a:t>
            </a:r>
            <a:r>
              <a:rPr lang="en-US" sz="1200" b="0" i="0" u="none" strike="noStrike" kern="1200" baseline="0" err="1">
                <a:solidFill>
                  <a:schemeClr val="tx1"/>
                </a:solidFill>
                <a:latin typeface="+mn-lt"/>
                <a:ea typeface="+mn-ea"/>
                <a:cs typeface="+mn-cs"/>
              </a:rPr>
              <a:t>Vrel</a:t>
            </a:r>
            <a:r>
              <a:rPr lang="en-US" sz="1200" b="0" i="0" u="none" strike="noStrike" kern="1200" baseline="0">
                <a:solidFill>
                  <a:schemeClr val="tx1"/>
                </a:solidFill>
                <a:latin typeface="+mn-lt"/>
                <a:ea typeface="+mn-ea"/>
                <a:cs typeface="+mn-cs"/>
              </a:rPr>
              <a:t> of 1m/s. The defining feature is therefore the gradual development of the interaction before recovery begins. This pattern is consistent with a gradual adjustment, in which the closing process builds slowly, and the driver regulates it without a sharp transition. </a:t>
            </a:r>
            <a:endParaRPr lang="en-US"/>
          </a:p>
        </p:txBody>
      </p:sp>
      <p:sp>
        <p:nvSpPr>
          <p:cNvPr id="4" name="Slide Number Placeholder 3">
            <a:extLst>
              <a:ext uri="{FF2B5EF4-FFF2-40B4-BE49-F238E27FC236}">
                <a16:creationId xmlns:a16="http://schemas.microsoft.com/office/drawing/2014/main" id="{9D5268CE-8970-3086-D1D7-C9D6A974A292}"/>
              </a:ext>
            </a:extLst>
          </p:cNvPr>
          <p:cNvSpPr>
            <a:spLocks noGrp="1"/>
          </p:cNvSpPr>
          <p:nvPr>
            <p:ph type="sldNum" sz="quarter" idx="5"/>
          </p:nvPr>
        </p:nvSpPr>
        <p:spPr/>
        <p:txBody>
          <a:bodyPr/>
          <a:lstStyle/>
          <a:p>
            <a:fld id="{095F8BC5-C422-415E-9278-2DC467F98B74}" type="slidenum">
              <a:rPr lang="fr-FR" smtClean="0"/>
              <a:t>4</a:t>
            </a:fld>
            <a:endParaRPr lang="fr-FR"/>
          </a:p>
        </p:txBody>
      </p:sp>
    </p:spTree>
    <p:extLst>
      <p:ext uri="{BB962C8B-B14F-4D97-AF65-F5344CB8AC3E}">
        <p14:creationId xmlns:p14="http://schemas.microsoft.com/office/powerpoint/2010/main" val="181917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80E48-7033-9B8F-1579-676448ED2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3CF4A-F3B7-9825-16D7-87DFD4396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08DE41-C01C-B7D9-4731-204AEFBBDA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four distinct temporal regulation patterns, representing different ways in which drivers manage a closing interaction. These patterns differ in how the interaction develops and is resolved. Some episodes are handled quickly and efficiently, while others involve delayed or gradual responses. This indicates that variation in everyday driving is primarily expressed through timing rather than intensity. </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But adaptive performance depends on internal capacity</a:t>
            </a:r>
            <a:endParaRPr lang="en-US"/>
          </a:p>
          <a:p>
            <a:r>
              <a:rPr lang="en-US"/>
              <a:t>The driver may face the same external demand, but adaptive performance changes depending on cognitive and physiological availability.</a:t>
            </a:r>
          </a:p>
          <a:p>
            <a:r>
              <a:rPr lang="en-US"/>
              <a:t>what happens when the internal capacity required for that adaptation is degraded?</a:t>
            </a:r>
          </a:p>
        </p:txBody>
      </p:sp>
      <p:sp>
        <p:nvSpPr>
          <p:cNvPr id="4" name="Slide Number Placeholder 3">
            <a:extLst>
              <a:ext uri="{FF2B5EF4-FFF2-40B4-BE49-F238E27FC236}">
                <a16:creationId xmlns:a16="http://schemas.microsoft.com/office/drawing/2014/main" id="{B3C4C81F-B720-A106-905F-A578285959BF}"/>
              </a:ext>
            </a:extLst>
          </p:cNvPr>
          <p:cNvSpPr>
            <a:spLocks noGrp="1"/>
          </p:cNvSpPr>
          <p:nvPr>
            <p:ph type="sldNum" sz="quarter" idx="5"/>
          </p:nvPr>
        </p:nvSpPr>
        <p:spPr/>
        <p:txBody>
          <a:bodyPr/>
          <a:lstStyle/>
          <a:p>
            <a:fld id="{095F8BC5-C422-415E-9278-2DC467F98B74}" type="slidenum">
              <a:rPr lang="fr-FR" smtClean="0"/>
              <a:t>5</a:t>
            </a:fld>
            <a:endParaRPr lang="fr-FR"/>
          </a:p>
        </p:txBody>
      </p:sp>
    </p:spTree>
    <p:extLst>
      <p:ext uri="{BB962C8B-B14F-4D97-AF65-F5344CB8AC3E}">
        <p14:creationId xmlns:p14="http://schemas.microsoft.com/office/powerpoint/2010/main" val="83338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7B734-9999-9E91-8EC9-2F84FD66E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7B92D-E361-9C97-B650-C4718DE75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D7EB0-208B-C06A-3015-D2FC32CD05A1}"/>
              </a:ext>
            </a:extLst>
          </p:cNvPr>
          <p:cNvSpPr>
            <a:spLocks noGrp="1"/>
          </p:cNvSpPr>
          <p:nvPr>
            <p:ph type="body" idx="1"/>
          </p:nvPr>
        </p:nvSpPr>
        <p:spPr/>
        <p:txBody>
          <a:bodyPr/>
          <a:lstStyle/>
          <a:p>
            <a:r>
              <a:rPr lang="en-US" sz="1200" b="0" i="0" kern="1200">
                <a:solidFill>
                  <a:schemeClr val="tx1"/>
                </a:solidFill>
                <a:effectLst/>
                <a:latin typeface="+mn-lt"/>
                <a:ea typeface="+mn-ea"/>
                <a:cs typeface="+mn-cs"/>
              </a:rPr>
              <a:t>My </a:t>
            </a:r>
            <a:r>
              <a:rPr lang="en-US" sz="1200" b="0" i="0" kern="1200" err="1">
                <a:solidFill>
                  <a:schemeClr val="tx1"/>
                </a:solidFill>
                <a:effectLst/>
                <a:latin typeface="+mn-lt"/>
                <a:ea typeface="+mn-ea"/>
                <a:cs typeface="+mn-cs"/>
              </a:rPr>
              <a:t>collegue</a:t>
            </a:r>
            <a:r>
              <a:rPr lang="en-US" sz="1200" b="0" i="0" kern="1200">
                <a:solidFill>
                  <a:schemeClr val="tx1"/>
                </a:solidFill>
                <a:effectLst/>
                <a:latin typeface="+mn-lt"/>
                <a:ea typeface="+mn-ea"/>
                <a:cs typeface="+mn-cs"/>
              </a:rPr>
              <a:t> explained how a capable driver continuously adapts to the road environment. However, this adaptation mechanism relies on the driver's cognitive and physical availability.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We now focus on the 'Internal State'—specifically, identifying the precursors related to distraction and drowsiness that degrade this availability and cause the adaptation loop to fail</a:t>
            </a:r>
            <a:br>
              <a:rPr lang="en-US">
                <a:cs typeface="+mn-lt"/>
              </a:rPr>
            </a:br>
            <a:br>
              <a:rPr lang="en-US">
                <a:cs typeface="+mn-lt"/>
              </a:rPr>
            </a:br>
            <a:r>
              <a:rPr lang="en-US"/>
              <a:t>Based on literature review, the most apt definition I find for distraction:as a diversion of attention created by and external event toward a competing non-driving task—be it visual or cognitive—that actively subtracts resources from the safety adaptation process we just discussed."*</a:t>
            </a:r>
            <a:endParaRPr lang="en-US">
              <a:solidFill>
                <a:srgbClr val="444444"/>
              </a:solidFill>
            </a:endParaRPr>
          </a:p>
          <a:p>
            <a:endParaRPr lang="en-US">
              <a:solidFill>
                <a:srgbClr val="444444"/>
              </a:solidFill>
            </a:endParaRPr>
          </a:p>
          <a:p>
            <a:endParaRPr lang="fr-FR">
              <a:solidFill>
                <a:srgbClr val="444444"/>
              </a:solidFill>
            </a:endParaRPr>
          </a:p>
          <a:p>
            <a:r>
              <a:rPr lang="fr-FR"/>
              <a:t>Similarly drowsiness is </a:t>
            </a:r>
            <a:r>
              <a:rPr lang="en-US"/>
              <a:t>characterized as a state of increased sleep propensity and a progressive degradation of capability caused by fatigue or circadian factors</a:t>
            </a:r>
            <a:endParaRPr lang="en-US">
              <a:solidFill>
                <a:srgbClr val="444444"/>
              </a:solidFill>
            </a:endParaRPr>
          </a:p>
          <a:p>
            <a:endParaRPr lang="en-US">
              <a:solidFill>
                <a:srgbClr val="444444"/>
              </a:solidFill>
            </a:endParaRPr>
          </a:p>
          <a:p>
            <a:r>
              <a:rPr lang="en-US"/>
              <a:t>My research focusses on and </a:t>
            </a:r>
            <a:r>
              <a:rPr lang="fr-FR"/>
              <a:t>observable repeated temporal patterns</a:t>
            </a:r>
            <a:r>
              <a:rPr lang="en-US"/>
              <a:t> of these behavioral/physiological states which signals the increased likelihood of entering these states </a:t>
            </a:r>
            <a:endParaRPr lang="en-US">
              <a:solidFill>
                <a:srgbClr val="444444"/>
              </a:solidFill>
            </a:endParaRPr>
          </a:p>
          <a:p>
            <a:endParaRPr lang="en-US">
              <a:solidFill>
                <a:srgbClr val="444444"/>
              </a:solidFill>
            </a:endParaRPr>
          </a:p>
          <a:p>
            <a:r>
              <a:rPr lang="en-US"/>
              <a:t>Hence it can signal as an early warning that the driver's ability to adaptation capacity is reducing.</a:t>
            </a:r>
            <a:endParaRPr lang="en-US">
              <a:solidFill>
                <a:srgbClr val="444444"/>
              </a:solidFill>
            </a:endParaRPr>
          </a:p>
          <a:p>
            <a:r>
              <a:rPr lang="en-US"/>
              <a:t>When these signals appear, the 'optimal behaviors' identified in the previous slides by my collegues become less possible and action needs to be taken by the driver </a:t>
            </a:r>
            <a:endParaRPr lang="en-US">
              <a:solidFill>
                <a:srgbClr val="444444"/>
              </a:solidFill>
            </a:endParaRPr>
          </a:p>
          <a:p>
            <a:endParaRPr lang="en-US">
              <a:solidFill>
                <a:srgbClr val="444444"/>
              </a:solidFill>
            </a:endParaRPr>
          </a:p>
          <a:p>
            <a:r>
              <a:rPr lang="en-US"/>
              <a:t>To analyse these States and precurors I focus on Multimodal naturalistic driving databases </a:t>
            </a:r>
            <a:endParaRPr lang="en-US">
              <a:solidFill>
                <a:srgbClr val="444444"/>
              </a:solidFill>
            </a:endParaRPr>
          </a:p>
          <a:p>
            <a:r>
              <a:rPr lang="en-US"/>
              <a:t>Such as I-Dreams, U-Drive, I described before</a:t>
            </a:r>
          </a:p>
        </p:txBody>
      </p:sp>
      <p:sp>
        <p:nvSpPr>
          <p:cNvPr id="4" name="Slide Number Placeholder 3">
            <a:extLst>
              <a:ext uri="{FF2B5EF4-FFF2-40B4-BE49-F238E27FC236}">
                <a16:creationId xmlns:a16="http://schemas.microsoft.com/office/drawing/2014/main" id="{A6D527BD-D67A-3425-7DF1-F7DBAFF819B4}"/>
              </a:ext>
            </a:extLst>
          </p:cNvPr>
          <p:cNvSpPr>
            <a:spLocks noGrp="1"/>
          </p:cNvSpPr>
          <p:nvPr>
            <p:ph type="sldNum" sz="quarter" idx="5"/>
          </p:nvPr>
        </p:nvSpPr>
        <p:spPr/>
        <p:txBody>
          <a:bodyPr/>
          <a:lstStyle/>
          <a:p>
            <a:fld id="{095F8BC5-C422-415E-9278-2DC467F98B74}" type="slidenum">
              <a:rPr lang="fr-FR" smtClean="0"/>
              <a:t>6</a:t>
            </a:fld>
            <a:endParaRPr lang="fr-FR"/>
          </a:p>
        </p:txBody>
      </p:sp>
    </p:spTree>
    <p:extLst>
      <p:ext uri="{BB962C8B-B14F-4D97-AF65-F5344CB8AC3E}">
        <p14:creationId xmlns:p14="http://schemas.microsoft.com/office/powerpoint/2010/main" val="4178243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082AC-DC3F-56AB-2D1F-34007AF2F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733B6-1308-2911-1A62-CAD44B2B5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10F12-4A84-3C14-E4DA-4E98983CCE9A}"/>
              </a:ext>
            </a:extLst>
          </p:cNvPr>
          <p:cNvSpPr>
            <a:spLocks noGrp="1"/>
          </p:cNvSpPr>
          <p:nvPr>
            <p:ph type="body" idx="1"/>
          </p:nvPr>
        </p:nvSpPr>
        <p:spPr/>
        <p:txBody>
          <a:bodyPr/>
          <a:lstStyle/>
          <a:p>
            <a:r>
              <a:rPr lang="en-US" sz="1200" b="0" i="0" kern="1200">
                <a:solidFill>
                  <a:schemeClr val="tx1"/>
                </a:solidFill>
                <a:effectLst/>
                <a:latin typeface="+mn-lt"/>
                <a:ea typeface="+mn-ea"/>
                <a:cs typeface="+mn-cs"/>
              </a:rPr>
              <a:t>We demonstrated how a capable driver continuously adapts to the road environment. However, this adaptation mechanism relies on the driver's cognitive and physical availability.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We now focus on the 'Internal State'—specifically, identifying the precursors related to distraction and drowsiness that degrade this availability and cause the adaptation loop to fail</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Based on literature review, the most apt definition I find for </a:t>
            </a:r>
            <a:r>
              <a:rPr lang="en-US" sz="1200" b="0" i="0" kern="1200" err="1">
                <a:solidFill>
                  <a:schemeClr val="tx1"/>
                </a:solidFill>
                <a:effectLst/>
                <a:latin typeface="+mn-lt"/>
                <a:ea typeface="+mn-ea"/>
                <a:cs typeface="+mn-cs"/>
              </a:rPr>
              <a:t>distraction:as</a:t>
            </a:r>
            <a:r>
              <a:rPr lang="en-US" sz="1200" b="0" i="0" kern="1200">
                <a:solidFill>
                  <a:schemeClr val="tx1"/>
                </a:solidFill>
                <a:effectLst/>
                <a:latin typeface="+mn-lt"/>
                <a:ea typeface="+mn-ea"/>
                <a:cs typeface="+mn-cs"/>
              </a:rPr>
              <a:t> a diversion of attention created by and external event toward a competing non-driving task—be it visual or cognitive—that actively subtracts resources from the safety adaptation process we just discussed."*</a:t>
            </a:r>
          </a:p>
          <a:p>
            <a:endParaRPr lang="en-US" sz="1200" b="0" i="0" kern="1200">
              <a:solidFill>
                <a:schemeClr val="tx1"/>
              </a:solidFill>
              <a:effectLst/>
              <a:latin typeface="+mn-lt"/>
              <a:ea typeface="+mn-ea"/>
              <a:cs typeface="+mn-cs"/>
            </a:endParaRPr>
          </a:p>
          <a:p>
            <a:endParaRPr lang="fr-FR" sz="1200" b="0" i="0" kern="1200">
              <a:solidFill>
                <a:schemeClr val="tx1"/>
              </a:solidFill>
              <a:effectLst/>
              <a:latin typeface="+mn-lt"/>
              <a:ea typeface="+mn-ea"/>
              <a:cs typeface="+mn-cs"/>
            </a:endParaRPr>
          </a:p>
          <a:p>
            <a:r>
              <a:rPr lang="fr-FR" sz="1200" b="0" i="0" kern="1200" err="1">
                <a:solidFill>
                  <a:schemeClr val="tx1"/>
                </a:solidFill>
                <a:effectLst/>
                <a:latin typeface="+mn-lt"/>
                <a:ea typeface="+mn-ea"/>
                <a:cs typeface="+mn-cs"/>
              </a:rPr>
              <a:t>Similarly</a:t>
            </a:r>
            <a:r>
              <a:rPr lang="fr-FR" sz="1200" b="0" i="0" kern="1200">
                <a:solidFill>
                  <a:schemeClr val="tx1"/>
                </a:solidFill>
                <a:effectLst/>
                <a:latin typeface="+mn-lt"/>
                <a:ea typeface="+mn-ea"/>
                <a:cs typeface="+mn-cs"/>
              </a:rPr>
              <a:t> </a:t>
            </a:r>
            <a:r>
              <a:rPr lang="fr-FR" sz="1200" b="0" i="0" kern="1200" err="1">
                <a:solidFill>
                  <a:schemeClr val="tx1"/>
                </a:solidFill>
                <a:effectLst/>
                <a:latin typeface="+mn-lt"/>
                <a:ea typeface="+mn-ea"/>
                <a:cs typeface="+mn-cs"/>
              </a:rPr>
              <a:t>drowsiness</a:t>
            </a:r>
            <a:r>
              <a:rPr lang="fr-FR" sz="1200" b="0" i="0" kern="1200">
                <a:solidFill>
                  <a:schemeClr val="tx1"/>
                </a:solidFill>
                <a:effectLst/>
                <a:latin typeface="+mn-lt"/>
                <a:ea typeface="+mn-ea"/>
                <a:cs typeface="+mn-cs"/>
              </a:rPr>
              <a:t> </a:t>
            </a:r>
            <a:r>
              <a:rPr lang="fr-FR" sz="1200" b="0" i="0" kern="1200" err="1">
                <a:solidFill>
                  <a:schemeClr val="tx1"/>
                </a:solidFill>
                <a:effectLst/>
                <a:latin typeface="+mn-lt"/>
                <a:ea typeface="+mn-ea"/>
                <a:cs typeface="+mn-cs"/>
              </a:rPr>
              <a:t>is</a:t>
            </a:r>
            <a:r>
              <a:rPr lang="fr-FR" sz="1200" b="0" i="0"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characterized as a state of increased sleep propensity and a progressive degradation of capability caused by fatigue or circadian factors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My research focusses on and </a:t>
            </a:r>
            <a:r>
              <a:rPr lang="fr-FR" sz="1200" b="0" i="0" kern="1200">
                <a:solidFill>
                  <a:schemeClr val="tx1"/>
                </a:solidFill>
                <a:effectLst/>
                <a:latin typeface="+mn-lt"/>
                <a:ea typeface="+mn-ea"/>
                <a:cs typeface="+mn-cs"/>
              </a:rPr>
              <a:t>observable </a:t>
            </a:r>
            <a:r>
              <a:rPr lang="fr-FR" sz="1200" b="0" i="0" kern="1200" err="1">
                <a:solidFill>
                  <a:schemeClr val="tx1"/>
                </a:solidFill>
                <a:effectLst/>
                <a:latin typeface="+mn-lt"/>
                <a:ea typeface="+mn-ea"/>
                <a:cs typeface="+mn-cs"/>
              </a:rPr>
              <a:t>repeated</a:t>
            </a:r>
            <a:r>
              <a:rPr lang="fr-FR" sz="1200" b="0" i="0" kern="1200">
                <a:solidFill>
                  <a:schemeClr val="tx1"/>
                </a:solidFill>
                <a:effectLst/>
                <a:latin typeface="+mn-lt"/>
                <a:ea typeface="+mn-ea"/>
                <a:cs typeface="+mn-cs"/>
              </a:rPr>
              <a:t> temporal patterns</a:t>
            </a:r>
            <a:r>
              <a:rPr lang="en-US" sz="1200" b="0" i="0" kern="1200">
                <a:solidFill>
                  <a:schemeClr val="tx1"/>
                </a:solidFill>
                <a:effectLst/>
                <a:latin typeface="+mn-lt"/>
                <a:ea typeface="+mn-ea"/>
                <a:cs typeface="+mn-cs"/>
              </a:rPr>
              <a:t> of these behavioral/physiological states which signals the increased likelihood of entering these states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Hence it can signal as an early warning that the driver's ability to adaptation capacity is reducing.</a:t>
            </a:r>
          </a:p>
          <a:p>
            <a:r>
              <a:rPr lang="en-US" sz="1200" b="0" i="0" kern="1200">
                <a:solidFill>
                  <a:schemeClr val="tx1"/>
                </a:solidFill>
                <a:effectLst/>
                <a:latin typeface="+mn-lt"/>
                <a:ea typeface="+mn-ea"/>
                <a:cs typeface="+mn-cs"/>
              </a:rPr>
              <a:t>When these signals appear, the 'optimal behaviors' identified in the previous slides by my </a:t>
            </a:r>
            <a:r>
              <a:rPr lang="en-US" sz="1200" b="0" i="0" kern="1200" err="1">
                <a:solidFill>
                  <a:schemeClr val="tx1"/>
                </a:solidFill>
                <a:effectLst/>
                <a:latin typeface="+mn-lt"/>
                <a:ea typeface="+mn-ea"/>
                <a:cs typeface="+mn-cs"/>
              </a:rPr>
              <a:t>collegues</a:t>
            </a:r>
            <a:r>
              <a:rPr lang="en-US" sz="1200" b="0" i="0" kern="1200">
                <a:solidFill>
                  <a:schemeClr val="tx1"/>
                </a:solidFill>
                <a:effectLst/>
                <a:latin typeface="+mn-lt"/>
                <a:ea typeface="+mn-ea"/>
                <a:cs typeface="+mn-cs"/>
              </a:rPr>
              <a:t> become less possible and action needs to be taken by the driver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To </a:t>
            </a:r>
            <a:r>
              <a:rPr lang="en-US" sz="1200" b="0" i="0" kern="1200" err="1">
                <a:solidFill>
                  <a:schemeClr val="tx1"/>
                </a:solidFill>
                <a:effectLst/>
                <a:latin typeface="+mn-lt"/>
                <a:ea typeface="+mn-ea"/>
                <a:cs typeface="+mn-cs"/>
              </a:rPr>
              <a:t>analyse</a:t>
            </a:r>
            <a:r>
              <a:rPr lang="en-US" sz="1200" b="0" i="0" kern="1200">
                <a:solidFill>
                  <a:schemeClr val="tx1"/>
                </a:solidFill>
                <a:effectLst/>
                <a:latin typeface="+mn-lt"/>
                <a:ea typeface="+mn-ea"/>
                <a:cs typeface="+mn-cs"/>
              </a:rPr>
              <a:t> these States and </a:t>
            </a:r>
            <a:r>
              <a:rPr lang="en-US" sz="1200" b="0" i="0" kern="1200" err="1">
                <a:solidFill>
                  <a:schemeClr val="tx1"/>
                </a:solidFill>
                <a:effectLst/>
                <a:latin typeface="+mn-lt"/>
                <a:ea typeface="+mn-ea"/>
                <a:cs typeface="+mn-cs"/>
              </a:rPr>
              <a:t>precurors</a:t>
            </a:r>
            <a:r>
              <a:rPr lang="en-US" sz="1200" b="0" i="0" kern="1200">
                <a:solidFill>
                  <a:schemeClr val="tx1"/>
                </a:solidFill>
                <a:effectLst/>
                <a:latin typeface="+mn-lt"/>
                <a:ea typeface="+mn-ea"/>
                <a:cs typeface="+mn-cs"/>
              </a:rPr>
              <a:t> I focus on Multimodal naturalistic driving databases </a:t>
            </a:r>
          </a:p>
          <a:p>
            <a:r>
              <a:rPr lang="en-US" sz="1200" b="0" i="0" kern="1200">
                <a:solidFill>
                  <a:schemeClr val="tx1"/>
                </a:solidFill>
                <a:effectLst/>
                <a:latin typeface="+mn-lt"/>
                <a:ea typeface="+mn-ea"/>
                <a:cs typeface="+mn-cs"/>
              </a:rPr>
              <a:t>Such as I-Dreams, U-Drive, I described before</a:t>
            </a:r>
          </a:p>
          <a:p>
            <a:endParaRPr lang="fr-FR"/>
          </a:p>
        </p:txBody>
      </p:sp>
      <p:sp>
        <p:nvSpPr>
          <p:cNvPr id="4" name="Slide Number Placeholder 3">
            <a:extLst>
              <a:ext uri="{FF2B5EF4-FFF2-40B4-BE49-F238E27FC236}">
                <a16:creationId xmlns:a16="http://schemas.microsoft.com/office/drawing/2014/main" id="{484B7F24-E8A3-26AF-57B1-2561ECF8C3BD}"/>
              </a:ext>
            </a:extLst>
          </p:cNvPr>
          <p:cNvSpPr>
            <a:spLocks noGrp="1"/>
          </p:cNvSpPr>
          <p:nvPr>
            <p:ph type="sldNum" sz="quarter" idx="5"/>
          </p:nvPr>
        </p:nvSpPr>
        <p:spPr/>
        <p:txBody>
          <a:bodyPr/>
          <a:lstStyle/>
          <a:p>
            <a:fld id="{095F8BC5-C422-415E-9278-2DC467F98B74}" type="slidenum">
              <a:rPr lang="fr-FR" smtClean="0"/>
              <a:t>7</a:t>
            </a:fld>
            <a:endParaRPr lang="fr-FR"/>
          </a:p>
        </p:txBody>
      </p:sp>
    </p:spTree>
    <p:extLst>
      <p:ext uri="{BB962C8B-B14F-4D97-AF65-F5344CB8AC3E}">
        <p14:creationId xmlns:p14="http://schemas.microsoft.com/office/powerpoint/2010/main" val="324229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Now looking at some of the methods I am currently working on in the distraction space</a:t>
            </a: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**Point 1:** “To focus on external distractions , I utilize Convolutional Neural Networks to detect physical distractors like mobile phones and other objects in the drivers seating area. This gives us a binary indicator of 'Manual Distraction,' identifying exactly when the driver physically disengages from the control loop." *</a:t>
            </a: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 **Point 2:** “Along with this detection  I use a customized </a:t>
            </a:r>
            <a:r>
              <a:rPr lang="en-US" sz="1200" b="0" i="0" kern="1200" err="1">
                <a:solidFill>
                  <a:schemeClr val="tx1"/>
                </a:solidFill>
                <a:effectLst/>
                <a:latin typeface="+mn-lt"/>
                <a:ea typeface="+mn-ea"/>
                <a:cs typeface="+mn-cs"/>
              </a:rPr>
              <a:t>Facemesh</a:t>
            </a:r>
            <a:r>
              <a:rPr lang="en-US" sz="1200" b="0" i="0" kern="1200">
                <a:solidFill>
                  <a:schemeClr val="tx1"/>
                </a:solidFill>
                <a:effectLst/>
                <a:latin typeface="+mn-lt"/>
                <a:ea typeface="+mn-ea"/>
                <a:cs typeface="+mn-cs"/>
              </a:rPr>
              <a:t> to track the gaze patterns and head pose. The idea is to track the zones in the </a:t>
            </a:r>
            <a:r>
              <a:rPr lang="fr-FR" err="1"/>
              <a:t>driver's</a:t>
            </a:r>
            <a:r>
              <a:rPr lang="fr-FR"/>
              <a:t> </a:t>
            </a:r>
            <a:r>
              <a:rPr lang="fr-FR" err="1"/>
              <a:t>visual</a:t>
            </a:r>
            <a:r>
              <a:rPr lang="fr-FR"/>
              <a:t> </a:t>
            </a:r>
            <a:r>
              <a:rPr lang="fr-FR" err="1"/>
              <a:t>field</a:t>
            </a:r>
            <a:r>
              <a:rPr lang="fr-FR"/>
              <a:t> </a:t>
            </a:r>
            <a:r>
              <a:rPr lang="en-US" sz="1200" b="0" i="0" kern="1200">
                <a:solidFill>
                  <a:schemeClr val="tx1"/>
                </a:solidFill>
                <a:effectLst/>
                <a:latin typeface="+mn-lt"/>
                <a:ea typeface="+mn-ea"/>
                <a:cs typeface="+mn-cs"/>
              </a:rPr>
              <a:t>on which the drivers focus deviates during the driving activity due to external distractions , this allows to calculate for </a:t>
            </a:r>
            <a:r>
              <a:rPr lang="en-US" sz="1200" b="0" i="0" kern="1200" err="1">
                <a:solidFill>
                  <a:schemeClr val="tx1"/>
                </a:solidFill>
                <a:effectLst/>
                <a:latin typeface="+mn-lt"/>
                <a:ea typeface="+mn-ea"/>
                <a:cs typeface="+mn-cs"/>
              </a:rPr>
              <a:t>eg</a:t>
            </a:r>
            <a:r>
              <a:rPr lang="en-US" sz="1200" b="0" i="0" kern="1200">
                <a:solidFill>
                  <a:schemeClr val="tx1"/>
                </a:solidFill>
                <a:effectLst/>
                <a:latin typeface="+mn-lt"/>
                <a:ea typeface="+mn-ea"/>
                <a:cs typeface="+mn-cs"/>
              </a:rPr>
              <a:t> 'Off-Road Glances’—a metric defining exactly how many milliseconds the driver’s eyes were off the safety-critical zone." I am also looking in the future to use eye-tracking technology with the </a:t>
            </a:r>
            <a:r>
              <a:rPr lang="en-US" sz="1200" b="0" i="0" kern="1200" err="1">
                <a:solidFill>
                  <a:schemeClr val="tx1"/>
                </a:solidFill>
                <a:effectLst/>
                <a:latin typeface="+mn-lt"/>
                <a:ea typeface="+mn-ea"/>
                <a:cs typeface="+mn-cs"/>
              </a:rPr>
              <a:t>LAB.Eg</a:t>
            </a:r>
            <a:r>
              <a:rPr lang="en-US" sz="1200" b="0" i="0" kern="1200">
                <a:solidFill>
                  <a:schemeClr val="tx1"/>
                </a:solidFill>
                <a:effectLst/>
                <a:latin typeface="+mn-lt"/>
                <a:ea typeface="+mn-ea"/>
                <a:cs typeface="+mn-cs"/>
              </a:rPr>
              <a:t> </a:t>
            </a: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 **Point 3:** “Finally I link this to the to kinematic behavior of the driver , to quantify these distracted epochs with respect to driver's 'Time Headway’, ‘TTC’ describing their—their safety buffer— and measure its fluctuations when compared to the driver baseline can be identified as reduction in optimal adaptation strategy." * </a:t>
            </a: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**Point 4:** "Crucially, I hope to observe a strong temporal link: between off-road glances exceeding a threshold range (based on data) that immediately appear before harsh braking, acceleration events, and/or other specific SCE events, indicating a failure to anticipate." * </a:t>
            </a:r>
            <a:r>
              <a:rPr lang="en-US" sz="1200" b="0" i="0" kern="1200" err="1">
                <a:solidFill>
                  <a:schemeClr val="tx1"/>
                </a:solidFill>
                <a:effectLst/>
                <a:latin typeface="+mn-lt"/>
                <a:ea typeface="+mn-ea"/>
                <a:cs typeface="+mn-cs"/>
              </a:rPr>
              <a:t>eg</a:t>
            </a:r>
            <a:r>
              <a:rPr lang="en-US" sz="1200" b="0" i="0" kern="1200">
                <a:solidFill>
                  <a:schemeClr val="tx1"/>
                </a:solidFill>
                <a:effectLst/>
                <a:latin typeface="+mn-lt"/>
                <a:ea typeface="+mn-ea"/>
                <a:cs typeface="+mn-cs"/>
              </a:rPr>
              <a:t> the EU ADDW regulation already mentions monitoring of </a:t>
            </a:r>
            <a:r>
              <a:rPr lang="en-US" sz="1200" b="0" i="0" kern="1200" err="1">
                <a:solidFill>
                  <a:schemeClr val="tx1"/>
                </a:solidFill>
                <a:effectLst/>
                <a:latin typeface="+mn-lt"/>
                <a:ea typeface="+mn-ea"/>
                <a:cs typeface="+mn-cs"/>
              </a:rPr>
              <a:t>of</a:t>
            </a:r>
            <a:r>
              <a:rPr lang="en-US" sz="1200" b="0" i="0" kern="1200">
                <a:solidFill>
                  <a:schemeClr val="tx1"/>
                </a:solidFill>
                <a:effectLst/>
                <a:latin typeface="+mn-lt"/>
                <a:ea typeface="+mn-ea"/>
                <a:cs typeface="+mn-cs"/>
              </a:rPr>
              <a:t> road glances based on speed which can be verified as well with real data.</a:t>
            </a: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**Point 5:** "From a Safety-II perspective, this is can be seen as reduced state adaptation capacity. </a:t>
            </a:r>
            <a:endParaRPr lang="fr-FR"/>
          </a:p>
          <a:p>
            <a:pPr marL="171450" indent="-171450">
              <a:buFont typeface="Arial" panose="020B0604020202020204" pitchFamily="34" charset="0"/>
              <a:buChar char="•"/>
            </a:pPr>
            <a:endParaRPr lang="fr-FR"/>
          </a:p>
        </p:txBody>
      </p:sp>
      <p:sp>
        <p:nvSpPr>
          <p:cNvPr id="4" name="Slide Number Placeholder 3"/>
          <p:cNvSpPr>
            <a:spLocks noGrp="1"/>
          </p:cNvSpPr>
          <p:nvPr>
            <p:ph type="sldNum" sz="quarter" idx="5"/>
          </p:nvPr>
        </p:nvSpPr>
        <p:spPr/>
        <p:txBody>
          <a:bodyPr/>
          <a:lstStyle/>
          <a:p>
            <a:fld id="{095F8BC5-C422-415E-9278-2DC467F98B74}" type="slidenum">
              <a:rPr lang="fr-FR" smtClean="0"/>
              <a:t>8</a:t>
            </a:fld>
            <a:endParaRPr lang="fr-FR"/>
          </a:p>
        </p:txBody>
      </p:sp>
    </p:spTree>
    <p:extLst>
      <p:ext uri="{BB962C8B-B14F-4D97-AF65-F5344CB8AC3E}">
        <p14:creationId xmlns:p14="http://schemas.microsoft.com/office/powerpoint/2010/main" val="73859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7F242-102A-217D-72C7-8DFEAD963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A7D00-7B30-4EC3-83C3-92874F94E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9F14A-3C97-E60D-B4D1-22142397899E}"/>
              </a:ext>
            </a:extLst>
          </p:cNvPr>
          <p:cNvSpPr>
            <a:spLocks noGrp="1"/>
          </p:cNvSpPr>
          <p:nvPr>
            <p:ph type="body" idx="1"/>
          </p:nvPr>
        </p:nvSpPr>
        <p:spPr/>
        <p:txBody>
          <a:bodyPr/>
          <a:lstStyle/>
          <a:p>
            <a:r>
              <a:rPr lang="en-US" sz="1200" b="0" i="0" kern="1200">
                <a:solidFill>
                  <a:schemeClr val="tx1"/>
                </a:solidFill>
                <a:effectLst/>
                <a:latin typeface="+mn-lt"/>
                <a:ea typeface="+mn-ea"/>
                <a:cs typeface="+mn-cs"/>
              </a:rPr>
              <a:t>A bit more detail on the working of the </a:t>
            </a:r>
            <a:r>
              <a:rPr lang="en-US" sz="1200" b="0" i="0" kern="1200" err="1">
                <a:solidFill>
                  <a:schemeClr val="tx1"/>
                </a:solidFill>
                <a:effectLst/>
                <a:latin typeface="+mn-lt"/>
                <a:ea typeface="+mn-ea"/>
                <a:cs typeface="+mn-cs"/>
              </a:rPr>
              <a:t>Facemesh</a:t>
            </a:r>
            <a:r>
              <a:rPr lang="en-US" sz="1200" b="0" i="0" kern="1200">
                <a:solidFill>
                  <a:schemeClr val="tx1"/>
                </a:solidFill>
                <a:effectLst/>
                <a:latin typeface="+mn-lt"/>
                <a:ea typeface="+mn-ea"/>
                <a:cs typeface="+mn-cs"/>
              </a:rPr>
              <a:t> gaze detection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POINT1:</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 Model relies on a lightweight Convolutional Neural Network (CNN) architecture optimized for mobile edge inference. It employs an attention-based mesh </a:t>
            </a:r>
            <a:r>
              <a:rPr lang="en-US" sz="1200" b="0" i="0" kern="1200" err="1">
                <a:solidFill>
                  <a:schemeClr val="tx1"/>
                </a:solidFill>
                <a:effectLst/>
                <a:latin typeface="+mn-lt"/>
                <a:ea typeface="+mn-ea"/>
                <a:cs typeface="+mn-cs"/>
              </a:rPr>
              <a:t>freamework</a:t>
            </a:r>
            <a:r>
              <a:rPr lang="en-US" sz="1200" b="0" i="0" kern="1200">
                <a:solidFill>
                  <a:schemeClr val="tx1"/>
                </a:solidFill>
                <a:effectLst/>
                <a:latin typeface="+mn-lt"/>
                <a:ea typeface="+mn-ea"/>
                <a:cs typeface="+mn-cs"/>
              </a:rPr>
              <a:t> that regresses 478 distinct 3D points from a single RGB frame camera. It can be </a:t>
            </a:r>
            <a:r>
              <a:rPr lang="en-US" sz="1200" b="0" i="0" kern="1200" err="1">
                <a:solidFill>
                  <a:schemeClr val="tx1"/>
                </a:solidFill>
                <a:effectLst/>
                <a:latin typeface="+mn-lt"/>
                <a:ea typeface="+mn-ea"/>
                <a:cs typeface="+mn-cs"/>
              </a:rPr>
              <a:t>syncronised</a:t>
            </a:r>
            <a:r>
              <a:rPr lang="en-US" sz="1200" b="0" i="0" kern="1200">
                <a:solidFill>
                  <a:schemeClr val="tx1"/>
                </a:solidFill>
                <a:effectLst/>
                <a:latin typeface="+mn-lt"/>
                <a:ea typeface="+mn-ea"/>
                <a:cs typeface="+mn-cs"/>
              </a:rPr>
              <a:t> with multiple </a:t>
            </a:r>
            <a:r>
              <a:rPr lang="en-US" sz="1200" b="0" i="0" kern="1200" err="1">
                <a:solidFill>
                  <a:schemeClr val="tx1"/>
                </a:solidFill>
                <a:effectLst/>
                <a:latin typeface="+mn-lt"/>
                <a:ea typeface="+mn-ea"/>
                <a:cs typeface="+mn-cs"/>
              </a:rPr>
              <a:t>camears</a:t>
            </a: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This model is light weight and provides millimeter precision required to track the iris and eyelid contours even under partial occlusion from the steering wheel or hands.</a:t>
            </a:r>
          </a:p>
          <a:p>
            <a:pPr marL="0" indent="0">
              <a:buFont typeface="Arial" panose="020B0604020202020204" pitchFamily="34" charset="0"/>
              <a:buNone/>
            </a:pPr>
            <a:endParaRPr lang="en-US" sz="1200" b="0" i="0" kern="1200" noProof="0">
              <a:solidFill>
                <a:schemeClr val="tx1"/>
              </a:solidFill>
              <a:effectLst/>
              <a:latin typeface="+mn-lt"/>
              <a:ea typeface="+mn-ea"/>
              <a:cs typeface="+mn-cs"/>
            </a:endParaRPr>
          </a:p>
          <a:p>
            <a:pPr marL="0" indent="0">
              <a:buFont typeface="Arial" panose="020B0604020202020204" pitchFamily="34" charset="0"/>
              <a:buNone/>
            </a:pPr>
            <a:r>
              <a:rPr lang="en-US" sz="1200" b="0" i="0" kern="1200" noProof="0">
                <a:solidFill>
                  <a:schemeClr val="tx1"/>
                </a:solidFill>
                <a:effectLst/>
                <a:latin typeface="+mn-lt"/>
                <a:ea typeface="+mn-ea"/>
                <a:cs typeface="+mn-cs"/>
              </a:rPr>
              <a:t>POINT2:</a:t>
            </a:r>
            <a:endParaRPr lang="fr-FR" sz="1200" b="0" i="0" kern="1200" noProof="0">
              <a:solidFill>
                <a:schemeClr val="tx1"/>
              </a:solidFill>
              <a:effectLst/>
              <a:latin typeface="+mn-lt"/>
              <a:ea typeface="+mn-ea"/>
              <a:cs typeface="+mn-cs"/>
            </a:endParaRPr>
          </a:p>
          <a:p>
            <a:pPr marL="171450" indent="-171450">
              <a:buFont typeface="Arial" panose="020B0604020202020204" pitchFamily="34" charset="0"/>
              <a:buChar char="•"/>
            </a:pPr>
            <a:r>
              <a:rPr lang="fr-FR" sz="1200" b="0" i="0" kern="1200" noProof="0">
                <a:solidFill>
                  <a:schemeClr val="tx1"/>
                </a:solidFill>
                <a:effectLst/>
                <a:latin typeface="+mn-lt"/>
                <a:ea typeface="+mn-ea"/>
                <a:cs typeface="+mn-cs"/>
              </a:rPr>
              <a:t>The </a:t>
            </a:r>
            <a:r>
              <a:rPr lang="fr-FR" sz="1200" b="0" i="0" kern="1200" noProof="0" err="1">
                <a:solidFill>
                  <a:schemeClr val="tx1"/>
                </a:solidFill>
                <a:effectLst/>
                <a:latin typeface="+mn-lt"/>
                <a:ea typeface="+mn-ea"/>
                <a:cs typeface="+mn-cs"/>
              </a:rPr>
              <a:t>algorithm</a:t>
            </a:r>
            <a:r>
              <a:rPr lang="fr-FR" sz="1200" b="0" i="0" kern="1200" noProof="0">
                <a:solidFill>
                  <a:schemeClr val="tx1"/>
                </a:solidFill>
                <a:effectLst/>
                <a:latin typeface="+mn-lt"/>
                <a:ea typeface="+mn-ea"/>
                <a:cs typeface="+mn-cs"/>
              </a:rPr>
              <a:t> </a:t>
            </a:r>
            <a:r>
              <a:rPr lang="en-US" sz="1200" b="0" i="0" kern="1200">
                <a:solidFill>
                  <a:schemeClr val="tx1"/>
                </a:solidFill>
                <a:effectLst/>
                <a:latin typeface="+mn-lt"/>
                <a:ea typeface="+mn-ea"/>
                <a:cs typeface="+mn-cs"/>
              </a:rPr>
              <a:t>processes the raw CNN output facial points </a:t>
            </a:r>
          </a:p>
          <a:p>
            <a:pPr marL="171450" indent="-171450">
              <a:buFont typeface="Arial" panose="020B0604020202020204" pitchFamily="34" charset="0"/>
              <a:buChar char="•"/>
            </a:pPr>
            <a:r>
              <a:rPr lang="en-US" sz="1200" b="0" i="0" kern="1200" noProof="0">
                <a:solidFill>
                  <a:schemeClr val="tx1"/>
                </a:solidFill>
                <a:effectLst/>
                <a:latin typeface="+mn-lt"/>
                <a:ea typeface="+mn-ea"/>
                <a:cs typeface="+mn-cs"/>
              </a:rPr>
              <a:t>Using 3-D Vector geometry is used to </a:t>
            </a:r>
            <a:r>
              <a:rPr lang="en-US" sz="1200" b="0" i="0" kern="1200">
                <a:solidFill>
                  <a:schemeClr val="tx1"/>
                </a:solidFill>
                <a:effectLst/>
                <a:latin typeface="+mn-lt"/>
                <a:ea typeface="+mn-ea"/>
                <a:cs typeface="+mn-cs"/>
              </a:rPr>
              <a:t>we calculate the normal vector of the face via the cross-product of the eye-line and chin-line vectors.</a:t>
            </a:r>
          </a:p>
          <a:p>
            <a:pPr marL="171450" indent="-171450">
              <a:buFont typeface="Arial" panose="020B0604020202020204" pitchFamily="34" charset="0"/>
              <a:buChar char="•"/>
            </a:pPr>
            <a:r>
              <a:rPr lang="en-US" sz="1200" b="0" i="0" kern="1200" noProof="0">
                <a:solidFill>
                  <a:schemeClr val="tx1"/>
                </a:solidFill>
                <a:effectLst/>
                <a:latin typeface="+mn-lt"/>
                <a:ea typeface="+mn-ea"/>
                <a:cs typeface="+mn-cs"/>
              </a:rPr>
              <a:t>I also use a </a:t>
            </a:r>
            <a:r>
              <a:rPr lang="en-US" sz="1200" b="0" i="0" kern="1200">
                <a:solidFill>
                  <a:schemeClr val="tx1"/>
                </a:solidFill>
                <a:effectLst/>
                <a:latin typeface="+mn-lt"/>
                <a:ea typeface="+mn-ea"/>
                <a:cs typeface="+mn-cs"/>
              </a:rPr>
              <a:t>Normalized Vertical Iris Offset (NVO) metric , which basically tracks </a:t>
            </a:r>
            <a:r>
              <a:rPr lang="fr-FR" sz="1200" b="0" i="0" kern="1200">
                <a:solidFill>
                  <a:schemeClr val="tx1"/>
                </a:solidFill>
                <a:effectLst/>
                <a:latin typeface="+mn-lt"/>
                <a:ea typeface="+mn-ea"/>
                <a:cs typeface="+mn-cs"/>
              </a:rPr>
              <a:t>**Iris Center** </a:t>
            </a:r>
            <a:r>
              <a:rPr lang="fr-FR" sz="1200" b="0" i="0" kern="1200" err="1">
                <a:solidFill>
                  <a:schemeClr val="tx1"/>
                </a:solidFill>
                <a:effectLst/>
                <a:latin typeface="+mn-lt"/>
                <a:ea typeface="+mn-ea"/>
                <a:cs typeface="+mn-cs"/>
              </a:rPr>
              <a:t>wrt</a:t>
            </a:r>
            <a:r>
              <a:rPr lang="fr-FR" sz="1200" b="0" i="0" kern="1200">
                <a:solidFill>
                  <a:schemeClr val="tx1"/>
                </a:solidFill>
                <a:effectLst/>
                <a:latin typeface="+mn-lt"/>
                <a:ea typeface="+mn-ea"/>
                <a:cs typeface="+mn-cs"/>
              </a:rPr>
              <a:t> to the </a:t>
            </a:r>
            <a:r>
              <a:rPr lang="fr-FR" sz="1200" b="0" i="0" kern="1200" err="1">
                <a:solidFill>
                  <a:schemeClr val="tx1"/>
                </a:solidFill>
                <a:effectLst/>
                <a:latin typeface="+mn-lt"/>
                <a:ea typeface="+mn-ea"/>
                <a:cs typeface="+mn-cs"/>
              </a:rPr>
              <a:t>eye</a:t>
            </a:r>
            <a:r>
              <a:rPr lang="fr-FR" sz="1200" b="0" i="0" kern="1200">
                <a:solidFill>
                  <a:schemeClr val="tx1"/>
                </a:solidFill>
                <a:effectLst/>
                <a:latin typeface="+mn-lt"/>
                <a:ea typeface="+mn-ea"/>
                <a:cs typeface="+mn-cs"/>
              </a:rPr>
              <a:t> </a:t>
            </a:r>
            <a:r>
              <a:rPr lang="fr-FR" sz="1200" b="0" i="0" kern="1200" err="1">
                <a:solidFill>
                  <a:schemeClr val="tx1"/>
                </a:solidFill>
                <a:effectLst/>
                <a:latin typeface="+mn-lt"/>
                <a:ea typeface="+mn-ea"/>
                <a:cs typeface="+mn-cs"/>
              </a:rPr>
              <a:t>iner</a:t>
            </a:r>
            <a:r>
              <a:rPr lang="fr-FR" sz="1200" b="0" i="0" kern="1200">
                <a:solidFill>
                  <a:schemeClr val="tx1"/>
                </a:solidFill>
                <a:effectLst/>
                <a:latin typeface="+mn-lt"/>
                <a:ea typeface="+mn-ea"/>
                <a:cs typeface="+mn-cs"/>
              </a:rPr>
              <a:t> and </a:t>
            </a:r>
            <a:r>
              <a:rPr lang="fr-FR" sz="1200" b="0" i="0" kern="1200" err="1">
                <a:solidFill>
                  <a:schemeClr val="tx1"/>
                </a:solidFill>
                <a:effectLst/>
                <a:latin typeface="+mn-lt"/>
                <a:ea typeface="+mn-ea"/>
                <a:cs typeface="+mn-cs"/>
              </a:rPr>
              <a:t>outer</a:t>
            </a:r>
            <a:r>
              <a:rPr lang="fr-FR" sz="1200" b="0" i="0" kern="1200">
                <a:solidFill>
                  <a:schemeClr val="tx1"/>
                </a:solidFill>
                <a:effectLst/>
                <a:latin typeface="+mn-lt"/>
                <a:ea typeface="+mn-ea"/>
                <a:cs typeface="+mn-cs"/>
              </a:rPr>
              <a:t> </a:t>
            </a:r>
            <a:r>
              <a:rPr lang="fr-FR" sz="1200" b="0" i="0" kern="1200" err="1">
                <a:solidFill>
                  <a:schemeClr val="tx1"/>
                </a:solidFill>
                <a:effectLst/>
                <a:latin typeface="+mn-lt"/>
                <a:ea typeface="+mn-ea"/>
                <a:cs typeface="+mn-cs"/>
              </a:rPr>
              <a:t>conners</a:t>
            </a:r>
            <a:r>
              <a:rPr lang="fr-FR" sz="1200" b="0" i="0"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This helps to </a:t>
            </a:r>
            <a:r>
              <a:rPr lang="en-US" sz="1200" b="0" i="0" kern="1200" err="1">
                <a:solidFill>
                  <a:schemeClr val="tx1"/>
                </a:solidFill>
                <a:effectLst/>
                <a:latin typeface="+mn-lt"/>
                <a:ea typeface="+mn-ea"/>
                <a:cs typeface="+mn-cs"/>
              </a:rPr>
              <a:t>to</a:t>
            </a:r>
            <a:r>
              <a:rPr lang="en-US" sz="1200" b="0" i="0" kern="1200">
                <a:solidFill>
                  <a:schemeClr val="tx1"/>
                </a:solidFill>
                <a:effectLst/>
                <a:latin typeface="+mn-lt"/>
                <a:ea typeface="+mn-ea"/>
                <a:cs typeface="+mn-cs"/>
              </a:rPr>
              <a:t> distinguish true 'down-gaze’ </a:t>
            </a:r>
          </a:p>
          <a:p>
            <a:pPr marL="0" indent="0">
              <a:buFont typeface="Arial" panose="020B0604020202020204" pitchFamily="34" charset="0"/>
              <a:buNone/>
            </a:pPr>
            <a:r>
              <a:rPr lang="en-US" sz="1200" b="0" i="0" kern="1200">
                <a:solidFill>
                  <a:schemeClr val="tx1"/>
                </a:solidFill>
                <a:effectLst/>
                <a:latin typeface="+mn-lt"/>
                <a:ea typeface="+mn-ea"/>
                <a:cs typeface="+mn-cs"/>
              </a:rPr>
              <a:t>     from simple head-nodding</a:t>
            </a:r>
          </a:p>
          <a:p>
            <a:pPr marL="171450" indent="-171450">
              <a:buFont typeface="Arial" panose="020B0604020202020204" pitchFamily="34" charset="0"/>
              <a:buChar char="•"/>
            </a:pPr>
            <a:endParaRPr lang="en-US" sz="1200" b="0" i="0" kern="1200">
              <a:solidFill>
                <a:schemeClr val="tx1"/>
              </a:solidFill>
              <a:effectLst/>
              <a:latin typeface="+mn-lt"/>
              <a:ea typeface="+mn-ea"/>
              <a:cs typeface="+mn-cs"/>
            </a:endParaRPr>
          </a:p>
          <a:p>
            <a:pPr marL="0" indent="0">
              <a:buFont typeface="Arial" panose="020B0604020202020204" pitchFamily="34" charset="0"/>
              <a:buNone/>
            </a:pPr>
            <a:endParaRPr lang="en-US" sz="1200" b="0" i="0" kern="1200" noProof="0">
              <a:solidFill>
                <a:schemeClr val="tx1"/>
              </a:solidFill>
              <a:effectLst/>
              <a:latin typeface="+mn-lt"/>
              <a:ea typeface="+mn-ea"/>
              <a:cs typeface="+mn-cs"/>
            </a:endParaRPr>
          </a:p>
          <a:p>
            <a:pPr marL="0" indent="0">
              <a:buFont typeface="Arial" panose="020B0604020202020204" pitchFamily="34" charset="0"/>
              <a:buNone/>
            </a:pPr>
            <a:r>
              <a:rPr lang="en-US" sz="1200" b="0" i="0" kern="1200" noProof="0">
                <a:solidFill>
                  <a:schemeClr val="tx1"/>
                </a:solidFill>
                <a:effectLst/>
                <a:latin typeface="+mn-lt"/>
                <a:ea typeface="+mn-ea"/>
                <a:cs typeface="+mn-cs"/>
              </a:rPr>
              <a:t>POINT3:</a:t>
            </a:r>
          </a:p>
          <a:p>
            <a:pPr marL="171450" indent="-171450">
              <a:buFont typeface="Arial" panose="020B0604020202020204" pitchFamily="34" charset="0"/>
              <a:buChar char="•"/>
            </a:pPr>
            <a:r>
              <a:rPr lang="en-US" sz="1200" b="0" i="0" kern="1200" noProof="0">
                <a:solidFill>
                  <a:schemeClr val="tx1"/>
                </a:solidFill>
                <a:effectLst/>
                <a:latin typeface="+mn-lt"/>
                <a:ea typeface="+mn-ea"/>
                <a:cs typeface="+mn-cs"/>
              </a:rPr>
              <a:t>The final step is to merge and </a:t>
            </a:r>
            <a:r>
              <a:rPr lang="en-US" sz="1200" b="0" i="0" kern="1200" noProof="0" err="1">
                <a:solidFill>
                  <a:schemeClr val="tx1"/>
                </a:solidFill>
                <a:effectLst/>
                <a:latin typeface="+mn-lt"/>
                <a:ea typeface="+mn-ea"/>
                <a:cs typeface="+mn-cs"/>
              </a:rPr>
              <a:t>synchronise</a:t>
            </a:r>
            <a:r>
              <a:rPr lang="en-US" sz="1200" b="0" i="0" kern="1200" noProof="0">
                <a:solidFill>
                  <a:schemeClr val="tx1"/>
                </a:solidFill>
                <a:effectLst/>
                <a:latin typeface="+mn-lt"/>
                <a:ea typeface="+mn-ea"/>
                <a:cs typeface="+mn-cs"/>
              </a:rPr>
              <a:t> these glance signals with the phone usage video data </a:t>
            </a:r>
            <a:endParaRPr lang="fr-FR"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Then by correlating our gaze signals with vehicle indicators like harsh braking or lateral lane deviation, the idea is to quantify the latency between a visual distraction (e.g., looking at a phone) and the subsequent erratic steering maneuver and other SCE events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This helps us define the 'Safe Gaze Buffer'—the maximum allowable off-road glance duration based on the context for </a:t>
            </a:r>
            <a:r>
              <a:rPr lang="en-US" sz="1200" b="0" i="0" kern="1200" err="1">
                <a:solidFill>
                  <a:schemeClr val="tx1"/>
                </a:solidFill>
                <a:effectLst/>
                <a:latin typeface="+mn-lt"/>
                <a:ea typeface="+mn-ea"/>
                <a:cs typeface="+mn-cs"/>
              </a:rPr>
              <a:t>eg</a:t>
            </a:r>
            <a:r>
              <a:rPr lang="en-US" sz="1200" b="0" i="0" kern="1200">
                <a:solidFill>
                  <a:schemeClr val="tx1"/>
                </a:solidFill>
                <a:effectLst/>
                <a:latin typeface="+mn-lt"/>
                <a:ea typeface="+mn-ea"/>
                <a:cs typeface="+mn-cs"/>
              </a:rPr>
              <a:t> before a Safety Critical Event (SCE)</a:t>
            </a:r>
          </a:p>
          <a:p>
            <a:pPr marL="171450" indent="-171450">
              <a:buFont typeface="Arial" panose="020B0604020202020204" pitchFamily="34" charset="0"/>
              <a:buChar char="•"/>
            </a:pPr>
            <a:endParaRPr lang="fr-FR"/>
          </a:p>
          <a:p>
            <a:pPr marL="171450" indent="-171450">
              <a:buFont typeface="Arial" panose="020B0604020202020204" pitchFamily="34" charset="0"/>
              <a:buChar char="•"/>
            </a:pPr>
            <a:endParaRPr lang="fr-FR"/>
          </a:p>
        </p:txBody>
      </p:sp>
      <p:sp>
        <p:nvSpPr>
          <p:cNvPr id="4" name="Slide Number Placeholder 3">
            <a:extLst>
              <a:ext uri="{FF2B5EF4-FFF2-40B4-BE49-F238E27FC236}">
                <a16:creationId xmlns:a16="http://schemas.microsoft.com/office/drawing/2014/main" id="{76366FCE-C3C7-9C88-5745-F280813318B3}"/>
              </a:ext>
            </a:extLst>
          </p:cNvPr>
          <p:cNvSpPr>
            <a:spLocks noGrp="1"/>
          </p:cNvSpPr>
          <p:nvPr>
            <p:ph type="sldNum" sz="quarter" idx="5"/>
          </p:nvPr>
        </p:nvSpPr>
        <p:spPr/>
        <p:txBody>
          <a:bodyPr/>
          <a:lstStyle/>
          <a:p>
            <a:fld id="{095F8BC5-C422-415E-9278-2DC467F98B74}" type="slidenum">
              <a:rPr lang="fr-FR" smtClean="0"/>
              <a:t>9</a:t>
            </a:fld>
            <a:endParaRPr lang="fr-FR"/>
          </a:p>
        </p:txBody>
      </p:sp>
    </p:spTree>
    <p:extLst>
      <p:ext uri="{BB962C8B-B14F-4D97-AF65-F5344CB8AC3E}">
        <p14:creationId xmlns:p14="http://schemas.microsoft.com/office/powerpoint/2010/main" val="1253777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descr="Marie Skłodowska-Curie Actions Programme &amp; the Widening addition funding: €  335 million to support 1.676 researchers, including 34 who choose coming to  Portugal - Perin">
            <a:extLst>
              <a:ext uri="{FF2B5EF4-FFF2-40B4-BE49-F238E27FC236}">
                <a16:creationId xmlns:a16="http://schemas.microsoft.com/office/drawing/2014/main" id="{EF54F6DA-C291-A930-B0EE-B971D4FBB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7338" y="5894178"/>
            <a:ext cx="153619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3107" y="316194"/>
            <a:ext cx="11382998" cy="3112806"/>
          </a:xfrm>
          <a:noFill/>
        </p:spPr>
        <p:txBody>
          <a:bodyPr anchor="b"/>
          <a:lstStyle>
            <a:lvl1pPr algn="ctr">
              <a:defRPr sz="60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393107" y="3575304"/>
            <a:ext cx="11382998" cy="2280700"/>
          </a:xfrm>
          <a:noFill/>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Footer Placeholder 4">
            <a:extLst>
              <a:ext uri="{FF2B5EF4-FFF2-40B4-BE49-F238E27FC236}">
                <a16:creationId xmlns:a16="http://schemas.microsoft.com/office/drawing/2014/main" id="{841A37DF-E696-1C8F-B203-6EB1691AE2E1}"/>
              </a:ext>
            </a:extLst>
          </p:cNvPr>
          <p:cNvSpPr>
            <a:spLocks noGrp="1"/>
          </p:cNvSpPr>
          <p:nvPr>
            <p:ph type="ftr" sz="quarter" idx="14"/>
          </p:nvPr>
        </p:nvSpPr>
        <p:spPr>
          <a:xfrm>
            <a:off x="4578350" y="6356350"/>
            <a:ext cx="4114800" cy="365125"/>
          </a:xfrm>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F79E08D4-2CC8-189A-3C60-006CBC5773DF}"/>
              </a:ext>
            </a:extLst>
          </p:cNvPr>
          <p:cNvSpPr>
            <a:spLocks noGrp="1"/>
          </p:cNvSpPr>
          <p:nvPr>
            <p:ph type="sldNum" sz="quarter" idx="15"/>
          </p:nvPr>
        </p:nvSpPr>
        <p:spPr/>
        <p:txBody>
          <a:bodyPr/>
          <a:lstStyle>
            <a:lvl1pPr>
              <a:defRPr/>
            </a:lvl1pPr>
          </a:lstStyle>
          <a:p>
            <a:pPr>
              <a:defRPr/>
            </a:pPr>
            <a:fld id="{F7DF5EA6-7C81-4F37-9EDD-224F30436BE8}" type="slidenum">
              <a:rPr lang="en-GB"/>
              <a:pPr>
                <a:defRPr/>
              </a:pPr>
              <a:t>‹#›</a:t>
            </a:fld>
            <a:endParaRPr lang="en-GB"/>
          </a:p>
        </p:txBody>
      </p:sp>
      <p:sp>
        <p:nvSpPr>
          <p:cNvPr id="8" name="TextBox 7">
            <a:extLst>
              <a:ext uri="{FF2B5EF4-FFF2-40B4-BE49-F238E27FC236}">
                <a16:creationId xmlns:a16="http://schemas.microsoft.com/office/drawing/2014/main" id="{EA3D9A07-BE08-F71E-311C-EC3F7A1A10D1}"/>
              </a:ext>
            </a:extLst>
          </p:cNvPr>
          <p:cNvSpPr txBox="1"/>
          <p:nvPr userDrawn="1"/>
        </p:nvSpPr>
        <p:spPr>
          <a:xfrm>
            <a:off x="2438654" y="476385"/>
            <a:ext cx="6775450" cy="757130"/>
          </a:xfrm>
          <a:prstGeom prst="rect">
            <a:avLst/>
          </a:prstGeom>
          <a:noFill/>
        </p:spPr>
        <p:txBody>
          <a:bodyPr wrap="square" rtlCol="0">
            <a:spAutoFit/>
          </a:bodyPr>
          <a:lstStyle/>
          <a:p>
            <a:pPr marL="0" marR="0" lvl="0" indent="0" algn="ctr" defTabSz="914400" rtl="0" eaLnBrk="1" fontAlgn="base" latinLnBrk="0" hangingPunct="1">
              <a:lnSpc>
                <a:spcPct val="90000"/>
              </a:lnSpc>
              <a:spcBef>
                <a:spcPts val="1000"/>
              </a:spcBef>
              <a:spcAft>
                <a:spcPct val="0"/>
              </a:spcAft>
              <a:buClr>
                <a:srgbClr val="ADB9CA"/>
              </a:buClr>
              <a:buSzPct val="90000"/>
              <a:buFont typeface="Wingdings" panose="05000000000000000000" pitchFamily="2" charset="2"/>
              <a:buNone/>
              <a:tabLst/>
              <a:defRPr/>
            </a:pPr>
            <a:r>
              <a:rPr kumimoji="0" lang="en-US" sz="2800" b="1" i="0" u="none" strike="noStrike" kern="1200" cap="none" spc="0" normalizeH="0" baseline="0" noProof="0">
                <a:ln>
                  <a:noFill/>
                </a:ln>
                <a:solidFill>
                  <a:srgbClr val="FFFFFF"/>
                </a:solidFill>
                <a:effectLst/>
                <a:uLnTx/>
                <a:uFillTx/>
                <a:latin typeface="Calibri" panose="020F0502020204030204"/>
                <a:ea typeface="+mn-ea"/>
                <a:cs typeface="+mn-cs"/>
              </a:rPr>
              <a:t>IVORY – AI for Vision Zero in Road Safety</a:t>
            </a:r>
          </a:p>
          <a:p>
            <a:endParaRPr lang="en-GB"/>
          </a:p>
        </p:txBody>
      </p:sp>
      <p:pic>
        <p:nvPicPr>
          <p:cNvPr id="10" name="Picture 9" descr="A colorful circular design on a black background&#10;&#10;Description automatically generated">
            <a:extLst>
              <a:ext uri="{FF2B5EF4-FFF2-40B4-BE49-F238E27FC236}">
                <a16:creationId xmlns:a16="http://schemas.microsoft.com/office/drawing/2014/main" id="{1176D2DF-956E-120A-703A-71F8A7AE1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46" y="96738"/>
            <a:ext cx="2273554" cy="2273554"/>
          </a:xfrm>
          <a:prstGeom prst="rect">
            <a:avLst/>
          </a:prstGeom>
        </p:spPr>
      </p:pic>
    </p:spTree>
    <p:extLst>
      <p:ext uri="{BB962C8B-B14F-4D97-AF65-F5344CB8AC3E}">
        <p14:creationId xmlns:p14="http://schemas.microsoft.com/office/powerpoint/2010/main" val="11702559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FB26D7-7F5B-63A5-763E-0FD13146B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5">
            <a:extLst>
              <a:ext uri="{FF2B5EF4-FFF2-40B4-BE49-F238E27FC236}">
                <a16:creationId xmlns:a16="http://schemas.microsoft.com/office/drawing/2014/main" id="{463FE308-9609-A07B-E517-1E1404EA99C8}"/>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4A3AD448-F030-9808-942B-10593A2F7A2D}"/>
              </a:ext>
            </a:extLst>
          </p:cNvPr>
          <p:cNvSpPr>
            <a:spLocks noGrp="1"/>
          </p:cNvSpPr>
          <p:nvPr>
            <p:ph type="sldNum" sz="quarter" idx="15"/>
          </p:nvPr>
        </p:nvSpPr>
        <p:spPr/>
        <p:txBody>
          <a:bodyPr/>
          <a:lstStyle>
            <a:lvl1pPr>
              <a:defRPr/>
            </a:lvl1pPr>
          </a:lstStyle>
          <a:p>
            <a:pPr>
              <a:defRPr/>
            </a:pPr>
            <a:fld id="{574FB580-C655-4F1C-BB3B-C2B79F1720AE}" type="slidenum">
              <a:rPr lang="en-GB"/>
              <a:pPr>
                <a:defRPr/>
              </a:pPr>
              <a:t>‹#›</a:t>
            </a:fld>
            <a:endParaRPr lang="en-GB"/>
          </a:p>
        </p:txBody>
      </p:sp>
    </p:spTree>
    <p:extLst>
      <p:ext uri="{BB962C8B-B14F-4D97-AF65-F5344CB8AC3E}">
        <p14:creationId xmlns:p14="http://schemas.microsoft.com/office/powerpoint/2010/main" val="31872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BC5C17-19DC-C1F0-A8BA-D071037C3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6598331" y="-666750"/>
            <a:ext cx="6172200" cy="487362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a:xfrm>
            <a:off x="5225258" y="2900590"/>
            <a:ext cx="3932237" cy="2738210"/>
          </a:xfrm>
          <a:prstGeom prst="ellipse">
            <a:avLst/>
          </a:prstGeom>
        </p:spPr>
        <p:style>
          <a:lnRef idx="0">
            <a:schemeClr val="accent6"/>
          </a:lnRef>
          <a:fillRef idx="3">
            <a:schemeClr val="accent6"/>
          </a:fillRef>
          <a:effectRef idx="3">
            <a:schemeClr val="accent6"/>
          </a:effectRef>
          <a:fontRef idx="minor">
            <a:schemeClr val="lt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7" name="Footer Placeholder 5">
            <a:extLst>
              <a:ext uri="{FF2B5EF4-FFF2-40B4-BE49-F238E27FC236}">
                <a16:creationId xmlns:a16="http://schemas.microsoft.com/office/drawing/2014/main" id="{B7749B21-72FD-9A23-6D21-E6E14482F811}"/>
              </a:ext>
            </a:extLst>
          </p:cNvPr>
          <p:cNvSpPr>
            <a:spLocks noGrp="1"/>
          </p:cNvSpPr>
          <p:nvPr>
            <p:ph type="ftr" sz="quarter" idx="15"/>
          </p:nvPr>
        </p:nvSpPr>
        <p:spPr/>
        <p:txBody>
          <a:bodyPr/>
          <a:lstStyle>
            <a:lvl1pPr>
              <a:defRPr/>
            </a:lvl1pPr>
          </a:lstStyle>
          <a:p>
            <a:pPr>
              <a:defRPr/>
            </a:pPr>
            <a:r>
              <a:rPr lang="en-GB"/>
              <a:t>www.ivory-network.eu</a:t>
            </a:r>
          </a:p>
        </p:txBody>
      </p:sp>
      <p:sp>
        <p:nvSpPr>
          <p:cNvPr id="9" name="Slide Number Placeholder 6">
            <a:extLst>
              <a:ext uri="{FF2B5EF4-FFF2-40B4-BE49-F238E27FC236}">
                <a16:creationId xmlns:a16="http://schemas.microsoft.com/office/drawing/2014/main" id="{A75D8565-3821-FA85-26F4-1BEA39CEDDA3}"/>
              </a:ext>
            </a:extLst>
          </p:cNvPr>
          <p:cNvSpPr>
            <a:spLocks noGrp="1"/>
          </p:cNvSpPr>
          <p:nvPr>
            <p:ph type="sldNum" sz="quarter" idx="16"/>
          </p:nvPr>
        </p:nvSpPr>
        <p:spPr/>
        <p:txBody>
          <a:bodyPr/>
          <a:lstStyle>
            <a:lvl1pPr>
              <a:defRPr/>
            </a:lvl1pPr>
          </a:lstStyle>
          <a:p>
            <a:pPr>
              <a:defRPr/>
            </a:pPr>
            <a:fld id="{34604C50-C145-4B43-9FA7-A15292DC4C10}" type="slidenum">
              <a:rPr lang="en-GB"/>
              <a:pPr>
                <a:defRPr/>
              </a:pPr>
              <a:t>‹#›</a:t>
            </a:fld>
            <a:endParaRPr lang="en-GB"/>
          </a:p>
        </p:txBody>
      </p:sp>
    </p:spTree>
    <p:extLst>
      <p:ext uri="{BB962C8B-B14F-4D97-AF65-F5344CB8AC3E}">
        <p14:creationId xmlns:p14="http://schemas.microsoft.com/office/powerpoint/2010/main" val="2318592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013D3-D684-4EDB-8C7E-1E56603FFC01}"/>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D60D708E-52E0-46E5-AD12-158CA8E1385F}"/>
              </a:ext>
            </a:extLst>
          </p:cNvPr>
          <p:cNvSpPr>
            <a:spLocks noGrp="1"/>
          </p:cNvSpPr>
          <p:nvPr>
            <p:ph type="pic" sz="quarter" idx="10"/>
          </p:nvPr>
        </p:nvSpPr>
        <p:spPr>
          <a:xfrm>
            <a:off x="7223124" y="952500"/>
            <a:ext cx="4968875" cy="4937125"/>
          </a:xfrm>
        </p:spPr>
        <p:txBody>
          <a:bodyPr/>
          <a:lstStyle/>
          <a:p>
            <a:endParaRPr lang="fr-FR"/>
          </a:p>
        </p:txBody>
      </p:sp>
      <p:sp>
        <p:nvSpPr>
          <p:cNvPr id="6" name="Espace réservé du texte 5">
            <a:extLst>
              <a:ext uri="{FF2B5EF4-FFF2-40B4-BE49-F238E27FC236}">
                <a16:creationId xmlns:a16="http://schemas.microsoft.com/office/drawing/2014/main" id="{9937BC41-904E-4B50-B21E-46C40FF4447A}"/>
              </a:ext>
            </a:extLst>
          </p:cNvPr>
          <p:cNvSpPr>
            <a:spLocks noGrp="1"/>
          </p:cNvSpPr>
          <p:nvPr>
            <p:ph type="body" sz="quarter" idx="11"/>
          </p:nvPr>
        </p:nvSpPr>
        <p:spPr>
          <a:xfrm>
            <a:off x="320675" y="952500"/>
            <a:ext cx="6661150" cy="4937125"/>
          </a:xfrm>
        </p:spPr>
        <p:txBody>
          <a:bodyPr/>
          <a:lstStyle>
            <a:lvl1pPr marL="358775" indent="-358775">
              <a:buFontTx/>
              <a:buBlip>
                <a:blip r:embed="rId2"/>
              </a:buBlip>
              <a:defRPr/>
            </a:lvl1pPr>
            <a:lvl2pPr marL="533400" indent="-190500">
              <a:buClr>
                <a:schemeClr val="tx2"/>
              </a:buClr>
              <a:buSzPct val="100000"/>
              <a:buFont typeface="Arial" panose="020B0604020202020204" pitchFamily="34" charset="0"/>
              <a:buChar char="•"/>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99028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C07B4A80-C1EB-9A2C-41C4-4039B478D87F}"/>
              </a:ext>
            </a:extLst>
          </p:cNvPr>
          <p:cNvSpPr>
            <a:spLocks noGrp="1"/>
          </p:cNvSpPr>
          <p:nvPr>
            <p:ph type="ftr" sz="quarter" idx="14"/>
          </p:nvPr>
        </p:nvSpPr>
        <p:spPr>
          <a:xfrm>
            <a:off x="4095750" y="6330950"/>
            <a:ext cx="4114800" cy="365125"/>
          </a:xfrm>
        </p:spPr>
        <p:txBody>
          <a:bodyPr/>
          <a:lstStyle>
            <a:lvl1pPr>
              <a:defRPr/>
            </a:lvl1pPr>
          </a:lstStyle>
          <a:p>
            <a:pPr>
              <a:defRPr/>
            </a:pPr>
            <a:r>
              <a:rPr lang="en-GB"/>
              <a:t>www.ivory-network.eu</a:t>
            </a:r>
          </a:p>
        </p:txBody>
      </p:sp>
      <p:sp>
        <p:nvSpPr>
          <p:cNvPr id="8" name="Slide Number Placeholder 5">
            <a:extLst>
              <a:ext uri="{FF2B5EF4-FFF2-40B4-BE49-F238E27FC236}">
                <a16:creationId xmlns:a16="http://schemas.microsoft.com/office/drawing/2014/main" id="{C547F552-D79E-941E-7CE7-A68F488A3C74}"/>
              </a:ext>
            </a:extLst>
          </p:cNvPr>
          <p:cNvSpPr>
            <a:spLocks noGrp="1"/>
          </p:cNvSpPr>
          <p:nvPr>
            <p:ph type="sldNum" sz="quarter" idx="15"/>
          </p:nvPr>
        </p:nvSpPr>
        <p:spPr/>
        <p:txBody>
          <a:bodyPr/>
          <a:lstStyle>
            <a:lvl1pPr>
              <a:defRPr/>
            </a:lvl1pPr>
          </a:lstStyle>
          <a:p>
            <a:pPr>
              <a:defRPr/>
            </a:pPr>
            <a:fld id="{21BDA4F9-2812-42BC-8981-C5FE6A024CD6}" type="slidenum">
              <a:rPr lang="en-GB"/>
              <a:pPr>
                <a:defRPr/>
              </a:pPr>
              <a:t>‹#›</a:t>
            </a:fld>
            <a:endParaRPr lang="en-GB"/>
          </a:p>
        </p:txBody>
      </p:sp>
      <p:pic>
        <p:nvPicPr>
          <p:cNvPr id="10" name="Picture 9" descr="A close up of a logo&#10;&#10;Description automatically generated">
            <a:extLst>
              <a:ext uri="{FF2B5EF4-FFF2-40B4-BE49-F238E27FC236}">
                <a16:creationId xmlns:a16="http://schemas.microsoft.com/office/drawing/2014/main" id="{00A6E231-8897-275B-639F-82F2952424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4829" y="6234493"/>
            <a:ext cx="1886712" cy="516763"/>
          </a:xfrm>
          <a:prstGeom prst="rect">
            <a:avLst/>
          </a:prstGeom>
        </p:spPr>
      </p:pic>
      <p:sp>
        <p:nvSpPr>
          <p:cNvPr id="6" name="Title 1">
            <a:extLst>
              <a:ext uri="{FF2B5EF4-FFF2-40B4-BE49-F238E27FC236}">
                <a16:creationId xmlns:a16="http://schemas.microsoft.com/office/drawing/2014/main" id="{9C7E9B20-A5D3-9C3D-7637-A999D1236295}"/>
              </a:ext>
            </a:extLst>
          </p:cNvPr>
          <p:cNvSpPr>
            <a:spLocks noGrp="1"/>
          </p:cNvSpPr>
          <p:nvPr>
            <p:ph type="title"/>
          </p:nvPr>
        </p:nvSpPr>
        <p:spPr>
          <a:xfrm>
            <a:off x="838200" y="60738"/>
            <a:ext cx="10515600" cy="551000"/>
          </a:xfrm>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3A627058-62CA-C1E1-9D6A-080E6E8FF40E}"/>
              </a:ext>
            </a:extLst>
          </p:cNvPr>
          <p:cNvSpPr>
            <a:spLocks noGrp="1"/>
          </p:cNvSpPr>
          <p:nvPr>
            <p:ph idx="1"/>
          </p:nvPr>
        </p:nvSpPr>
        <p:spPr>
          <a:xfrm>
            <a:off x="838200" y="924880"/>
            <a:ext cx="10515600" cy="5252084"/>
          </a:xfrm>
        </p:spPr>
        <p:txBody>
          <a:bodyPr/>
          <a:lstStyle>
            <a:lvl1pPr>
              <a:buClr>
                <a:schemeClr val="accent3"/>
              </a:buClr>
              <a:defRPr/>
            </a:lvl1pPr>
            <a:lvl2pPr>
              <a:buClr>
                <a:schemeClr val="accent3"/>
              </a:buClr>
              <a:buSzPct val="90000"/>
              <a:defRPr/>
            </a:lvl2pPr>
            <a:lvl3pPr>
              <a:buClr>
                <a:schemeClr val="accent3"/>
              </a:buClr>
              <a:defRPr/>
            </a:lvl3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C2461899-7705-A531-77C7-3CDEDF5BE0FE}"/>
              </a:ext>
            </a:extLst>
          </p:cNvPr>
          <p:cNvCxnSpPr/>
          <p:nvPr userDrawn="1"/>
        </p:nvCxnSpPr>
        <p:spPr>
          <a:xfrm>
            <a:off x="838200" y="569514"/>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104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4880"/>
            <a:ext cx="10515600" cy="5252084"/>
          </a:xfrm>
        </p:spPr>
        <p:txBody>
          <a:bodyPr/>
          <a:lstStyle>
            <a:lvl1pPr>
              <a:buClr>
                <a:schemeClr val="accent3"/>
              </a:buClr>
              <a:defRPr/>
            </a:lvl1pPr>
            <a:lvl2pPr>
              <a:buClr>
                <a:schemeClr val="accent3"/>
              </a:buClr>
              <a:buSzPct val="90000"/>
              <a:defRPr/>
            </a:lvl2pPr>
            <a:lvl3pPr>
              <a:buClr>
                <a:schemeClr val="accent3"/>
              </a:buClr>
              <a:defRPr/>
            </a:lvl3p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C1597205-DBC7-21F4-3C58-5546168CAAEE}"/>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5">
            <a:extLst>
              <a:ext uri="{FF2B5EF4-FFF2-40B4-BE49-F238E27FC236}">
                <a16:creationId xmlns:a16="http://schemas.microsoft.com/office/drawing/2014/main" id="{CDAF4D45-7B04-2022-E1E3-DE8F35C2D77F}"/>
              </a:ext>
            </a:extLst>
          </p:cNvPr>
          <p:cNvSpPr>
            <a:spLocks noGrp="1"/>
          </p:cNvSpPr>
          <p:nvPr>
            <p:ph type="sldNum" sz="quarter" idx="15"/>
          </p:nvPr>
        </p:nvSpPr>
        <p:spPr/>
        <p:txBody>
          <a:bodyPr/>
          <a:lstStyle>
            <a:lvl1pPr>
              <a:defRPr/>
            </a:lvl1pPr>
          </a:lstStyle>
          <a:p>
            <a:pPr>
              <a:defRPr/>
            </a:pPr>
            <a:fld id="{62296CFD-6948-4EE8-82F0-92BD34D314A4}" type="slidenum">
              <a:rPr lang="en-GB"/>
              <a:pPr>
                <a:defRPr/>
              </a:pPr>
              <a:t>‹#›</a:t>
            </a:fld>
            <a:endParaRPr lang="en-GB"/>
          </a:p>
        </p:txBody>
      </p:sp>
      <p:sp>
        <p:nvSpPr>
          <p:cNvPr id="5" name="Title 1">
            <a:extLst>
              <a:ext uri="{FF2B5EF4-FFF2-40B4-BE49-F238E27FC236}">
                <a16:creationId xmlns:a16="http://schemas.microsoft.com/office/drawing/2014/main" id="{630E1AEE-F906-94F7-EA4C-D6A0BD863CA0}"/>
              </a:ext>
            </a:extLst>
          </p:cNvPr>
          <p:cNvSpPr>
            <a:spLocks noGrp="1"/>
          </p:cNvSpPr>
          <p:nvPr>
            <p:ph type="title"/>
          </p:nvPr>
        </p:nvSpPr>
        <p:spPr>
          <a:xfrm>
            <a:off x="293076" y="148658"/>
            <a:ext cx="10515600" cy="551000"/>
          </a:xfrm>
        </p:spPr>
        <p:txBody>
          <a:bodyPr/>
          <a:lstStyle/>
          <a:p>
            <a:r>
              <a:rPr lang="en-US"/>
              <a:t>Click to edit Master title style</a:t>
            </a:r>
            <a:endParaRPr lang="en-GB"/>
          </a:p>
        </p:txBody>
      </p:sp>
      <p:cxnSp>
        <p:nvCxnSpPr>
          <p:cNvPr id="6" name="Straight Connector 5">
            <a:extLst>
              <a:ext uri="{FF2B5EF4-FFF2-40B4-BE49-F238E27FC236}">
                <a16:creationId xmlns:a16="http://schemas.microsoft.com/office/drawing/2014/main" id="{08E629BD-A1C2-6549-622B-DFE6B3549C77}"/>
              </a:ext>
            </a:extLst>
          </p:cNvPr>
          <p:cNvCxnSpPr>
            <a:cxnSpLocks/>
          </p:cNvCxnSpPr>
          <p:nvPr userDrawn="1"/>
        </p:nvCxnSpPr>
        <p:spPr>
          <a:xfrm>
            <a:off x="189767" y="778327"/>
            <a:ext cx="11554558"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D650F1A8-79C6-1DAB-4E98-C5FE4E5095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4079" y="6353605"/>
            <a:ext cx="1353121" cy="370614"/>
          </a:xfrm>
          <a:prstGeom prst="rect">
            <a:avLst/>
          </a:prstGeom>
        </p:spPr>
      </p:pic>
    </p:spTree>
    <p:extLst>
      <p:ext uri="{BB962C8B-B14F-4D97-AF65-F5344CB8AC3E}">
        <p14:creationId xmlns:p14="http://schemas.microsoft.com/office/powerpoint/2010/main" val="340881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9089300-2181-5FE6-F298-5CE573FED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4"/>
              </a:buClr>
              <a:defRPr/>
            </a:lvl1pPr>
            <a:lvl2pPr>
              <a:buClr>
                <a:schemeClr val="accent4"/>
              </a:buClr>
              <a:buSzPct val="90000"/>
              <a:defRPr/>
            </a:lvl2pPr>
            <a:lvl3pPr>
              <a:buClr>
                <a:schemeClr val="accent4"/>
              </a:buClr>
              <a:defRPr/>
            </a:lvl3pPr>
          </a:lstStyle>
          <a:p>
            <a:pPr lvl="0"/>
            <a:r>
              <a:rPr lang="en-US"/>
              <a:t>Click to edit Master text styles</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5AC23E9A-9096-39CC-FB4A-DB2BF43B7C79}"/>
              </a:ext>
            </a:extLst>
          </p:cNvPr>
          <p:cNvSpPr>
            <a:spLocks noGrp="1"/>
          </p:cNvSpPr>
          <p:nvPr>
            <p:ph type="ftr" sz="quarter" idx="14"/>
          </p:nvPr>
        </p:nvSpPr>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430DE7FD-489E-7A2A-8AA8-E091D0AB500B}"/>
              </a:ext>
            </a:extLst>
          </p:cNvPr>
          <p:cNvSpPr>
            <a:spLocks noGrp="1"/>
          </p:cNvSpPr>
          <p:nvPr>
            <p:ph type="sldNum" sz="quarter" idx="15"/>
          </p:nvPr>
        </p:nvSpPr>
        <p:spPr/>
        <p:txBody>
          <a:bodyPr/>
          <a:lstStyle>
            <a:lvl1pPr>
              <a:defRPr/>
            </a:lvl1pPr>
          </a:lstStyle>
          <a:p>
            <a:pPr>
              <a:defRPr/>
            </a:pPr>
            <a:fld id="{D1E6F7BD-3CBA-4776-A85A-60E795A1A96E}" type="slidenum">
              <a:rPr lang="en-GB"/>
              <a:pPr>
                <a:defRPr/>
              </a:pPr>
              <a:t>‹#›</a:t>
            </a:fld>
            <a:endParaRPr lang="en-GB"/>
          </a:p>
        </p:txBody>
      </p:sp>
    </p:spTree>
    <p:extLst>
      <p:ext uri="{BB962C8B-B14F-4D97-AF65-F5344CB8AC3E}">
        <p14:creationId xmlns:p14="http://schemas.microsoft.com/office/powerpoint/2010/main" val="221583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B27199C-9CBA-E98B-78FA-183D8966F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5"/>
              </a:buClr>
              <a:defRPr/>
            </a:lvl1pPr>
            <a:lvl2pPr>
              <a:buClr>
                <a:schemeClr val="accent5"/>
              </a:buClr>
              <a:buSzPct val="90000"/>
              <a:defRPr/>
            </a:lvl2pPr>
            <a:lvl3pPr>
              <a:buClr>
                <a:schemeClr val="accent5"/>
              </a:buClr>
              <a:defRPr/>
            </a:lvl3pPr>
          </a:lstStyle>
          <a:p>
            <a:pPr lvl="0"/>
            <a:r>
              <a:rPr lang="en-US"/>
              <a:t>Click to edit Master text styles</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B4EF31AA-0EAD-1AE3-17CB-06642EA0E5B0}"/>
              </a:ext>
            </a:extLst>
          </p:cNvPr>
          <p:cNvSpPr>
            <a:spLocks noGrp="1"/>
          </p:cNvSpPr>
          <p:nvPr>
            <p:ph type="ftr" sz="quarter" idx="14"/>
          </p:nvPr>
        </p:nvSpPr>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1606E7ED-1205-0C6A-C6E4-0FA90CB958A7}"/>
              </a:ext>
            </a:extLst>
          </p:cNvPr>
          <p:cNvSpPr>
            <a:spLocks noGrp="1"/>
          </p:cNvSpPr>
          <p:nvPr>
            <p:ph type="sldNum" sz="quarter" idx="15"/>
          </p:nvPr>
        </p:nvSpPr>
        <p:spPr/>
        <p:txBody>
          <a:bodyPr/>
          <a:lstStyle>
            <a:lvl1pPr>
              <a:defRPr/>
            </a:lvl1pPr>
          </a:lstStyle>
          <a:p>
            <a:pPr>
              <a:defRPr/>
            </a:pPr>
            <a:fld id="{209390CF-8702-4921-95BC-575EE82FC860}" type="slidenum">
              <a:rPr lang="en-GB"/>
              <a:pPr>
                <a:defRPr/>
              </a:pPr>
              <a:t>‹#›</a:t>
            </a:fld>
            <a:endParaRPr lang="en-GB"/>
          </a:p>
        </p:txBody>
      </p:sp>
    </p:spTree>
    <p:extLst>
      <p:ext uri="{BB962C8B-B14F-4D97-AF65-F5344CB8AC3E}">
        <p14:creationId xmlns:p14="http://schemas.microsoft.com/office/powerpoint/2010/main" val="284989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3A7073-E72D-3E59-FACD-3ABF770C2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5">
            <a:extLst>
              <a:ext uri="{FF2B5EF4-FFF2-40B4-BE49-F238E27FC236}">
                <a16:creationId xmlns:a16="http://schemas.microsoft.com/office/drawing/2014/main" id="{72B7D1C0-35FB-0B28-4196-2177420656C8}"/>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8CE8CA48-B6A3-4507-1BB7-EBBA06AD53CA}"/>
              </a:ext>
            </a:extLst>
          </p:cNvPr>
          <p:cNvSpPr>
            <a:spLocks noGrp="1"/>
          </p:cNvSpPr>
          <p:nvPr>
            <p:ph type="sldNum" sz="quarter" idx="15"/>
          </p:nvPr>
        </p:nvSpPr>
        <p:spPr/>
        <p:txBody>
          <a:bodyPr/>
          <a:lstStyle>
            <a:lvl1pPr>
              <a:defRPr/>
            </a:lvl1pPr>
          </a:lstStyle>
          <a:p>
            <a:pPr>
              <a:defRPr/>
            </a:pPr>
            <a:fld id="{44F87B77-B257-45D3-8C65-75BE759D60F9}" type="slidenum">
              <a:rPr lang="en-GB"/>
              <a:pPr>
                <a:defRPr/>
              </a:pPr>
              <a:t>‹#›</a:t>
            </a:fld>
            <a:endParaRPr lang="en-GB"/>
          </a:p>
        </p:txBody>
      </p:sp>
    </p:spTree>
    <p:extLst>
      <p:ext uri="{BB962C8B-B14F-4D97-AF65-F5344CB8AC3E}">
        <p14:creationId xmlns:p14="http://schemas.microsoft.com/office/powerpoint/2010/main" val="416005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B7B6E-AF3A-B64B-190F-FDF9E5DEB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buClr>
                <a:schemeClr val="accent4"/>
              </a:buClr>
              <a:defRPr/>
            </a:lvl1pPr>
            <a:lvl2pPr>
              <a:buClr>
                <a:schemeClr val="accent4"/>
              </a:buClr>
              <a:defRPr/>
            </a:lvl2pPr>
            <a:lvl3pPr>
              <a:buClr>
                <a:schemeClr val="accent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buClr>
                <a:schemeClr val="accent4"/>
              </a:buClr>
              <a:defRPr/>
            </a:lvl1pPr>
            <a:lvl2pPr>
              <a:buClr>
                <a:schemeClr val="accent4"/>
              </a:buClr>
              <a:defRPr/>
            </a:lvl2pPr>
            <a:lvl3pPr>
              <a:buClr>
                <a:schemeClr val="accent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5">
            <a:extLst>
              <a:ext uri="{FF2B5EF4-FFF2-40B4-BE49-F238E27FC236}">
                <a16:creationId xmlns:a16="http://schemas.microsoft.com/office/drawing/2014/main" id="{5AB1E200-F29C-D367-B7AB-DA64C1A651B9}"/>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BBC3226A-B41B-7792-5C05-FEFCD41F372E}"/>
              </a:ext>
            </a:extLst>
          </p:cNvPr>
          <p:cNvSpPr>
            <a:spLocks noGrp="1"/>
          </p:cNvSpPr>
          <p:nvPr>
            <p:ph type="sldNum" sz="quarter" idx="15"/>
          </p:nvPr>
        </p:nvSpPr>
        <p:spPr/>
        <p:txBody>
          <a:bodyPr/>
          <a:lstStyle>
            <a:lvl1pPr>
              <a:defRPr/>
            </a:lvl1pPr>
          </a:lstStyle>
          <a:p>
            <a:pPr>
              <a:defRPr/>
            </a:pPr>
            <a:fld id="{02866D9E-99A9-4604-8FEC-8F274D4C2F13}" type="slidenum">
              <a:rPr lang="en-GB"/>
              <a:pPr>
                <a:defRPr/>
              </a:pPr>
              <a:t>‹#›</a:t>
            </a:fld>
            <a:endParaRPr lang="en-GB"/>
          </a:p>
        </p:txBody>
      </p:sp>
    </p:spTree>
    <p:extLst>
      <p:ext uri="{BB962C8B-B14F-4D97-AF65-F5344CB8AC3E}">
        <p14:creationId xmlns:p14="http://schemas.microsoft.com/office/powerpoint/2010/main" val="161538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06D332-1BFF-A700-4250-7376A6B5D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buClr>
                <a:schemeClr val="accent5"/>
              </a:buClr>
              <a:defRPr/>
            </a:lvl1pPr>
            <a:lvl2pPr>
              <a:buClr>
                <a:schemeClr val="accent5"/>
              </a:buClr>
              <a:defRPr/>
            </a:lvl2pPr>
            <a:lvl3pPr>
              <a:buClr>
                <a:schemeClr val="accent5"/>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buClr>
                <a:schemeClr val="accent5"/>
              </a:buClr>
              <a:defRPr/>
            </a:lvl1pPr>
            <a:lvl2pPr>
              <a:buClr>
                <a:schemeClr val="accent5"/>
              </a:buClr>
              <a:defRPr/>
            </a:lvl2pPr>
            <a:lvl3pPr>
              <a:buClr>
                <a:schemeClr val="accent5"/>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5">
            <a:extLst>
              <a:ext uri="{FF2B5EF4-FFF2-40B4-BE49-F238E27FC236}">
                <a16:creationId xmlns:a16="http://schemas.microsoft.com/office/drawing/2014/main" id="{DD6385E9-B6E7-3140-8DF1-ED6C793EA4C3}"/>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7D54DEB9-1EA7-8EDA-5AC1-B83DBC8B0D5C}"/>
              </a:ext>
            </a:extLst>
          </p:cNvPr>
          <p:cNvSpPr>
            <a:spLocks noGrp="1"/>
          </p:cNvSpPr>
          <p:nvPr>
            <p:ph type="sldNum" sz="quarter" idx="15"/>
          </p:nvPr>
        </p:nvSpPr>
        <p:spPr/>
        <p:txBody>
          <a:bodyPr/>
          <a:lstStyle>
            <a:lvl1pPr>
              <a:defRPr/>
            </a:lvl1pPr>
          </a:lstStyle>
          <a:p>
            <a:pPr>
              <a:defRPr/>
            </a:pPr>
            <a:fld id="{F26962BA-8B97-4B41-9ADB-CD821A99A820}" type="slidenum">
              <a:rPr lang="en-GB"/>
              <a:pPr>
                <a:defRPr/>
              </a:pPr>
              <a:t>‹#›</a:t>
            </a:fld>
            <a:endParaRPr lang="en-GB"/>
          </a:p>
        </p:txBody>
      </p:sp>
    </p:spTree>
    <p:extLst>
      <p:ext uri="{BB962C8B-B14F-4D97-AF65-F5344CB8AC3E}">
        <p14:creationId xmlns:p14="http://schemas.microsoft.com/office/powerpoint/2010/main" val="88544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344AB6B-ED44-B73D-0D3F-EED352A27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Picture Placeholder 8"/>
          <p:cNvSpPr>
            <a:spLocks noGrp="1"/>
          </p:cNvSpPr>
          <p:nvPr>
            <p:ph type="pic" sz="quarter" idx="13"/>
          </p:nvPr>
        </p:nvSpPr>
        <p:spPr>
          <a:xfrm>
            <a:off x="8610600" y="6176963"/>
            <a:ext cx="2743200" cy="681037"/>
          </a:xfrm>
        </p:spPr>
        <p:txBody>
          <a:bodyPr rtlCol="0">
            <a:normAutofit/>
          </a:bodyPr>
          <a:lstStyle>
            <a:lvl1pPr marL="0" indent="0">
              <a:buNone/>
              <a:defRPr/>
            </a:lvl1pPr>
          </a:lstStyle>
          <a:p>
            <a:pPr lvl="0"/>
            <a:r>
              <a:rPr lang="en-US" noProof="0"/>
              <a:t>Click icon to add picture</a:t>
            </a:r>
            <a:endParaRPr lang="en-GB" noProof="0"/>
          </a:p>
        </p:txBody>
      </p:sp>
      <p:sp>
        <p:nvSpPr>
          <p:cNvPr id="5" name="Footer Placeholder 3">
            <a:extLst>
              <a:ext uri="{FF2B5EF4-FFF2-40B4-BE49-F238E27FC236}">
                <a16:creationId xmlns:a16="http://schemas.microsoft.com/office/drawing/2014/main" id="{B787BCFD-2CA4-ACB7-3BA0-AE025CBA99A7}"/>
              </a:ext>
            </a:extLst>
          </p:cNvPr>
          <p:cNvSpPr>
            <a:spLocks noGrp="1"/>
          </p:cNvSpPr>
          <p:nvPr>
            <p:ph type="ftr" sz="quarter" idx="14"/>
          </p:nvPr>
        </p:nvSpPr>
        <p:spPr/>
        <p:txBody>
          <a:bodyPr/>
          <a:lstStyle>
            <a:lvl1pPr>
              <a:defRPr/>
            </a:lvl1pPr>
          </a:lstStyle>
          <a:p>
            <a:pPr>
              <a:defRPr/>
            </a:pPr>
            <a:r>
              <a:rPr lang="en-GB"/>
              <a:t>www.ivory-network.eu</a:t>
            </a:r>
          </a:p>
        </p:txBody>
      </p:sp>
      <p:sp>
        <p:nvSpPr>
          <p:cNvPr id="6" name="Slide Number Placeholder 4">
            <a:extLst>
              <a:ext uri="{FF2B5EF4-FFF2-40B4-BE49-F238E27FC236}">
                <a16:creationId xmlns:a16="http://schemas.microsoft.com/office/drawing/2014/main" id="{FDD7AD9F-7A55-08F9-F41F-2089172A740B}"/>
              </a:ext>
            </a:extLst>
          </p:cNvPr>
          <p:cNvSpPr>
            <a:spLocks noGrp="1"/>
          </p:cNvSpPr>
          <p:nvPr>
            <p:ph type="sldNum" sz="quarter" idx="15"/>
          </p:nvPr>
        </p:nvSpPr>
        <p:spPr/>
        <p:txBody>
          <a:bodyPr/>
          <a:lstStyle>
            <a:lvl1pPr>
              <a:defRPr/>
            </a:lvl1pPr>
          </a:lstStyle>
          <a:p>
            <a:pPr>
              <a:defRPr/>
            </a:pPr>
            <a:fld id="{27CE8477-D448-4861-8451-F2D6800BF08B}" type="slidenum">
              <a:rPr lang="en-GB"/>
              <a:pPr>
                <a:defRPr/>
              </a:pPr>
              <a:t>‹#›</a:t>
            </a:fld>
            <a:endParaRPr lang="en-GB"/>
          </a:p>
        </p:txBody>
      </p:sp>
    </p:spTree>
    <p:extLst>
      <p:ext uri="{BB962C8B-B14F-4D97-AF65-F5344CB8AC3E}">
        <p14:creationId xmlns:p14="http://schemas.microsoft.com/office/powerpoint/2010/main" val="177389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766B52B2-E13E-BFAF-D1B6-1D210BDFE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a:extLst>
              <a:ext uri="{FF2B5EF4-FFF2-40B4-BE49-F238E27FC236}">
                <a16:creationId xmlns:a16="http://schemas.microsoft.com/office/drawing/2014/main" id="{28578081-290F-255B-CBA7-8B03206E5D87}"/>
              </a:ext>
            </a:extLst>
          </p:cNvPr>
          <p:cNvSpPr>
            <a:spLocks noGrp="1"/>
          </p:cNvSpPr>
          <p:nvPr>
            <p:ph type="ftr" sz="quarter" idx="14"/>
          </p:nvPr>
        </p:nvSpPr>
        <p:spPr/>
        <p:txBody>
          <a:bodyPr/>
          <a:lstStyle>
            <a:lvl1pPr>
              <a:defRPr/>
            </a:lvl1pPr>
          </a:lstStyle>
          <a:p>
            <a:pPr>
              <a:defRPr/>
            </a:pPr>
            <a:r>
              <a:rPr lang="en-GB"/>
              <a:t>www.ivory-network.eu</a:t>
            </a:r>
          </a:p>
        </p:txBody>
      </p:sp>
      <p:sp>
        <p:nvSpPr>
          <p:cNvPr id="5" name="Slide Number Placeholder 3">
            <a:extLst>
              <a:ext uri="{FF2B5EF4-FFF2-40B4-BE49-F238E27FC236}">
                <a16:creationId xmlns:a16="http://schemas.microsoft.com/office/drawing/2014/main" id="{FB988152-46E3-452F-7313-FEF46B4638DB}"/>
              </a:ext>
            </a:extLst>
          </p:cNvPr>
          <p:cNvSpPr>
            <a:spLocks noGrp="1"/>
          </p:cNvSpPr>
          <p:nvPr>
            <p:ph type="sldNum" sz="quarter" idx="15"/>
          </p:nvPr>
        </p:nvSpPr>
        <p:spPr/>
        <p:txBody>
          <a:bodyPr/>
          <a:lstStyle>
            <a:lvl1pPr>
              <a:defRPr/>
            </a:lvl1pPr>
          </a:lstStyle>
          <a:p>
            <a:pPr>
              <a:defRPr/>
            </a:pPr>
            <a:fld id="{7FEF4C73-4CFD-4F7A-B241-3579D4D49207}" type="slidenum">
              <a:rPr lang="en-GB"/>
              <a:pPr>
                <a:defRPr/>
              </a:pPr>
              <a:t>‹#›</a:t>
            </a:fld>
            <a:endParaRPr lang="en-GB"/>
          </a:p>
        </p:txBody>
      </p:sp>
    </p:spTree>
    <p:extLst>
      <p:ext uri="{BB962C8B-B14F-4D97-AF65-F5344CB8AC3E}">
        <p14:creationId xmlns:p14="http://schemas.microsoft.com/office/powerpoint/2010/main" val="19635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FB6042-360F-13B9-228E-3A5A1DDF6CDB}"/>
              </a:ext>
            </a:extLst>
          </p:cNvPr>
          <p:cNvSpPr>
            <a:spLocks noGrp="1" noChangeArrowheads="1"/>
          </p:cNvSpPr>
          <p:nvPr>
            <p:ph type="title"/>
          </p:nvPr>
        </p:nvSpPr>
        <p:spPr bwMode="auto">
          <a:xfrm>
            <a:off x="838200" y="365125"/>
            <a:ext cx="105156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AF95431-62AF-B9E7-BC67-4A4AB4587FAA}"/>
              </a:ext>
            </a:extLst>
          </p:cNvPr>
          <p:cNvSpPr>
            <a:spLocks noGrp="1" noChangeArrowheads="1"/>
          </p:cNvSpPr>
          <p:nvPr>
            <p:ph type="body" idx="1"/>
          </p:nvPr>
        </p:nvSpPr>
        <p:spPr bwMode="auto">
          <a:xfrm>
            <a:off x="838200" y="1600200"/>
            <a:ext cx="105156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0"/>
            <a:endParaRPr lang="en-GB" altLang="en-US"/>
          </a:p>
          <a:p>
            <a:pPr lvl="2"/>
            <a:endParaRPr lang="en-GB" altLang="en-US"/>
          </a:p>
          <a:p>
            <a:pPr lvl="2"/>
            <a:endParaRPr lang="en-GB" altLang="en-US"/>
          </a:p>
          <a:p>
            <a:pPr lvl="2"/>
            <a:endParaRPr lang="en-GB" altLang="en-US"/>
          </a:p>
        </p:txBody>
      </p:sp>
      <p:sp>
        <p:nvSpPr>
          <p:cNvPr id="1028" name="TextBox 9">
            <a:extLst>
              <a:ext uri="{FF2B5EF4-FFF2-40B4-BE49-F238E27FC236}">
                <a16:creationId xmlns:a16="http://schemas.microsoft.com/office/drawing/2014/main" id="{88D54967-5542-73EE-E4B7-8C23D2AAF646}"/>
              </a:ext>
            </a:extLst>
          </p:cNvPr>
          <p:cNvSpPr txBox="1">
            <a:spLocks noChangeArrowheads="1"/>
          </p:cNvSpPr>
          <p:nvPr/>
        </p:nvSpPr>
        <p:spPr bwMode="auto">
          <a:xfrm>
            <a:off x="1001713" y="6351588"/>
            <a:ext cx="242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800"/>
              </a:spcAft>
            </a:pPr>
            <a:r>
              <a:rPr lang="en-GB" altLang="en-US" sz="800">
                <a:solidFill>
                  <a:srgbClr val="808080"/>
                </a:solidFill>
                <a:latin typeface="Arial" panose="020B0604020202020204" pitchFamily="34" charset="0"/>
                <a:ea typeface="Times New Roman" panose="02020603050405020304" pitchFamily="18" charset="0"/>
                <a:cs typeface="Arial" panose="020B0604020202020204" pitchFamily="34" charset="0"/>
              </a:rPr>
              <a:t>This project has received funding from the European Union’s Horizon Europe research and innovation programme under grant agreement No 101119590</a:t>
            </a:r>
            <a:endParaRPr lang="nl-BE" altLang="en-US" sz="800">
              <a:solidFill>
                <a:srgbClr val="80808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29" name="Picture 10" descr="flag_yellow_high.jpg">
            <a:extLst>
              <a:ext uri="{FF2B5EF4-FFF2-40B4-BE49-F238E27FC236}">
                <a16:creationId xmlns:a16="http://schemas.microsoft.com/office/drawing/2014/main" id="{96127130-B36B-A7FF-7CAF-81CE4B4D230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1150" y="6351228"/>
            <a:ext cx="603250" cy="39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1">
            <a:extLst>
              <a:ext uri="{FF2B5EF4-FFF2-40B4-BE49-F238E27FC236}">
                <a16:creationId xmlns:a16="http://schemas.microsoft.com/office/drawing/2014/main" id="{E780DDFB-7695-C035-67F9-1EC83C177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600" b="1" dirty="0">
                <a:solidFill>
                  <a:schemeClr val="accent2"/>
                </a:solidFill>
                <a:latin typeface="+mn-lt"/>
              </a:defRPr>
            </a:lvl1pPr>
          </a:lstStyle>
          <a:p>
            <a:pPr>
              <a:defRPr/>
            </a:pPr>
            <a:r>
              <a:rPr lang="en-GB"/>
              <a:t>www.ivory-network.eu</a:t>
            </a:r>
          </a:p>
        </p:txBody>
      </p:sp>
      <p:sp>
        <p:nvSpPr>
          <p:cNvPr id="13" name="Slide Number Placeholder 12">
            <a:extLst>
              <a:ext uri="{FF2B5EF4-FFF2-40B4-BE49-F238E27FC236}">
                <a16:creationId xmlns:a16="http://schemas.microsoft.com/office/drawing/2014/main" id="{14DED33F-5571-B2A0-ADE6-212372C27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600" b="1" smtClean="0">
                <a:solidFill>
                  <a:schemeClr val="accent2"/>
                </a:solidFill>
                <a:latin typeface="+mn-lt"/>
              </a:defRPr>
            </a:lvl1pPr>
          </a:lstStyle>
          <a:p>
            <a:pPr>
              <a:defRPr/>
            </a:pPr>
            <a:fld id="{1E6A180F-D728-43F2-8A1E-48877654AF7D}" type="slidenum">
              <a:rPr lang="en-GB"/>
              <a:pPr>
                <a:defRPr/>
              </a:pPr>
              <a:t>‹#›</a:t>
            </a:fld>
            <a:endParaRPr lang="en-GB"/>
          </a:p>
        </p:txBody>
      </p:sp>
    </p:spTree>
    <p:extLst>
      <p:ext uri="{BB962C8B-B14F-4D97-AF65-F5344CB8AC3E}">
        <p14:creationId xmlns:p14="http://schemas.microsoft.com/office/powerpoint/2010/main" val="145803450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0" r:id="rId13"/>
  </p:sldLayoutIdLst>
  <p:hf sldNum="0" hdr="0" dt="0"/>
  <p:txStyles>
    <p:titleStyle>
      <a:lvl1pPr algn="l" rtl="0" eaLnBrk="1" fontAlgn="base" hangingPunct="1">
        <a:lnSpc>
          <a:spcPct val="90000"/>
        </a:lnSpc>
        <a:spcBef>
          <a:spcPct val="0"/>
        </a:spcBef>
        <a:spcAft>
          <a:spcPct val="0"/>
        </a:spcAft>
        <a:defRPr sz="4400" b="1" kern="1200">
          <a:solidFill>
            <a:schemeClr val="accent1"/>
          </a:solidFill>
          <a:latin typeface="+mn-lt"/>
          <a:ea typeface="+mj-ea"/>
          <a:cs typeface="+mj-cs"/>
        </a:defRPr>
      </a:lvl1pPr>
      <a:lvl2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9pPr>
    </p:titleStyle>
    <p:bodyStyle>
      <a:lvl1pPr marL="357188" indent="-357188" algn="l" rtl="0" eaLnBrk="1" fontAlgn="base" hangingPunct="1">
        <a:lnSpc>
          <a:spcPct val="90000"/>
        </a:lnSpc>
        <a:spcBef>
          <a:spcPts val="1000"/>
        </a:spcBef>
        <a:spcAft>
          <a:spcPct val="0"/>
        </a:spcAft>
        <a:buClr>
          <a:srgbClr val="ADB9CA"/>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rgbClr val="B8C3D1"/>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rgbClr val="B8C3D1"/>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784CB6-4A6A-1E05-DB95-73438D3C410A}"/>
              </a:ext>
            </a:extLst>
          </p:cNvPr>
          <p:cNvSpPr>
            <a:spLocks noGrp="1"/>
          </p:cNvSpPr>
          <p:nvPr>
            <p:ph type="ftr" sz="quarter" idx="14"/>
          </p:nvPr>
        </p:nvSpPr>
        <p:spPr/>
        <p:txBody>
          <a:bodyPr/>
          <a:lstStyle/>
          <a:p>
            <a:pPr>
              <a:defRPr/>
            </a:pPr>
            <a:r>
              <a:rPr lang="en-GB"/>
              <a:t>www.ivory-network.eu</a:t>
            </a:r>
          </a:p>
        </p:txBody>
      </p:sp>
      <p:sp>
        <p:nvSpPr>
          <p:cNvPr id="5" name="Title 1">
            <a:extLst>
              <a:ext uri="{FF2B5EF4-FFF2-40B4-BE49-F238E27FC236}">
                <a16:creationId xmlns:a16="http://schemas.microsoft.com/office/drawing/2014/main" id="{F268214E-74BE-62B1-0CD4-00CD48695C1B}"/>
              </a:ext>
            </a:extLst>
          </p:cNvPr>
          <p:cNvSpPr txBox="1">
            <a:spLocks noChangeArrowheads="1"/>
          </p:cNvSpPr>
          <p:nvPr/>
        </p:nvSpPr>
        <p:spPr bwMode="auto">
          <a:xfrm>
            <a:off x="2772623" y="4394946"/>
            <a:ext cx="5059588" cy="87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b="1" kern="1200">
                <a:solidFill>
                  <a:schemeClr val="tx1"/>
                </a:solidFill>
                <a:latin typeface="+mn-lt"/>
                <a:ea typeface="+mj-ea"/>
                <a:cs typeface="+mj-cs"/>
              </a:defRPr>
            </a:lvl1pPr>
            <a:lvl2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9pPr>
          </a:lstStyle>
          <a:p>
            <a:pPr algn="l"/>
            <a:r>
              <a:rPr lang="en-GB" altLang="en-US" sz="2800">
                <a:effectLst>
                  <a:outerShdw blurRad="38100" dist="38100" dir="2700000" algn="tl">
                    <a:srgbClr val="000000">
                      <a:alpha val="43137"/>
                    </a:srgbClr>
                  </a:outerShdw>
                </a:effectLst>
              </a:rPr>
              <a:t>Ajay IYER (DC5)</a:t>
            </a:r>
          </a:p>
          <a:p>
            <a:pPr algn="l"/>
            <a:r>
              <a:rPr lang="en-GB" altLang="en-US" sz="2800">
                <a:effectLst>
                  <a:outerShdw blurRad="38100" dist="38100" dir="2700000" algn="tl">
                    <a:srgbClr val="000000">
                      <a:alpha val="43137"/>
                    </a:srgbClr>
                  </a:outerShdw>
                </a:effectLst>
              </a:rPr>
              <a:t>Mohammad Pashaee (DC6)  </a:t>
            </a:r>
          </a:p>
        </p:txBody>
      </p:sp>
      <p:sp>
        <p:nvSpPr>
          <p:cNvPr id="6" name="Subtitle 2">
            <a:extLst>
              <a:ext uri="{FF2B5EF4-FFF2-40B4-BE49-F238E27FC236}">
                <a16:creationId xmlns:a16="http://schemas.microsoft.com/office/drawing/2014/main" id="{8D17C00C-0872-6330-C70D-0B36D48ACB21}"/>
              </a:ext>
            </a:extLst>
          </p:cNvPr>
          <p:cNvSpPr txBox="1">
            <a:spLocks/>
          </p:cNvSpPr>
          <p:nvPr/>
        </p:nvSpPr>
        <p:spPr bwMode="auto">
          <a:xfrm>
            <a:off x="2772623" y="1314296"/>
            <a:ext cx="4312672" cy="46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1" fontAlgn="base" hangingPunct="1">
              <a:lnSpc>
                <a:spcPct val="90000"/>
              </a:lnSpc>
              <a:spcBef>
                <a:spcPts val="1000"/>
              </a:spcBef>
              <a:spcAft>
                <a:spcPct val="0"/>
              </a:spcAft>
              <a:buClr>
                <a:srgbClr val="ADB9CA"/>
              </a:buClr>
              <a:buSzPct val="90000"/>
              <a:buFont typeface="Wingdings" panose="05000000000000000000" pitchFamily="2" charset="2"/>
              <a:buNone/>
              <a:defRPr sz="2400" kern="1200">
                <a:solidFill>
                  <a:schemeClr val="accent6"/>
                </a:solidFill>
                <a:latin typeface="+mn-lt"/>
                <a:ea typeface="+mn-ea"/>
                <a:cs typeface="+mn-cs"/>
              </a:defRPr>
            </a:lvl1pPr>
            <a:lvl2pPr marL="457200" indent="0" algn="ctr" rtl="0" eaLnBrk="1" fontAlgn="base" hangingPunct="1">
              <a:lnSpc>
                <a:spcPct val="90000"/>
              </a:lnSpc>
              <a:spcBef>
                <a:spcPts val="500"/>
              </a:spcBef>
              <a:spcAft>
                <a:spcPct val="0"/>
              </a:spcAft>
              <a:buClr>
                <a:srgbClr val="B8C3D1"/>
              </a:buClr>
              <a:buSzPct val="90000"/>
              <a:buFont typeface="Courier New" panose="02070309020205020404" pitchFamily="49"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Clr>
                <a:srgbClr val="B8C3D1"/>
              </a:buClr>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buClr>
                <a:schemeClr val="tx2">
                  <a:lumMod val="40000"/>
                  <a:lumOff val="60000"/>
                </a:schemeClr>
              </a:buClr>
              <a:defRPr/>
            </a:pPr>
            <a:r>
              <a:rPr lang="en-GB"/>
              <a:t>IVORY Conference Athens</a:t>
            </a:r>
          </a:p>
        </p:txBody>
      </p:sp>
      <p:sp>
        <p:nvSpPr>
          <p:cNvPr id="7" name="TextBox 6">
            <a:extLst>
              <a:ext uri="{FF2B5EF4-FFF2-40B4-BE49-F238E27FC236}">
                <a16:creationId xmlns:a16="http://schemas.microsoft.com/office/drawing/2014/main" id="{C6EE5D48-0E9E-3843-6AD6-0F075360E644}"/>
              </a:ext>
            </a:extLst>
          </p:cNvPr>
          <p:cNvSpPr txBox="1"/>
          <p:nvPr/>
        </p:nvSpPr>
        <p:spPr>
          <a:xfrm>
            <a:off x="2719105" y="2183899"/>
            <a:ext cx="8580266" cy="1837426"/>
          </a:xfrm>
          <a:prstGeom prst="rect">
            <a:avLst/>
          </a:prstGeom>
          <a:noFill/>
        </p:spPr>
        <p:txBody>
          <a:bodyPr wrap="square" rtlCol="0">
            <a:spAutoFit/>
          </a:bodyPr>
          <a:lstStyle/>
          <a:p>
            <a:pPr>
              <a:lnSpc>
                <a:spcPct val="90000"/>
              </a:lnSpc>
              <a:spcBef>
                <a:spcPts val="1000"/>
              </a:spcBef>
              <a:buClr>
                <a:srgbClr val="ADB9CA"/>
              </a:buClr>
              <a:buSzPct val="90000"/>
              <a:defRPr/>
            </a:pPr>
            <a:r>
              <a:rPr lang="en-US" sz="4200">
                <a:effectLst>
                  <a:outerShdw blurRad="38100" dist="38100" dir="2700000" algn="tl">
                    <a:srgbClr val="000000">
                      <a:alpha val="43137"/>
                    </a:srgbClr>
                  </a:outerShdw>
                </a:effectLst>
              </a:rPr>
              <a:t>Adaptive Driver </a:t>
            </a:r>
            <a:r>
              <a:rPr lang="en-US" sz="4200" err="1">
                <a:effectLst>
                  <a:outerShdw blurRad="38100" dist="38100" dir="2700000" algn="tl">
                    <a:srgbClr val="000000">
                      <a:alpha val="43137"/>
                    </a:srgbClr>
                  </a:outerShdw>
                </a:effectLst>
              </a:rPr>
              <a:t>Behaviour</a:t>
            </a:r>
            <a:r>
              <a:rPr lang="en-US" sz="4200">
                <a:effectLst>
                  <a:outerShdw blurRad="38100" dist="38100" dir="2700000" algn="tl">
                    <a:srgbClr val="000000">
                      <a:alpha val="43137"/>
                    </a:srgbClr>
                  </a:outerShdw>
                </a:effectLst>
              </a:rPr>
              <a:t> and Driver State Monitoring in Naturalistic Driving</a:t>
            </a:r>
            <a:endParaRPr lang="en-GB" sz="42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712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7C75B-DEB6-33F3-0E0A-D1E46AFC27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85074CD-D0C5-4CA1-1C6F-CE2C562DE608}"/>
              </a:ext>
            </a:extLst>
          </p:cNvPr>
          <p:cNvSpPr txBox="1"/>
          <p:nvPr/>
        </p:nvSpPr>
        <p:spPr>
          <a:xfrm>
            <a:off x="357216" y="1091781"/>
            <a:ext cx="5000164" cy="2793072"/>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a:t>Cardio metrics(e.g. Inter beat Interval) serve as physiological ground truth for autonomic regulation:</a:t>
            </a:r>
          </a:p>
          <a:p>
            <a:pPr marL="742950" lvl="1" indent="-285750">
              <a:spcBef>
                <a:spcPts val="300"/>
              </a:spcBef>
              <a:buFont typeface="Arial" panose="020B0604020202020204" pitchFamily="34" charset="0"/>
              <a:buChar char="•"/>
            </a:pPr>
            <a:r>
              <a:rPr lang="en-US" sz="1600"/>
              <a:t>Literature based drowsiness thresholds(IBI&gt;15%) from drive baseline IBI range</a:t>
            </a:r>
          </a:p>
          <a:p>
            <a:pPr marL="742950" lvl="1" indent="-285750">
              <a:spcBef>
                <a:spcPts val="300"/>
              </a:spcBef>
              <a:buFont typeface="Arial" panose="020B0604020202020204" pitchFamily="34" charset="0"/>
              <a:buChar char="•"/>
            </a:pPr>
            <a:r>
              <a:rPr lang="en-US" sz="1600"/>
              <a:t>CV filter applied to ensure high signal quality (SNR ratio&lt;20%)</a:t>
            </a:r>
          </a:p>
          <a:p>
            <a:pPr marL="742950" lvl="1" indent="-285750">
              <a:spcBef>
                <a:spcPts val="300"/>
              </a:spcBef>
              <a:buFont typeface="Arial" panose="020B0604020202020204" pitchFamily="34" charset="0"/>
              <a:buChar char="•"/>
            </a:pPr>
            <a:r>
              <a:rPr lang="en-US" sz="1600"/>
              <a:t>59 Drowsiness episodes found in 3260 </a:t>
            </a:r>
            <a:r>
              <a:rPr lang="en-US" sz="1600" err="1"/>
              <a:t>hrs</a:t>
            </a:r>
            <a:r>
              <a:rPr lang="en-US" sz="1600"/>
              <a:t> of driving</a:t>
            </a:r>
          </a:p>
          <a:p>
            <a:pPr marL="742950" lvl="1" indent="-285750">
              <a:buFont typeface="Arial" panose="020B0604020202020204" pitchFamily="34" charset="0"/>
              <a:buChar char="•"/>
            </a:pPr>
            <a:endParaRPr lang="en-US"/>
          </a:p>
        </p:txBody>
      </p:sp>
      <p:sp>
        <p:nvSpPr>
          <p:cNvPr id="12" name="TextBox 11">
            <a:extLst>
              <a:ext uri="{FF2B5EF4-FFF2-40B4-BE49-F238E27FC236}">
                <a16:creationId xmlns:a16="http://schemas.microsoft.com/office/drawing/2014/main" id="{EC9E786D-C307-721C-50E9-88A5025A6024}"/>
              </a:ext>
            </a:extLst>
          </p:cNvPr>
          <p:cNvSpPr txBox="1"/>
          <p:nvPr/>
        </p:nvSpPr>
        <p:spPr>
          <a:xfrm>
            <a:off x="6434513" y="999480"/>
            <a:ext cx="4662317" cy="276999"/>
          </a:xfrm>
          <a:prstGeom prst="rect">
            <a:avLst/>
          </a:prstGeom>
          <a:noFill/>
          <a:ln>
            <a:noFill/>
          </a:ln>
        </p:spPr>
        <p:txBody>
          <a:bodyPr wrap="square" lIns="0" tIns="0" rIns="0" bIns="0" anchor="t">
            <a:spAutoFit/>
          </a:bodyPr>
          <a:lstStyle/>
          <a:p>
            <a:pPr algn="ctr"/>
            <a:r>
              <a:rPr lang="en-US" sz="1800" b="1">
                <a:solidFill>
                  <a:srgbClr val="484848"/>
                </a:solidFill>
                <a:latin typeface="Roboto"/>
              </a:rPr>
              <a:t>Physiologically defined drowsiness event </a:t>
            </a:r>
            <a:r>
              <a:rPr lang="en-US" baseline="30000">
                <a:solidFill>
                  <a:srgbClr val="00B0F0"/>
                </a:solidFill>
                <a:latin typeface="Roboto"/>
              </a:rPr>
              <a:t>[6][7]</a:t>
            </a:r>
            <a:endParaRPr sz="1800" baseline="30000">
              <a:solidFill>
                <a:srgbClr val="00B0F0"/>
              </a:solidFill>
              <a:latin typeface="Roboto"/>
            </a:endParaRPr>
          </a:p>
        </p:txBody>
      </p:sp>
      <p:sp>
        <p:nvSpPr>
          <p:cNvPr id="15" name="TextBox 14">
            <a:extLst>
              <a:ext uri="{FF2B5EF4-FFF2-40B4-BE49-F238E27FC236}">
                <a16:creationId xmlns:a16="http://schemas.microsoft.com/office/drawing/2014/main" id="{E3479B28-0C9C-6FD6-75E2-E4B51239F5CD}"/>
              </a:ext>
            </a:extLst>
          </p:cNvPr>
          <p:cNvSpPr txBox="1"/>
          <p:nvPr/>
        </p:nvSpPr>
        <p:spPr>
          <a:xfrm>
            <a:off x="357216" y="4030652"/>
            <a:ext cx="5000164" cy="1754326"/>
          </a:xfrm>
          <a:prstGeom prst="rect">
            <a:avLst/>
          </a:prstGeom>
          <a:noFill/>
        </p:spPr>
        <p:txBody>
          <a:bodyPr wrap="square" rtlCol="0">
            <a:spAutoFit/>
          </a:bodyPr>
          <a:lstStyle/>
          <a:p>
            <a:pPr marL="285750" indent="-285750">
              <a:buFont typeface="Arial" panose="020B0604020202020204" pitchFamily="34" charset="0"/>
              <a:buChar char="•"/>
            </a:pPr>
            <a:r>
              <a:rPr lang="en-US"/>
              <a:t>Drowsy driving episodes contained risky driving behaviors :</a:t>
            </a:r>
          </a:p>
          <a:p>
            <a:pPr marL="742950" lvl="1" indent="-285750">
              <a:buFont typeface="Arial" panose="020B0604020202020204" pitchFamily="34" charset="0"/>
              <a:buChar char="•"/>
            </a:pPr>
            <a:r>
              <a:rPr lang="en-US"/>
              <a:t>Over-speeding events</a:t>
            </a:r>
          </a:p>
          <a:p>
            <a:pPr marL="742950" lvl="1" indent="-285750">
              <a:buFont typeface="Arial" panose="020B0604020202020204" pitchFamily="34" charset="0"/>
              <a:buChar char="•"/>
            </a:pPr>
            <a:r>
              <a:rPr lang="en-US"/>
              <a:t>Harsh Acceleration</a:t>
            </a:r>
          </a:p>
          <a:p>
            <a:pPr marL="742950" lvl="1" indent="-285750">
              <a:buFont typeface="Arial" panose="020B0604020202020204" pitchFamily="34" charset="0"/>
              <a:buChar char="•"/>
            </a:pPr>
            <a:r>
              <a:rPr lang="en-US"/>
              <a:t>Harsh Breaking</a:t>
            </a:r>
          </a:p>
          <a:p>
            <a:pPr marL="742950" lvl="1" indent="-285750">
              <a:buFont typeface="Arial" panose="020B0604020202020204" pitchFamily="34" charset="0"/>
              <a:buChar char="•"/>
            </a:pPr>
            <a:endParaRPr lang="en-US"/>
          </a:p>
        </p:txBody>
      </p:sp>
      <p:sp>
        <p:nvSpPr>
          <p:cNvPr id="19" name="TextBox 16">
            <a:extLst>
              <a:ext uri="{FF2B5EF4-FFF2-40B4-BE49-F238E27FC236}">
                <a16:creationId xmlns:a16="http://schemas.microsoft.com/office/drawing/2014/main" id="{134C083B-67BD-0CDC-CCC9-E0DE5EB5F17C}"/>
              </a:ext>
            </a:extLst>
          </p:cNvPr>
          <p:cNvSpPr txBox="1"/>
          <p:nvPr/>
        </p:nvSpPr>
        <p:spPr>
          <a:xfrm>
            <a:off x="6834622" y="3680753"/>
            <a:ext cx="3654847" cy="276999"/>
          </a:xfrm>
          <a:prstGeom prst="rect">
            <a:avLst/>
          </a:prstGeom>
          <a:noFill/>
          <a:ln>
            <a:noFill/>
          </a:ln>
        </p:spPr>
        <p:txBody>
          <a:bodyPr wrap="none" lIns="0" tIns="0" rIns="0" bIns="0" anchor="t">
            <a:spAutoFit/>
          </a:bodyPr>
          <a:ls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800" b="1">
                <a:solidFill>
                  <a:srgbClr val="484848"/>
                </a:solidFill>
                <a:latin typeface="Roboto"/>
              </a:rPr>
              <a:t>Critical over-speeding during event</a:t>
            </a:r>
            <a:endParaRPr sz="1800" b="1">
              <a:solidFill>
                <a:srgbClr val="484848"/>
              </a:solidFill>
              <a:latin typeface="Roboto"/>
            </a:endParaRPr>
          </a:p>
        </p:txBody>
      </p:sp>
      <p:pic>
        <p:nvPicPr>
          <p:cNvPr id="5" name="Picture 4">
            <a:extLst>
              <a:ext uri="{FF2B5EF4-FFF2-40B4-BE49-F238E27FC236}">
                <a16:creationId xmlns:a16="http://schemas.microsoft.com/office/drawing/2014/main" id="{5EE813AA-DE28-8A1A-3D4E-DFF1EB29C99E}"/>
              </a:ext>
            </a:extLst>
          </p:cNvPr>
          <p:cNvPicPr>
            <a:picLocks noChangeAspect="1"/>
          </p:cNvPicPr>
          <p:nvPr/>
        </p:nvPicPr>
        <p:blipFill>
          <a:blip r:embed="rId3"/>
          <a:stretch>
            <a:fillRect/>
          </a:stretch>
        </p:blipFill>
        <p:spPr>
          <a:xfrm>
            <a:off x="5322212" y="4030652"/>
            <a:ext cx="6816584" cy="1997844"/>
          </a:xfrm>
          <a:prstGeom prst="rect">
            <a:avLst/>
          </a:prstGeom>
        </p:spPr>
      </p:pic>
      <p:sp>
        <p:nvSpPr>
          <p:cNvPr id="7" name="Title 6">
            <a:extLst>
              <a:ext uri="{FF2B5EF4-FFF2-40B4-BE49-F238E27FC236}">
                <a16:creationId xmlns:a16="http://schemas.microsoft.com/office/drawing/2014/main" id="{2B933EB2-060A-C4D9-0887-F5FE3BD4278E}"/>
              </a:ext>
            </a:extLst>
          </p:cNvPr>
          <p:cNvSpPr>
            <a:spLocks noGrp="1"/>
          </p:cNvSpPr>
          <p:nvPr>
            <p:ph type="title"/>
          </p:nvPr>
        </p:nvSpPr>
        <p:spPr>
          <a:xfrm>
            <a:off x="99580" y="170417"/>
            <a:ext cx="10515600" cy="551000"/>
          </a:xfrm>
        </p:spPr>
        <p:txBody>
          <a:bodyPr/>
          <a:lstStyle/>
          <a:p>
            <a:r>
              <a:rPr lang="en-US"/>
              <a:t>Physiological Drowsy Driving Analysis</a:t>
            </a:r>
          </a:p>
        </p:txBody>
      </p:sp>
      <p:pic>
        <p:nvPicPr>
          <p:cNvPr id="3" name="Picture 2">
            <a:extLst>
              <a:ext uri="{FF2B5EF4-FFF2-40B4-BE49-F238E27FC236}">
                <a16:creationId xmlns:a16="http://schemas.microsoft.com/office/drawing/2014/main" id="{FE799B46-1C12-412F-17EA-3F823688A4B7}"/>
              </a:ext>
            </a:extLst>
          </p:cNvPr>
          <p:cNvPicPr>
            <a:picLocks noChangeAspect="1"/>
          </p:cNvPicPr>
          <p:nvPr/>
        </p:nvPicPr>
        <p:blipFill>
          <a:blip r:embed="rId4"/>
          <a:stretch>
            <a:fillRect/>
          </a:stretch>
        </p:blipFill>
        <p:spPr>
          <a:xfrm>
            <a:off x="5726667" y="4999481"/>
            <a:ext cx="369333" cy="369333"/>
          </a:xfrm>
          <a:prstGeom prst="rect">
            <a:avLst/>
          </a:prstGeom>
        </p:spPr>
      </p:pic>
      <p:sp>
        <p:nvSpPr>
          <p:cNvPr id="4" name="TextBox 3">
            <a:extLst>
              <a:ext uri="{FF2B5EF4-FFF2-40B4-BE49-F238E27FC236}">
                <a16:creationId xmlns:a16="http://schemas.microsoft.com/office/drawing/2014/main" id="{D1255CBF-EB8E-D7D6-AC26-1F8B0D35DDED}"/>
              </a:ext>
            </a:extLst>
          </p:cNvPr>
          <p:cNvSpPr txBox="1"/>
          <p:nvPr/>
        </p:nvSpPr>
        <p:spPr>
          <a:xfrm>
            <a:off x="5492807" y="5412430"/>
            <a:ext cx="1883412" cy="369332"/>
          </a:xfrm>
          <a:prstGeom prst="rect">
            <a:avLst/>
          </a:prstGeom>
          <a:noFill/>
          <a:ln>
            <a:noFill/>
          </a:ln>
        </p:spPr>
        <p:txBody>
          <a:bodyPr wrap="square" lIns="0" tIns="0" rIns="0" bIns="0" anchor="t">
            <a:spAutoFit/>
          </a:bodyPr>
          <a:lstStyle/>
          <a:p>
            <a:pPr algn="ctr"/>
            <a:r>
              <a:rPr lang="en-US" sz="1200" b="1">
                <a:solidFill>
                  <a:srgbClr val="484848"/>
                </a:solidFill>
                <a:latin typeface="Roboto"/>
              </a:rPr>
              <a:t>Constant over-speeding (79Km/</a:t>
            </a:r>
            <a:r>
              <a:rPr lang="en-US" sz="1200" b="1" err="1">
                <a:solidFill>
                  <a:srgbClr val="484848"/>
                </a:solidFill>
                <a:latin typeface="Roboto"/>
              </a:rPr>
              <a:t>hr</a:t>
            </a:r>
            <a:r>
              <a:rPr lang="en-US" sz="1200" b="1">
                <a:solidFill>
                  <a:srgbClr val="484848"/>
                </a:solidFill>
                <a:latin typeface="Roboto"/>
              </a:rPr>
              <a:t>) during event</a:t>
            </a:r>
            <a:endParaRPr sz="1200" b="1">
              <a:solidFill>
                <a:srgbClr val="484848"/>
              </a:solidFill>
              <a:latin typeface="Roboto"/>
            </a:endParaRPr>
          </a:p>
        </p:txBody>
      </p:sp>
      <p:pic>
        <p:nvPicPr>
          <p:cNvPr id="8" name="Picture 7">
            <a:extLst>
              <a:ext uri="{FF2B5EF4-FFF2-40B4-BE49-F238E27FC236}">
                <a16:creationId xmlns:a16="http://schemas.microsoft.com/office/drawing/2014/main" id="{BE513B52-C119-9CC7-D0E4-E497BA0A0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796" y="1505929"/>
            <a:ext cx="6816584" cy="1923071"/>
          </a:xfrm>
          <a:prstGeom prst="rect">
            <a:avLst/>
          </a:prstGeom>
        </p:spPr>
      </p:pic>
      <p:sp>
        <p:nvSpPr>
          <p:cNvPr id="6" name="TextBox 3">
            <a:extLst>
              <a:ext uri="{FF2B5EF4-FFF2-40B4-BE49-F238E27FC236}">
                <a16:creationId xmlns:a16="http://schemas.microsoft.com/office/drawing/2014/main" id="{92AE7EAE-731B-D739-FFCC-35F9E4293485}"/>
              </a:ext>
            </a:extLst>
          </p:cNvPr>
          <p:cNvSpPr txBox="1"/>
          <p:nvPr/>
        </p:nvSpPr>
        <p:spPr>
          <a:xfrm>
            <a:off x="3805062" y="6256778"/>
            <a:ext cx="5225323" cy="784830"/>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1350" baseline="30000">
                <a:solidFill>
                  <a:srgbClr val="0070C0"/>
                </a:solidFill>
              </a:rPr>
              <a:t>[6]: </a:t>
            </a:r>
            <a:r>
              <a:rPr lang="nl-NL" sz="1350" i="1" baseline="30000">
                <a:solidFill>
                  <a:srgbClr val="0070C0"/>
                </a:solidFill>
              </a:rPr>
              <a:t>Shaffer, F., &amp; Ginsberg, J. P. (2017). </a:t>
            </a:r>
            <a:r>
              <a:rPr lang="en-GB" sz="1350" i="1" baseline="30000">
                <a:solidFill>
                  <a:srgbClr val="0070C0"/>
                </a:solidFill>
              </a:rPr>
              <a:t>An Overview of Heart Rate Variability Metrics and Norms. Frontiers in Public Health, 5, 258. https://doi.org/10.3389/fpubh.2017.00258</a:t>
            </a:r>
            <a:endParaRPr lang="fr-FR" sz="1350" i="1" baseline="30000">
              <a:solidFill>
                <a:srgbClr val="0070C0"/>
              </a:solidFill>
            </a:endParaRPr>
          </a:p>
          <a:p>
            <a:r>
              <a:rPr lang="en-US" sz="1350" b="1" baseline="30000">
                <a:solidFill>
                  <a:srgbClr val="0070C0"/>
                </a:solidFill>
              </a:rPr>
              <a:t>[7</a:t>
            </a:r>
            <a:r>
              <a:rPr lang="en-US" sz="1350" i="1" baseline="30000">
                <a:solidFill>
                  <a:srgbClr val="0070C0"/>
                </a:solidFill>
              </a:rPr>
              <a:t>]:</a:t>
            </a:r>
            <a:r>
              <a:rPr lang="en-GB" sz="1350" i="1" baseline="30000">
                <a:solidFill>
                  <a:srgbClr val="0070C0"/>
                </a:solidFill>
              </a:rPr>
              <a:t> Jo, S.-H., Kim, J.-M., &amp; Kim, D. K. (2019). Heart Rate Change While Drowsy Driving. Journal of Korean Medical Science, 34(8), e56. https://doi.org/10.3346/jkms.2019.34.e56</a:t>
            </a:r>
            <a:endParaRPr lang="fr-FR" sz="1350" i="1" baseline="30000">
              <a:solidFill>
                <a:srgbClr val="0070C0"/>
              </a:solidFill>
            </a:endParaRPr>
          </a:p>
          <a:p>
            <a:endParaRPr lang="en-US" sz="1350" baseline="30000">
              <a:solidFill>
                <a:srgbClr val="0070C0"/>
              </a:solidFill>
            </a:endParaRPr>
          </a:p>
        </p:txBody>
      </p:sp>
    </p:spTree>
    <p:extLst>
      <p:ext uri="{BB962C8B-B14F-4D97-AF65-F5344CB8AC3E}">
        <p14:creationId xmlns:p14="http://schemas.microsoft.com/office/powerpoint/2010/main" val="360322480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1+#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5" grpId="0"/>
      <p:bldP spid="19"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BD806-0C90-BE60-2663-2009887073B5}"/>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5FA98EC-7E1D-D8E5-E2DD-6F88A9B3316B}"/>
              </a:ext>
            </a:extLst>
          </p:cNvPr>
          <p:cNvPicPr>
            <a:picLocks noChangeAspect="1"/>
          </p:cNvPicPr>
          <p:nvPr/>
        </p:nvPicPr>
        <p:blipFill>
          <a:blip r:embed="rId3"/>
          <a:stretch>
            <a:fillRect/>
          </a:stretch>
        </p:blipFill>
        <p:spPr>
          <a:xfrm>
            <a:off x="7103227" y="4097018"/>
            <a:ext cx="3941136" cy="2152193"/>
          </a:xfrm>
          <a:prstGeom prst="rect">
            <a:avLst/>
          </a:prstGeom>
        </p:spPr>
      </p:pic>
      <p:sp>
        <p:nvSpPr>
          <p:cNvPr id="5" name="Title 4">
            <a:extLst>
              <a:ext uri="{FF2B5EF4-FFF2-40B4-BE49-F238E27FC236}">
                <a16:creationId xmlns:a16="http://schemas.microsoft.com/office/drawing/2014/main" id="{D4008FDC-10F1-87E4-31BF-D5D4C8C15F84}"/>
              </a:ext>
            </a:extLst>
          </p:cNvPr>
          <p:cNvSpPr>
            <a:spLocks noGrp="1"/>
          </p:cNvSpPr>
          <p:nvPr>
            <p:ph type="title"/>
          </p:nvPr>
        </p:nvSpPr>
        <p:spPr>
          <a:xfrm>
            <a:off x="293076" y="148658"/>
            <a:ext cx="11479824" cy="551000"/>
          </a:xfrm>
        </p:spPr>
        <p:txBody>
          <a:bodyPr/>
          <a:lstStyle/>
          <a:p>
            <a:r>
              <a:rPr lang="en-US"/>
              <a:t>Future Steps: AI/ML models to Quantify Impact </a:t>
            </a:r>
          </a:p>
        </p:txBody>
      </p:sp>
      <p:sp>
        <p:nvSpPr>
          <p:cNvPr id="2" name="TextBox 1">
            <a:extLst>
              <a:ext uri="{FF2B5EF4-FFF2-40B4-BE49-F238E27FC236}">
                <a16:creationId xmlns:a16="http://schemas.microsoft.com/office/drawing/2014/main" id="{1669B889-9F35-25CE-3A0B-AA7C1E655C83}"/>
              </a:ext>
            </a:extLst>
          </p:cNvPr>
          <p:cNvSpPr txBox="1"/>
          <p:nvPr/>
        </p:nvSpPr>
        <p:spPr>
          <a:xfrm>
            <a:off x="248162" y="1087935"/>
            <a:ext cx="4481001" cy="2862322"/>
          </a:xfrm>
          <a:prstGeom prst="rect">
            <a:avLst/>
          </a:prstGeom>
          <a:noFill/>
        </p:spPr>
        <p:txBody>
          <a:bodyPr wrap="square" rtlCol="0">
            <a:spAutoFit/>
          </a:bodyPr>
          <a:lstStyle/>
          <a:p>
            <a:pPr marL="285750" indent="-285750">
              <a:buFont typeface="Arial" panose="020B0604020202020204" pitchFamily="34" charset="0"/>
              <a:buChar char="•"/>
            </a:pPr>
            <a:r>
              <a:rPr lang="en-US"/>
              <a:t>Multivariate Time Series Analysis can fuse behavioral precursors with vehicular kinematics</a:t>
            </a:r>
          </a:p>
          <a:p>
            <a:pPr marL="285750" indent="-285750">
              <a:buFont typeface="Arial" panose="020B0604020202020204" pitchFamily="34" charset="0"/>
              <a:buChar char="•"/>
            </a:pPr>
            <a:endParaRPr lang="en-US"/>
          </a:p>
          <a:p>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Motif Discovery identifies recurring </a:t>
            </a:r>
            <a:r>
              <a:rPr lang="en-US" b="1"/>
              <a:t>'</a:t>
            </a:r>
            <a:r>
              <a:rPr lang="en-US" b="1" err="1"/>
              <a:t>Shapelets</a:t>
            </a:r>
            <a:r>
              <a:rPr lang="en-US" b="1"/>
              <a:t>' </a:t>
            </a:r>
            <a:r>
              <a:rPr lang="en-US"/>
              <a:t>of driving behavior associated with distracted and drowsy states</a:t>
            </a:r>
          </a:p>
          <a:p>
            <a:endParaRPr lang="en-US"/>
          </a:p>
        </p:txBody>
      </p:sp>
      <p:pic>
        <p:nvPicPr>
          <p:cNvPr id="3" name="Picture 2">
            <a:extLst>
              <a:ext uri="{FF2B5EF4-FFF2-40B4-BE49-F238E27FC236}">
                <a16:creationId xmlns:a16="http://schemas.microsoft.com/office/drawing/2014/main" id="{8D9C1D6F-FAFA-B347-0133-FC7C2BDBD80C}"/>
              </a:ext>
            </a:extLst>
          </p:cNvPr>
          <p:cNvPicPr>
            <a:picLocks noChangeAspect="1"/>
          </p:cNvPicPr>
          <p:nvPr/>
        </p:nvPicPr>
        <p:blipFill>
          <a:blip r:embed="rId4"/>
          <a:stretch>
            <a:fillRect/>
          </a:stretch>
        </p:blipFill>
        <p:spPr>
          <a:xfrm>
            <a:off x="6009320" y="852679"/>
            <a:ext cx="5096830" cy="2906088"/>
          </a:xfrm>
          <a:prstGeom prst="rect">
            <a:avLst/>
          </a:prstGeom>
        </p:spPr>
      </p:pic>
      <p:sp>
        <p:nvSpPr>
          <p:cNvPr id="6" name="TextBox 5">
            <a:extLst>
              <a:ext uri="{FF2B5EF4-FFF2-40B4-BE49-F238E27FC236}">
                <a16:creationId xmlns:a16="http://schemas.microsoft.com/office/drawing/2014/main" id="{C2FD7E62-1FE2-7664-67E9-C9EBD567E0D7}"/>
              </a:ext>
            </a:extLst>
          </p:cNvPr>
          <p:cNvSpPr txBox="1"/>
          <p:nvPr/>
        </p:nvSpPr>
        <p:spPr>
          <a:xfrm>
            <a:off x="5012582" y="1468719"/>
            <a:ext cx="930063" cy="246221"/>
          </a:xfrm>
          <a:prstGeom prst="rect">
            <a:avLst/>
          </a:prstGeom>
          <a:noFill/>
        </p:spPr>
        <p:txBody>
          <a:bodyPr wrap="none" rtlCol="0">
            <a:spAutoFit/>
          </a:bodyPr>
          <a:lstStyle/>
          <a:p>
            <a:r>
              <a:rPr lang="en-US" sz="1000"/>
              <a:t>Off road Gaze</a:t>
            </a:r>
            <a:endParaRPr lang="fr-FR" sz="1000"/>
          </a:p>
        </p:txBody>
      </p:sp>
      <p:sp>
        <p:nvSpPr>
          <p:cNvPr id="7" name="TextBox 6">
            <a:extLst>
              <a:ext uri="{FF2B5EF4-FFF2-40B4-BE49-F238E27FC236}">
                <a16:creationId xmlns:a16="http://schemas.microsoft.com/office/drawing/2014/main" id="{6A80494A-2ABB-B49E-7111-12B56DA6F510}"/>
              </a:ext>
            </a:extLst>
          </p:cNvPr>
          <p:cNvSpPr txBox="1"/>
          <p:nvPr/>
        </p:nvSpPr>
        <p:spPr>
          <a:xfrm>
            <a:off x="5114374" y="2097896"/>
            <a:ext cx="506870" cy="246221"/>
          </a:xfrm>
          <a:prstGeom prst="rect">
            <a:avLst/>
          </a:prstGeom>
          <a:noFill/>
        </p:spPr>
        <p:txBody>
          <a:bodyPr wrap="none" lIns="91440" tIns="45720" rIns="91440" bIns="45720" rtlCol="0" anchor="t">
            <a:spAutoFit/>
          </a:bodyPr>
          <a:lstStyle/>
          <a:p>
            <a:r>
              <a:rPr lang="en-US" sz="1000">
                <a:ea typeface="Calibri"/>
                <a:cs typeface="Calibri"/>
              </a:rPr>
              <a:t>Speed</a:t>
            </a:r>
          </a:p>
        </p:txBody>
      </p:sp>
      <p:sp>
        <p:nvSpPr>
          <p:cNvPr id="8" name="TextBox 7">
            <a:extLst>
              <a:ext uri="{FF2B5EF4-FFF2-40B4-BE49-F238E27FC236}">
                <a16:creationId xmlns:a16="http://schemas.microsoft.com/office/drawing/2014/main" id="{DBAF8346-7718-9688-9BE4-7A6F3EAB3924}"/>
              </a:ext>
            </a:extLst>
          </p:cNvPr>
          <p:cNvSpPr txBox="1"/>
          <p:nvPr/>
        </p:nvSpPr>
        <p:spPr>
          <a:xfrm>
            <a:off x="5025405" y="2755120"/>
            <a:ext cx="971741" cy="246221"/>
          </a:xfrm>
          <a:prstGeom prst="rect">
            <a:avLst/>
          </a:prstGeom>
          <a:noFill/>
        </p:spPr>
        <p:txBody>
          <a:bodyPr wrap="none" rtlCol="0">
            <a:spAutoFit/>
          </a:bodyPr>
          <a:lstStyle/>
          <a:p>
            <a:r>
              <a:rPr lang="en-US" sz="1000"/>
              <a:t>Harsh Breaking</a:t>
            </a:r>
            <a:endParaRPr lang="fr-FR" sz="1000"/>
          </a:p>
        </p:txBody>
      </p:sp>
      <p:sp>
        <p:nvSpPr>
          <p:cNvPr id="11" name="TextBox 10">
            <a:extLst>
              <a:ext uri="{FF2B5EF4-FFF2-40B4-BE49-F238E27FC236}">
                <a16:creationId xmlns:a16="http://schemas.microsoft.com/office/drawing/2014/main" id="{A8B1CD05-4453-745D-6F90-8EC9A0377E85}"/>
              </a:ext>
            </a:extLst>
          </p:cNvPr>
          <p:cNvSpPr txBox="1"/>
          <p:nvPr/>
        </p:nvSpPr>
        <p:spPr>
          <a:xfrm>
            <a:off x="5355625" y="3536169"/>
            <a:ext cx="378630" cy="246221"/>
          </a:xfrm>
          <a:prstGeom prst="rect">
            <a:avLst/>
          </a:prstGeom>
          <a:noFill/>
        </p:spPr>
        <p:txBody>
          <a:bodyPr wrap="none" rtlCol="0">
            <a:spAutoFit/>
          </a:bodyPr>
          <a:lstStyle/>
          <a:p>
            <a:r>
              <a:rPr lang="en-US" sz="1000"/>
              <a:t>TTC</a:t>
            </a:r>
            <a:endParaRPr lang="fr-FR" sz="1000"/>
          </a:p>
        </p:txBody>
      </p:sp>
      <p:sp>
        <p:nvSpPr>
          <p:cNvPr id="12" name="TextBox 11">
            <a:extLst>
              <a:ext uri="{FF2B5EF4-FFF2-40B4-BE49-F238E27FC236}">
                <a16:creationId xmlns:a16="http://schemas.microsoft.com/office/drawing/2014/main" id="{90B950C7-7762-AA01-6257-48FF81411CBB}"/>
              </a:ext>
            </a:extLst>
          </p:cNvPr>
          <p:cNvSpPr txBox="1"/>
          <p:nvPr/>
        </p:nvSpPr>
        <p:spPr>
          <a:xfrm>
            <a:off x="5022499" y="3182779"/>
            <a:ext cx="1204004" cy="246221"/>
          </a:xfrm>
          <a:prstGeom prst="rect">
            <a:avLst/>
          </a:prstGeom>
          <a:noFill/>
        </p:spPr>
        <p:txBody>
          <a:bodyPr wrap="square" rtlCol="0">
            <a:spAutoFit/>
          </a:bodyPr>
          <a:lstStyle/>
          <a:p>
            <a:r>
              <a:rPr lang="en-US" sz="1000"/>
              <a:t>Time  Headway</a:t>
            </a:r>
            <a:endParaRPr lang="fr-FR" sz="1000"/>
          </a:p>
        </p:txBody>
      </p:sp>
      <p:pic>
        <p:nvPicPr>
          <p:cNvPr id="14" name="Picture 13">
            <a:extLst>
              <a:ext uri="{FF2B5EF4-FFF2-40B4-BE49-F238E27FC236}">
                <a16:creationId xmlns:a16="http://schemas.microsoft.com/office/drawing/2014/main" id="{BED7CBDD-2BEE-15A7-2E99-3525B0750547}"/>
              </a:ext>
            </a:extLst>
          </p:cNvPr>
          <p:cNvPicPr>
            <a:picLocks noChangeAspect="1"/>
          </p:cNvPicPr>
          <p:nvPr/>
        </p:nvPicPr>
        <p:blipFill>
          <a:blip r:embed="rId5"/>
          <a:stretch>
            <a:fillRect/>
          </a:stretch>
        </p:blipFill>
        <p:spPr>
          <a:xfrm>
            <a:off x="5224980" y="4663814"/>
            <a:ext cx="268876" cy="233025"/>
          </a:xfrm>
          <a:prstGeom prst="rect">
            <a:avLst/>
          </a:prstGeom>
        </p:spPr>
      </p:pic>
      <p:sp>
        <p:nvSpPr>
          <p:cNvPr id="15" name="TextBox 14">
            <a:extLst>
              <a:ext uri="{FF2B5EF4-FFF2-40B4-BE49-F238E27FC236}">
                <a16:creationId xmlns:a16="http://schemas.microsoft.com/office/drawing/2014/main" id="{6917AB60-4458-9A40-A1C2-1FA935D0017A}"/>
              </a:ext>
            </a:extLst>
          </p:cNvPr>
          <p:cNvSpPr txBox="1"/>
          <p:nvPr/>
        </p:nvSpPr>
        <p:spPr>
          <a:xfrm>
            <a:off x="5511275" y="4650618"/>
            <a:ext cx="1074333" cy="246221"/>
          </a:xfrm>
          <a:prstGeom prst="rect">
            <a:avLst/>
          </a:prstGeom>
          <a:noFill/>
        </p:spPr>
        <p:txBody>
          <a:bodyPr wrap="none" rtlCol="0">
            <a:spAutoFit/>
          </a:bodyPr>
          <a:lstStyle/>
          <a:p>
            <a:r>
              <a:rPr lang="en-US" sz="1000"/>
              <a:t>Off Road Glances</a:t>
            </a:r>
            <a:endParaRPr lang="fr-FR" sz="1000"/>
          </a:p>
        </p:txBody>
      </p:sp>
      <p:pic>
        <p:nvPicPr>
          <p:cNvPr id="16" name="Picture 15">
            <a:extLst>
              <a:ext uri="{FF2B5EF4-FFF2-40B4-BE49-F238E27FC236}">
                <a16:creationId xmlns:a16="http://schemas.microsoft.com/office/drawing/2014/main" id="{16644877-D5B7-F476-5A26-BDD7D9231F10}"/>
              </a:ext>
            </a:extLst>
          </p:cNvPr>
          <p:cNvPicPr>
            <a:picLocks noChangeAspect="1"/>
          </p:cNvPicPr>
          <p:nvPr/>
        </p:nvPicPr>
        <p:blipFill>
          <a:blip r:embed="rId6"/>
          <a:stretch>
            <a:fillRect/>
          </a:stretch>
        </p:blipFill>
        <p:spPr>
          <a:xfrm>
            <a:off x="5289065" y="5054430"/>
            <a:ext cx="226803" cy="215463"/>
          </a:xfrm>
          <a:prstGeom prst="rect">
            <a:avLst/>
          </a:prstGeom>
        </p:spPr>
      </p:pic>
      <p:sp>
        <p:nvSpPr>
          <p:cNvPr id="17" name="TextBox 16">
            <a:extLst>
              <a:ext uri="{FF2B5EF4-FFF2-40B4-BE49-F238E27FC236}">
                <a16:creationId xmlns:a16="http://schemas.microsoft.com/office/drawing/2014/main" id="{6CB0771E-D6D7-A0E6-60FC-58EC79266A9B}"/>
              </a:ext>
            </a:extLst>
          </p:cNvPr>
          <p:cNvSpPr txBox="1"/>
          <p:nvPr/>
        </p:nvSpPr>
        <p:spPr>
          <a:xfrm>
            <a:off x="5536104" y="5039050"/>
            <a:ext cx="726481" cy="246221"/>
          </a:xfrm>
          <a:prstGeom prst="rect">
            <a:avLst/>
          </a:prstGeom>
          <a:noFill/>
        </p:spPr>
        <p:txBody>
          <a:bodyPr wrap="none" rtlCol="0">
            <a:spAutoFit/>
          </a:bodyPr>
          <a:lstStyle/>
          <a:p>
            <a:r>
              <a:rPr lang="en-US" sz="1000"/>
              <a:t>Phone use</a:t>
            </a:r>
            <a:endParaRPr lang="fr-FR" sz="1000"/>
          </a:p>
        </p:txBody>
      </p:sp>
      <p:pic>
        <p:nvPicPr>
          <p:cNvPr id="18" name="Picture 17">
            <a:extLst>
              <a:ext uri="{FF2B5EF4-FFF2-40B4-BE49-F238E27FC236}">
                <a16:creationId xmlns:a16="http://schemas.microsoft.com/office/drawing/2014/main" id="{031CA02F-2748-7815-F836-96E6C60EBF65}"/>
              </a:ext>
            </a:extLst>
          </p:cNvPr>
          <p:cNvPicPr>
            <a:picLocks noChangeAspect="1"/>
          </p:cNvPicPr>
          <p:nvPr/>
        </p:nvPicPr>
        <p:blipFill>
          <a:blip r:embed="rId7"/>
          <a:stretch>
            <a:fillRect/>
          </a:stretch>
        </p:blipFill>
        <p:spPr>
          <a:xfrm>
            <a:off x="5289065" y="5427484"/>
            <a:ext cx="215000" cy="220811"/>
          </a:xfrm>
          <a:prstGeom prst="rect">
            <a:avLst/>
          </a:prstGeom>
        </p:spPr>
      </p:pic>
      <p:sp>
        <p:nvSpPr>
          <p:cNvPr id="19" name="TextBox 18">
            <a:extLst>
              <a:ext uri="{FF2B5EF4-FFF2-40B4-BE49-F238E27FC236}">
                <a16:creationId xmlns:a16="http://schemas.microsoft.com/office/drawing/2014/main" id="{077E038C-1FD7-0829-8DAA-DDE7605D6F92}"/>
              </a:ext>
            </a:extLst>
          </p:cNvPr>
          <p:cNvSpPr txBox="1"/>
          <p:nvPr/>
        </p:nvSpPr>
        <p:spPr>
          <a:xfrm>
            <a:off x="5523916" y="5414778"/>
            <a:ext cx="1204004" cy="246221"/>
          </a:xfrm>
          <a:prstGeom prst="rect">
            <a:avLst/>
          </a:prstGeom>
          <a:noFill/>
        </p:spPr>
        <p:txBody>
          <a:bodyPr wrap="square" rtlCol="0">
            <a:spAutoFit/>
          </a:bodyPr>
          <a:lstStyle/>
          <a:p>
            <a:r>
              <a:rPr lang="en-US" sz="1000"/>
              <a:t>Time  Headway</a:t>
            </a:r>
            <a:endParaRPr lang="fr-FR" sz="1000"/>
          </a:p>
        </p:txBody>
      </p:sp>
      <p:sp>
        <p:nvSpPr>
          <p:cNvPr id="20" name="TextBox 19">
            <a:extLst>
              <a:ext uri="{FF2B5EF4-FFF2-40B4-BE49-F238E27FC236}">
                <a16:creationId xmlns:a16="http://schemas.microsoft.com/office/drawing/2014/main" id="{9E1B921F-618A-DFAE-87FF-F6F01A5543A6}"/>
              </a:ext>
            </a:extLst>
          </p:cNvPr>
          <p:cNvSpPr txBox="1"/>
          <p:nvPr/>
        </p:nvSpPr>
        <p:spPr>
          <a:xfrm>
            <a:off x="216763" y="3531020"/>
            <a:ext cx="4481001"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Graph Neural Networks (GNNs) can model spatial and temporal influence between these state risks and enhance driver adaptation .</a:t>
            </a:r>
          </a:p>
        </p:txBody>
      </p:sp>
    </p:spTree>
    <p:extLst>
      <p:ext uri="{BB962C8B-B14F-4D97-AF65-F5344CB8AC3E}">
        <p14:creationId xmlns:p14="http://schemas.microsoft.com/office/powerpoint/2010/main" val="136845577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1+#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1+#ppt_w/2"/>
                                          </p:val>
                                        </p:tav>
                                        <p:tav tm="100000">
                                          <p:val>
                                            <p:strVal val="#ppt_x"/>
                                          </p:val>
                                        </p:tav>
                                      </p:tavLst>
                                    </p:anim>
                                    <p:anim calcmode="lin" valueType="num">
                                      <p:cBhvr additive="base">
                                        <p:cTn id="62" dur="500" fill="hold"/>
                                        <p:tgtEl>
                                          <p:spTgt spid="20"/>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1" grpId="0"/>
      <p:bldP spid="12" grpId="0"/>
      <p:bldP spid="15" grpId="0"/>
      <p:bldP spid="17"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A6727-6D55-53C3-C3F0-602D37CCFB8B}"/>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BA6301-BA62-6ADB-EAE2-85E4684D4426}"/>
              </a:ext>
            </a:extLst>
          </p:cNvPr>
          <p:cNvSpPr>
            <a:spLocks noGrp="1"/>
          </p:cNvSpPr>
          <p:nvPr>
            <p:ph type="ftr" sz="quarter" idx="14"/>
          </p:nvPr>
        </p:nvSpPr>
        <p:spPr/>
        <p:txBody>
          <a:bodyPr/>
          <a:lstStyle/>
          <a:p>
            <a:pPr>
              <a:defRPr/>
            </a:pPr>
            <a:r>
              <a:rPr lang="en-GB"/>
              <a:t>www.ivory-network.eu</a:t>
            </a:r>
          </a:p>
        </p:txBody>
      </p:sp>
      <p:sp>
        <p:nvSpPr>
          <p:cNvPr id="6" name="Subtitle 2">
            <a:extLst>
              <a:ext uri="{FF2B5EF4-FFF2-40B4-BE49-F238E27FC236}">
                <a16:creationId xmlns:a16="http://schemas.microsoft.com/office/drawing/2014/main" id="{4FF0E027-AD9A-4635-965E-AAAC9DAC75F6}"/>
              </a:ext>
            </a:extLst>
          </p:cNvPr>
          <p:cNvSpPr txBox="1">
            <a:spLocks/>
          </p:cNvSpPr>
          <p:nvPr/>
        </p:nvSpPr>
        <p:spPr bwMode="auto">
          <a:xfrm>
            <a:off x="2772623" y="1314296"/>
            <a:ext cx="4312672" cy="46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1" fontAlgn="base" hangingPunct="1">
              <a:lnSpc>
                <a:spcPct val="90000"/>
              </a:lnSpc>
              <a:spcBef>
                <a:spcPts val="1000"/>
              </a:spcBef>
              <a:spcAft>
                <a:spcPct val="0"/>
              </a:spcAft>
              <a:buClr>
                <a:srgbClr val="ADB9CA"/>
              </a:buClr>
              <a:buSzPct val="90000"/>
              <a:buFont typeface="Wingdings" panose="05000000000000000000" pitchFamily="2" charset="2"/>
              <a:buNone/>
              <a:defRPr sz="2400" kern="1200">
                <a:solidFill>
                  <a:schemeClr val="accent6"/>
                </a:solidFill>
                <a:latin typeface="+mn-lt"/>
                <a:ea typeface="+mn-ea"/>
                <a:cs typeface="+mn-cs"/>
              </a:defRPr>
            </a:lvl1pPr>
            <a:lvl2pPr marL="457200" indent="0" algn="ctr" rtl="0" eaLnBrk="1" fontAlgn="base" hangingPunct="1">
              <a:lnSpc>
                <a:spcPct val="90000"/>
              </a:lnSpc>
              <a:spcBef>
                <a:spcPts val="500"/>
              </a:spcBef>
              <a:spcAft>
                <a:spcPct val="0"/>
              </a:spcAft>
              <a:buClr>
                <a:srgbClr val="B8C3D1"/>
              </a:buClr>
              <a:buSzPct val="90000"/>
              <a:buFont typeface="Courier New" panose="02070309020205020404" pitchFamily="49"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Clr>
                <a:srgbClr val="B8C3D1"/>
              </a:buClr>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buClr>
                <a:schemeClr val="tx2">
                  <a:lumMod val="40000"/>
                  <a:lumOff val="60000"/>
                </a:schemeClr>
              </a:buClr>
              <a:defRPr/>
            </a:pPr>
            <a:r>
              <a:rPr lang="en-GB"/>
              <a:t>IVORY Conference Athens</a:t>
            </a:r>
          </a:p>
        </p:txBody>
      </p:sp>
      <p:sp>
        <p:nvSpPr>
          <p:cNvPr id="7" name="TextBox 6">
            <a:extLst>
              <a:ext uri="{FF2B5EF4-FFF2-40B4-BE49-F238E27FC236}">
                <a16:creationId xmlns:a16="http://schemas.microsoft.com/office/drawing/2014/main" id="{F91A1A8B-F147-0F66-3602-33AD94015076}"/>
              </a:ext>
            </a:extLst>
          </p:cNvPr>
          <p:cNvSpPr txBox="1"/>
          <p:nvPr/>
        </p:nvSpPr>
        <p:spPr>
          <a:xfrm>
            <a:off x="1805867" y="3055938"/>
            <a:ext cx="8580266" cy="701731"/>
          </a:xfrm>
          <a:prstGeom prst="rect">
            <a:avLst/>
          </a:prstGeom>
          <a:noFill/>
        </p:spPr>
        <p:txBody>
          <a:bodyPr wrap="square" rtlCol="0">
            <a:spAutoFit/>
          </a:bodyPr>
          <a:lstStyle/>
          <a:p>
            <a:pPr algn="ctr">
              <a:lnSpc>
                <a:spcPct val="90000"/>
              </a:lnSpc>
              <a:spcBef>
                <a:spcPts val="1000"/>
              </a:spcBef>
              <a:buClr>
                <a:srgbClr val="ADB9CA"/>
              </a:buClr>
              <a:buSzPct val="90000"/>
              <a:defRPr/>
            </a:pPr>
            <a:r>
              <a:rPr lang="en-US" sz="4400">
                <a:effectLst>
                  <a:outerShdw blurRad="38100" dist="38100" dir="2700000" algn="tl">
                    <a:srgbClr val="000000">
                      <a:alpha val="43137"/>
                    </a:srgbClr>
                  </a:outerShdw>
                </a:effectLst>
              </a:rPr>
              <a:t>Thanks for your attention</a:t>
            </a:r>
            <a:endParaRPr lang="en-GB" sz="44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26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E71DBFF-B83F-765B-3EE3-7F0DE86B9B0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DF6FAAF-0CFE-B99D-81CD-12B9E736F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941" y="1794338"/>
            <a:ext cx="7046059" cy="2959345"/>
          </a:xfrm>
          <a:prstGeom prst="rect">
            <a:avLst/>
          </a:prstGeom>
        </p:spPr>
      </p:pic>
      <p:sp>
        <p:nvSpPr>
          <p:cNvPr id="4" name="TextBox 3">
            <a:extLst>
              <a:ext uri="{FF2B5EF4-FFF2-40B4-BE49-F238E27FC236}">
                <a16:creationId xmlns:a16="http://schemas.microsoft.com/office/drawing/2014/main" id="{E9DB94C6-303D-441D-47D3-EC2CA4907F5B}"/>
              </a:ext>
            </a:extLst>
          </p:cNvPr>
          <p:cNvSpPr txBox="1"/>
          <p:nvPr/>
        </p:nvSpPr>
        <p:spPr>
          <a:xfrm>
            <a:off x="127090" y="1724000"/>
            <a:ext cx="5288972" cy="5547673"/>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a:solidFill>
                  <a:schemeClr val="dk1"/>
                </a:solidFill>
              </a:rPr>
              <a:t>Dynamic Time Warp (DTW) clustering applied to risky driving variables during drowsy events</a:t>
            </a:r>
            <a:r>
              <a:rPr lang="en-US" sz="1400"/>
              <a:t>:</a:t>
            </a:r>
          </a:p>
          <a:p>
            <a:pPr marL="742950" lvl="1" indent="-285750">
              <a:spcBef>
                <a:spcPts val="300"/>
              </a:spcBef>
              <a:buFont typeface="Arial" panose="020B0604020202020204" pitchFamily="34" charset="0"/>
              <a:buChar char="•"/>
            </a:pPr>
            <a:r>
              <a:rPr lang="en-US"/>
              <a:t>Harsh (Acceleration, Breaking, Cornering),</a:t>
            </a:r>
          </a:p>
          <a:p>
            <a:pPr marL="742950" lvl="1" indent="-285750">
              <a:spcBef>
                <a:spcPts val="300"/>
              </a:spcBef>
              <a:buFont typeface="Arial" panose="020B0604020202020204" pitchFamily="34" charset="0"/>
              <a:buChar char="•"/>
            </a:pPr>
            <a:r>
              <a:rPr lang="en-US"/>
              <a:t>Risky Headway (&lt;0.7sec) </a:t>
            </a:r>
          </a:p>
          <a:p>
            <a:pPr marL="742950" lvl="1" indent="-285750">
              <a:spcBef>
                <a:spcPts val="300"/>
              </a:spcBef>
              <a:buFont typeface="Arial" panose="020B0604020202020204" pitchFamily="34" charset="0"/>
              <a:buChar char="•"/>
            </a:pPr>
            <a:r>
              <a:rPr lang="en-US"/>
              <a:t>High speeding (5% above speed limit)</a:t>
            </a:r>
          </a:p>
          <a:p>
            <a:pPr marL="285750" indent="-285750">
              <a:buFont typeface="Arial" panose="020B0604020202020204" pitchFamily="34" charset="0"/>
              <a:buChar char="•"/>
            </a:pPr>
            <a:endParaRPr lang="en-US">
              <a:solidFill>
                <a:schemeClr val="dk1"/>
              </a:solidFill>
            </a:endParaRPr>
          </a:p>
          <a:p>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Drowsiness episodes VS </a:t>
            </a:r>
            <a:r>
              <a:rPr lang="en-US">
                <a:solidFill>
                  <a:schemeClr val="dk1"/>
                </a:solidFill>
              </a:rPr>
              <a:t>Risky driving behaviors :</a:t>
            </a:r>
          </a:p>
          <a:p>
            <a:pPr marL="742950" lvl="1" indent="-285750">
              <a:spcBef>
                <a:spcPts val="300"/>
              </a:spcBef>
              <a:buFont typeface="Arial" panose="020B0604020202020204" pitchFamily="34" charset="0"/>
              <a:buChar char="•"/>
            </a:pPr>
            <a:r>
              <a:rPr lang="en-US"/>
              <a:t>Drowsy driving behavior is an evolutive state </a:t>
            </a:r>
          </a:p>
          <a:p>
            <a:pPr marL="742950" lvl="1" indent="-285750">
              <a:spcBef>
                <a:spcPts val="300"/>
              </a:spcBef>
              <a:buFont typeface="Arial" panose="020B0604020202020204" pitchFamily="34" charset="0"/>
              <a:buChar char="•"/>
            </a:pPr>
            <a:r>
              <a:rPr lang="en-US"/>
              <a:t>Composite drowsy driver behavior across episode</a:t>
            </a:r>
          </a:p>
          <a:p>
            <a:pPr marL="742950" lvl="1" indent="-285750">
              <a:buFont typeface="Arial" panose="020B0604020202020204" pitchFamily="34" charset="0"/>
              <a:buChar char="•"/>
            </a:pPr>
            <a:endParaRPr lang="en-US">
              <a:solidFill>
                <a:schemeClr val="dk1"/>
              </a:solidFill>
            </a:endParaRPr>
          </a:p>
          <a:p>
            <a:pPr marL="742950" lvl="1" indent="-285750">
              <a:buFont typeface="Arial" panose="020B0604020202020204" pitchFamily="34" charset="0"/>
              <a:buChar char="•"/>
            </a:pPr>
            <a:endParaRPr lang="en-US">
              <a:solidFill>
                <a:schemeClr val="dk1"/>
              </a:solidFill>
            </a:endParaRPr>
          </a:p>
          <a:p>
            <a:endParaRPr lang="en-US">
              <a:solidFill>
                <a:schemeClr val="dk1"/>
              </a:solidFill>
            </a:endParaRPr>
          </a:p>
          <a:p>
            <a:endParaRPr lang="en-US">
              <a:solidFill>
                <a:schemeClr val="dk1"/>
              </a:solidFill>
            </a:endParaRPr>
          </a:p>
          <a:p>
            <a:endParaRPr lang="en-US">
              <a:solidFill>
                <a:schemeClr val="dk1"/>
              </a:solidFill>
            </a:endParaRPr>
          </a:p>
          <a:p>
            <a:pPr marL="285750" indent="-285750">
              <a:buFont typeface="Arial" panose="020B0604020202020204" pitchFamily="34" charset="0"/>
              <a:buChar char="•"/>
            </a:pPr>
            <a:endParaRPr lang="en-US">
              <a:solidFill>
                <a:schemeClr val="dk1"/>
              </a:solidFill>
            </a:endParaRPr>
          </a:p>
          <a:p>
            <a:pPr marL="285750" indent="-285750">
              <a:buFont typeface="Arial" panose="020B0604020202020204" pitchFamily="34" charset="0"/>
              <a:buChar char="•"/>
            </a:pPr>
            <a:endParaRPr lang="en-US"/>
          </a:p>
        </p:txBody>
      </p:sp>
      <p:sp>
        <p:nvSpPr>
          <p:cNvPr id="5" name="Title 4">
            <a:extLst>
              <a:ext uri="{FF2B5EF4-FFF2-40B4-BE49-F238E27FC236}">
                <a16:creationId xmlns:a16="http://schemas.microsoft.com/office/drawing/2014/main" id="{5801ABA7-0172-1F15-58A8-CA2E8AAAC17B}"/>
              </a:ext>
            </a:extLst>
          </p:cNvPr>
          <p:cNvSpPr>
            <a:spLocks noGrp="1"/>
          </p:cNvSpPr>
          <p:nvPr>
            <p:ph type="title"/>
          </p:nvPr>
        </p:nvSpPr>
        <p:spPr>
          <a:xfrm>
            <a:off x="74338" y="205152"/>
            <a:ext cx="10515600" cy="551000"/>
          </a:xfrm>
        </p:spPr>
        <p:txBody>
          <a:bodyPr/>
          <a:lstStyle/>
          <a:p>
            <a:r>
              <a:rPr lang="en-US"/>
              <a:t>Physiological Drowsy Driving Analysis</a:t>
            </a:r>
          </a:p>
        </p:txBody>
      </p:sp>
      <p:sp>
        <p:nvSpPr>
          <p:cNvPr id="2" name="TextBox 1">
            <a:extLst>
              <a:ext uri="{FF2B5EF4-FFF2-40B4-BE49-F238E27FC236}">
                <a16:creationId xmlns:a16="http://schemas.microsoft.com/office/drawing/2014/main" id="{E62E1BB3-0C9F-23F0-08F6-F2CFDDE6A781}"/>
              </a:ext>
            </a:extLst>
          </p:cNvPr>
          <p:cNvSpPr txBox="1"/>
          <p:nvPr/>
        </p:nvSpPr>
        <p:spPr>
          <a:xfrm>
            <a:off x="8023631" y="2929243"/>
            <a:ext cx="1196340" cy="307777"/>
          </a:xfrm>
          <a:prstGeom prst="rect">
            <a:avLst/>
          </a:prstGeom>
          <a:noFill/>
          <a:ln>
            <a:noFill/>
          </a:ln>
        </p:spPr>
        <p:txBody>
          <a:bodyPr wrap="square" lIns="0" tIns="0" rIns="0" bIns="0" anchor="t">
            <a:spAutoFit/>
          </a:bodyPr>
          <a:lstStyle/>
          <a:p>
            <a:pPr algn="ctr"/>
            <a:r>
              <a:rPr lang="en-GB" sz="1000" b="1"/>
              <a:t>Erratic Acceleration</a:t>
            </a:r>
          </a:p>
          <a:p>
            <a:pPr algn="ctr"/>
            <a:r>
              <a:rPr lang="en-GB" sz="1000" b="1"/>
              <a:t>Sharp braking</a:t>
            </a:r>
            <a:endParaRPr sz="1000" b="1">
              <a:latin typeface="Roboto"/>
            </a:endParaRPr>
          </a:p>
        </p:txBody>
      </p:sp>
    </p:spTree>
    <p:extLst>
      <p:ext uri="{BB962C8B-B14F-4D97-AF65-F5344CB8AC3E}">
        <p14:creationId xmlns:p14="http://schemas.microsoft.com/office/powerpoint/2010/main" val="267191608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F9AA3FD-68B9-725E-5665-D5B0DD957194}"/>
            </a:ext>
          </a:extLst>
        </p:cNvPr>
        <p:cNvGrpSpPr/>
        <p:nvPr/>
      </p:nvGrpSpPr>
      <p:grpSpPr>
        <a:xfrm>
          <a:off x="0" y="0"/>
          <a:ext cx="0" cy="0"/>
          <a:chOff x="0" y="0"/>
          <a:chExt cx="0" cy="0"/>
        </a:xfrm>
      </p:grpSpPr>
      <p:sp>
        <p:nvSpPr>
          <p:cNvPr id="29" name="Title 28">
            <a:extLst>
              <a:ext uri="{FF2B5EF4-FFF2-40B4-BE49-F238E27FC236}">
                <a16:creationId xmlns:a16="http://schemas.microsoft.com/office/drawing/2014/main" id="{4E688A33-B206-7D34-3C2D-C3F2B77FB8D6}"/>
              </a:ext>
            </a:extLst>
          </p:cNvPr>
          <p:cNvSpPr>
            <a:spLocks noGrp="1"/>
          </p:cNvSpPr>
          <p:nvPr>
            <p:ph type="title"/>
          </p:nvPr>
        </p:nvSpPr>
        <p:spPr/>
        <p:txBody>
          <a:bodyPr/>
          <a:lstStyle/>
          <a:p>
            <a:r>
              <a:rPr lang="en-US" err="1"/>
              <a:t>Behaviour</a:t>
            </a:r>
            <a:r>
              <a:rPr lang="en-US"/>
              <a:t> Adaptation</a:t>
            </a:r>
          </a:p>
        </p:txBody>
      </p:sp>
      <p:pic>
        <p:nvPicPr>
          <p:cNvPr id="3" name="Picture 2">
            <a:extLst>
              <a:ext uri="{FF2B5EF4-FFF2-40B4-BE49-F238E27FC236}">
                <a16:creationId xmlns:a16="http://schemas.microsoft.com/office/drawing/2014/main" id="{083A0331-6310-1AEC-9C78-AD80729613B0}"/>
              </a:ext>
            </a:extLst>
          </p:cNvPr>
          <p:cNvPicPr>
            <a:picLocks noChangeAspect="1"/>
          </p:cNvPicPr>
          <p:nvPr/>
        </p:nvPicPr>
        <p:blipFill>
          <a:blip r:embed="rId3"/>
          <a:stretch>
            <a:fillRect/>
          </a:stretch>
        </p:blipFill>
        <p:spPr>
          <a:xfrm>
            <a:off x="1578307" y="1052827"/>
            <a:ext cx="8257883" cy="4970908"/>
          </a:xfrm>
          <a:prstGeom prst="rect">
            <a:avLst/>
          </a:prstGeom>
        </p:spPr>
      </p:pic>
    </p:spTree>
    <p:extLst>
      <p:ext uri="{BB962C8B-B14F-4D97-AF65-F5344CB8AC3E}">
        <p14:creationId xmlns:p14="http://schemas.microsoft.com/office/powerpoint/2010/main" val="59151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342F21-90D9-8B68-4E07-F9C430F40676}"/>
              </a:ext>
            </a:extLst>
          </p:cNvPr>
          <p:cNvSpPr txBox="1"/>
          <p:nvPr/>
        </p:nvSpPr>
        <p:spPr>
          <a:xfrm>
            <a:off x="2930538" y="4706960"/>
            <a:ext cx="7611667" cy="646331"/>
          </a:xfrm>
          <a:prstGeom prst="rect">
            <a:avLst/>
          </a:prstGeom>
          <a:noFill/>
        </p:spPr>
        <p:txBody>
          <a:bodyPr wrap="square" rtlCol="0">
            <a:spAutoFit/>
          </a:bodyPr>
          <a:lstStyle/>
          <a:p>
            <a:pPr marL="285750" indent="-285750">
              <a:buFont typeface="Arial" panose="020B0604020202020204" pitchFamily="34" charset="0"/>
              <a:buChar char="•"/>
            </a:pPr>
            <a:r>
              <a:rPr lang="en-US" b="1"/>
              <a:t>Successful Interactions</a:t>
            </a:r>
          </a:p>
          <a:p>
            <a:pPr marL="285750" indent="-285750">
              <a:buFont typeface="Arial" panose="020B0604020202020204" pitchFamily="34" charset="0"/>
              <a:buChar char="•"/>
            </a:pPr>
            <a:r>
              <a:rPr lang="en-US" b="1">
                <a:solidFill>
                  <a:schemeClr val="dk1"/>
                </a:solidFill>
                <a:ea typeface="MS PGothic"/>
              </a:rPr>
              <a:t>Instead of asking why drivers fail, we ask how they usually succeed</a:t>
            </a:r>
            <a:endParaRPr lang="fr-FR" b="1">
              <a:solidFill>
                <a:schemeClr val="dk1"/>
              </a:solidFill>
              <a:ea typeface="MS PGothic"/>
            </a:endParaRPr>
          </a:p>
        </p:txBody>
      </p:sp>
      <p:sp>
        <p:nvSpPr>
          <p:cNvPr id="5" name="Rectangle 4">
            <a:extLst>
              <a:ext uri="{FF2B5EF4-FFF2-40B4-BE49-F238E27FC236}">
                <a16:creationId xmlns:a16="http://schemas.microsoft.com/office/drawing/2014/main" id="{4F955CBA-9F15-2ADA-696A-A61C55D9E411}"/>
              </a:ext>
            </a:extLst>
          </p:cNvPr>
          <p:cNvSpPr/>
          <p:nvPr/>
        </p:nvSpPr>
        <p:spPr>
          <a:xfrm>
            <a:off x="1" y="4546441"/>
            <a:ext cx="2909374" cy="9882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F967EC7-4DBF-66BB-F61C-9A8F9DC8BD48}"/>
              </a:ext>
            </a:extLst>
          </p:cNvPr>
          <p:cNvPicPr>
            <a:picLocks noChangeAspect="1"/>
          </p:cNvPicPr>
          <p:nvPr/>
        </p:nvPicPr>
        <p:blipFill>
          <a:blip r:embed="rId3"/>
          <a:stretch>
            <a:fillRect/>
          </a:stretch>
        </p:blipFill>
        <p:spPr>
          <a:xfrm>
            <a:off x="1326166" y="2215844"/>
            <a:ext cx="7542701" cy="2269884"/>
          </a:xfrm>
          <a:prstGeom prst="rect">
            <a:avLst/>
          </a:prstGeom>
        </p:spPr>
      </p:pic>
      <p:sp>
        <p:nvSpPr>
          <p:cNvPr id="25" name="Rectangle: Rounded Corners 24">
            <a:extLst>
              <a:ext uri="{FF2B5EF4-FFF2-40B4-BE49-F238E27FC236}">
                <a16:creationId xmlns:a16="http://schemas.microsoft.com/office/drawing/2014/main" id="{A350AE5D-4D65-51FC-42DC-FA732562C80F}"/>
              </a:ext>
            </a:extLst>
          </p:cNvPr>
          <p:cNvSpPr/>
          <p:nvPr/>
        </p:nvSpPr>
        <p:spPr>
          <a:xfrm>
            <a:off x="2721737" y="2711651"/>
            <a:ext cx="1934119" cy="1512490"/>
          </a:xfrm>
          <a:prstGeom prst="roundRect">
            <a:avLst>
              <a:gd name="adj" fmla="val 11662"/>
            </a:avLst>
          </a:prstGeom>
          <a:no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28">
            <a:extLst>
              <a:ext uri="{FF2B5EF4-FFF2-40B4-BE49-F238E27FC236}">
                <a16:creationId xmlns:a16="http://schemas.microsoft.com/office/drawing/2014/main" id="{F7296A89-D139-F71E-B3A9-14668D843389}"/>
              </a:ext>
            </a:extLst>
          </p:cNvPr>
          <p:cNvSpPr>
            <a:spLocks noGrp="1"/>
          </p:cNvSpPr>
          <p:nvPr>
            <p:ph type="title"/>
          </p:nvPr>
        </p:nvSpPr>
        <p:spPr>
          <a:xfrm>
            <a:off x="112602" y="187887"/>
            <a:ext cx="10515600" cy="551000"/>
          </a:xfrm>
        </p:spPr>
        <p:txBody>
          <a:bodyPr/>
          <a:lstStyle/>
          <a:p>
            <a:r>
              <a:rPr lang="en-US"/>
              <a:t>Introduction</a:t>
            </a:r>
          </a:p>
        </p:txBody>
      </p:sp>
      <p:sp>
        <p:nvSpPr>
          <p:cNvPr id="30" name="TextBox 3">
            <a:extLst>
              <a:ext uri="{FF2B5EF4-FFF2-40B4-BE49-F238E27FC236}">
                <a16:creationId xmlns:a16="http://schemas.microsoft.com/office/drawing/2014/main" id="{9EC49AAA-AE6D-BDC9-E365-BA43C081367A}"/>
              </a:ext>
            </a:extLst>
          </p:cNvPr>
          <p:cNvSpPr txBox="1"/>
          <p:nvPr/>
        </p:nvSpPr>
        <p:spPr>
          <a:xfrm>
            <a:off x="3592587" y="6338551"/>
            <a:ext cx="6787170" cy="507831"/>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just"/>
            <a:r>
              <a:rPr lang="en-US" sz="1350" baseline="30000">
                <a:solidFill>
                  <a:srgbClr val="0070C0"/>
                </a:solidFill>
              </a:rPr>
              <a:t>A. Tejada, J. Manders, R. Snijders, J.-P. Paardekooper, and S. de Hair-</a:t>
            </a:r>
            <a:r>
              <a:rPr lang="en-US" sz="1350" baseline="30000" err="1">
                <a:solidFill>
                  <a:srgbClr val="0070C0"/>
                </a:solidFill>
              </a:rPr>
              <a:t>Buijssen</a:t>
            </a:r>
            <a:r>
              <a:rPr lang="en-US" sz="1350" baseline="30000">
                <a:solidFill>
                  <a:srgbClr val="0070C0"/>
                </a:solidFill>
              </a:rPr>
              <a:t>, “Towards a Characterization of Safe Driving Behavior for Automated Vehicles Based on Models of ‘Typical’ Human Driving Behavior,” in 2020 IEEE 23rd International Conference on Intelligent Transportation Systems (ITSC), Sep. 2020, pp. 1–6. </a:t>
            </a:r>
            <a:r>
              <a:rPr lang="en-US" sz="1350" baseline="30000" err="1">
                <a:solidFill>
                  <a:srgbClr val="0070C0"/>
                </a:solidFill>
              </a:rPr>
              <a:t>doi</a:t>
            </a:r>
            <a:r>
              <a:rPr lang="en-US" sz="1350" baseline="30000">
                <a:solidFill>
                  <a:srgbClr val="0070C0"/>
                </a:solidFill>
              </a:rPr>
              <a:t>: 10.1109/ITSC45102.2020.9294184.</a:t>
            </a:r>
          </a:p>
        </p:txBody>
      </p:sp>
      <p:cxnSp>
        <p:nvCxnSpPr>
          <p:cNvPr id="3" name="Straight Connector 2">
            <a:extLst>
              <a:ext uri="{FF2B5EF4-FFF2-40B4-BE49-F238E27FC236}">
                <a16:creationId xmlns:a16="http://schemas.microsoft.com/office/drawing/2014/main" id="{BEDBB2F1-C759-E7C4-9C17-8C2A08FF85FE}"/>
              </a:ext>
            </a:extLst>
          </p:cNvPr>
          <p:cNvCxnSpPr>
            <a:cxnSpLocks/>
          </p:cNvCxnSpPr>
          <p:nvPr/>
        </p:nvCxnSpPr>
        <p:spPr>
          <a:xfrm>
            <a:off x="2909374" y="4224141"/>
            <a:ext cx="0" cy="13382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5F7BD03-102D-AA62-AAE1-7BCF8DF89886}"/>
              </a:ext>
            </a:extLst>
          </p:cNvPr>
          <p:cNvSpPr txBox="1"/>
          <p:nvPr/>
        </p:nvSpPr>
        <p:spPr>
          <a:xfrm>
            <a:off x="2523067" y="2304494"/>
            <a:ext cx="1269526" cy="369332"/>
          </a:xfrm>
          <a:prstGeom prst="rect">
            <a:avLst/>
          </a:prstGeom>
          <a:noFill/>
        </p:spPr>
        <p:txBody>
          <a:bodyPr wrap="square" rtlCol="0">
            <a:spAutoFit/>
          </a:bodyPr>
          <a:lstStyle/>
          <a:p>
            <a:pPr algn="ctr"/>
            <a:r>
              <a:rPr lang="en-US" b="1">
                <a:solidFill>
                  <a:schemeClr val="accent3">
                    <a:lumMod val="75000"/>
                  </a:schemeClr>
                </a:solidFill>
              </a:rPr>
              <a:t>Safety-II</a:t>
            </a:r>
            <a:endParaRPr lang="fr-FR" sz="2000" b="1">
              <a:solidFill>
                <a:schemeClr val="accent3">
                  <a:lumMod val="75000"/>
                </a:schemeClr>
              </a:solidFill>
              <a:ea typeface="MS PGothic"/>
            </a:endParaRPr>
          </a:p>
        </p:txBody>
      </p:sp>
      <p:sp>
        <p:nvSpPr>
          <p:cNvPr id="2" name="TextBox 1">
            <a:extLst>
              <a:ext uri="{FF2B5EF4-FFF2-40B4-BE49-F238E27FC236}">
                <a16:creationId xmlns:a16="http://schemas.microsoft.com/office/drawing/2014/main" id="{FC6A422C-3202-053A-980A-C558AEAF4523}"/>
              </a:ext>
            </a:extLst>
          </p:cNvPr>
          <p:cNvSpPr txBox="1"/>
          <p:nvPr/>
        </p:nvSpPr>
        <p:spPr>
          <a:xfrm>
            <a:off x="473549" y="986790"/>
            <a:ext cx="10154653" cy="707886"/>
          </a:xfrm>
          <a:prstGeom prst="rect">
            <a:avLst/>
          </a:prstGeom>
          <a:noFill/>
        </p:spPr>
        <p:txBody>
          <a:bodyPr wrap="square" rtlCol="0">
            <a:spAutoFit/>
          </a:bodyPr>
          <a:lstStyle/>
          <a:p>
            <a:pPr marL="285750" indent="-285750">
              <a:buFont typeface="Arial" panose="020B0604020202020204" pitchFamily="34" charset="0"/>
              <a:buChar char="•"/>
            </a:pPr>
            <a:r>
              <a:rPr lang="en-US" sz="2000" b="1"/>
              <a:t>Driving is a dynamic control task under uncertainty</a:t>
            </a:r>
          </a:p>
          <a:p>
            <a:pPr marL="285750" indent="-285750">
              <a:buFont typeface="Arial" panose="020B0604020202020204" pitchFamily="34" charset="0"/>
              <a:buChar char="•"/>
            </a:pPr>
            <a:r>
              <a:rPr lang="en-US" sz="2000" b="1">
                <a:solidFill>
                  <a:schemeClr val="dk1"/>
                </a:solidFill>
                <a:ea typeface="MS PGothic"/>
              </a:rPr>
              <a:t>Safety is maintained through ongoing behavioral adaptation</a:t>
            </a:r>
            <a:endParaRPr lang="fr-FR" sz="2000" b="1">
              <a:solidFill>
                <a:schemeClr val="dk1"/>
              </a:solidFill>
              <a:ea typeface="MS PGothic"/>
            </a:endParaRPr>
          </a:p>
        </p:txBody>
      </p:sp>
    </p:spTree>
    <p:extLst>
      <p:ext uri="{BB962C8B-B14F-4D97-AF65-F5344CB8AC3E}">
        <p14:creationId xmlns:p14="http://schemas.microsoft.com/office/powerpoint/2010/main" val="195654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animBg="1"/>
      <p:bldP spid="30"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02CE4-912B-EAF9-49C0-9E3D420AB19F}"/>
            </a:ext>
          </a:extLst>
        </p:cNvPr>
        <p:cNvGrpSpPr/>
        <p:nvPr/>
      </p:nvGrpSpPr>
      <p:grpSpPr>
        <a:xfrm>
          <a:off x="0" y="0"/>
          <a:ext cx="0" cy="0"/>
          <a:chOff x="0" y="0"/>
          <a:chExt cx="0" cy="0"/>
        </a:xfrm>
      </p:grpSpPr>
      <p:sp>
        <p:nvSpPr>
          <p:cNvPr id="29" name="Title 28">
            <a:extLst>
              <a:ext uri="{FF2B5EF4-FFF2-40B4-BE49-F238E27FC236}">
                <a16:creationId xmlns:a16="http://schemas.microsoft.com/office/drawing/2014/main" id="{5524C995-062C-39C2-E655-8A8989A4A708}"/>
              </a:ext>
            </a:extLst>
          </p:cNvPr>
          <p:cNvSpPr>
            <a:spLocks noGrp="1"/>
          </p:cNvSpPr>
          <p:nvPr>
            <p:ph type="title"/>
          </p:nvPr>
        </p:nvSpPr>
        <p:spPr>
          <a:xfrm>
            <a:off x="112602" y="167225"/>
            <a:ext cx="10515600" cy="551000"/>
          </a:xfrm>
        </p:spPr>
        <p:txBody>
          <a:bodyPr/>
          <a:lstStyle/>
          <a:p>
            <a:r>
              <a:rPr lang="en-US" err="1"/>
              <a:t>Behaviour</a:t>
            </a:r>
            <a:r>
              <a:rPr lang="en-US"/>
              <a:t> Adaptation</a:t>
            </a:r>
          </a:p>
        </p:txBody>
      </p:sp>
      <p:sp>
        <p:nvSpPr>
          <p:cNvPr id="2" name="TextBox 1">
            <a:extLst>
              <a:ext uri="{FF2B5EF4-FFF2-40B4-BE49-F238E27FC236}">
                <a16:creationId xmlns:a16="http://schemas.microsoft.com/office/drawing/2014/main" id="{B8686DD4-A050-4076-E9D1-D6AA5FFFD21E}"/>
              </a:ext>
            </a:extLst>
          </p:cNvPr>
          <p:cNvSpPr txBox="1"/>
          <p:nvPr/>
        </p:nvSpPr>
        <p:spPr>
          <a:xfrm>
            <a:off x="473549" y="1060358"/>
            <a:ext cx="10154653" cy="369332"/>
          </a:xfrm>
          <a:prstGeom prst="rect">
            <a:avLst/>
          </a:prstGeom>
          <a:noFill/>
        </p:spPr>
        <p:txBody>
          <a:bodyPr wrap="square" rtlCol="0">
            <a:spAutoFit/>
          </a:bodyPr>
          <a:lstStyle/>
          <a:p>
            <a:pPr marL="285750" indent="-285750">
              <a:buFont typeface="Arial" panose="020B0604020202020204" pitchFamily="34" charset="0"/>
              <a:buChar char="•"/>
            </a:pPr>
            <a:r>
              <a:rPr lang="en-US" b="1"/>
              <a:t>Adaptation Episode: </a:t>
            </a:r>
            <a:r>
              <a:rPr lang="en-US"/>
              <a:t>A time-bounded </a:t>
            </a:r>
            <a:r>
              <a:rPr lang="en-US" err="1"/>
              <a:t>behavioural</a:t>
            </a:r>
            <a:r>
              <a:rPr lang="en-US"/>
              <a:t> response to changing interaction process.</a:t>
            </a:r>
            <a:endParaRPr lang="fr-FR" sz="2000" b="1">
              <a:solidFill>
                <a:schemeClr val="dk1"/>
              </a:solidFill>
              <a:ea typeface="MS PGothic"/>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1C1E6AA-7E35-CA80-E8D5-772A07FBDE1A}"/>
                  </a:ext>
                </a:extLst>
              </p:cNvPr>
              <p:cNvSpPr txBox="1"/>
              <p:nvPr/>
            </p:nvSpPr>
            <p:spPr>
              <a:xfrm>
                <a:off x="1003139" y="4893221"/>
                <a:ext cx="1304091"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𝑉</m:t>
                      </m:r>
                      <m:r>
                        <a:rPr lang="en-US" b="0" i="1" baseline="-25000" smtClean="0">
                          <a:latin typeface="Cambria Math" panose="02040503050406030204" pitchFamily="18" charset="0"/>
                          <a:ea typeface="Cambria Math" panose="02040503050406030204" pitchFamily="18" charset="0"/>
                        </a:rPr>
                        <m:t>𝑟𝑒𝑙</m:t>
                      </m:r>
                      <m:r>
                        <a:rPr lang="en-US" b="0" i="1" smtClean="0">
                          <a:latin typeface="Cambria Math" panose="02040503050406030204" pitchFamily="18" charset="0"/>
                          <a:ea typeface="Cambria Math" panose="02040503050406030204" pitchFamily="18" charset="0"/>
                        </a:rPr>
                        <m:t>:</m:t>
                      </m:r>
                    </m:oMath>
                  </m:oMathPara>
                </a14:m>
                <a:endParaRPr lang="en-US" b="0" i="1" baseline="-25000">
                  <a:latin typeface="Cambria Math" panose="02040503050406030204" pitchFamily="18" charset="0"/>
                  <a:ea typeface="Cambria Math" panose="02040503050406030204" pitchFamily="18" charset="0"/>
                </a:endParaRPr>
              </a:p>
            </p:txBody>
          </p:sp>
        </mc:Choice>
        <mc:Fallback>
          <p:sp>
            <p:nvSpPr>
              <p:cNvPr id="3" name="TextBox 2">
                <a:extLst>
                  <a:ext uri="{FF2B5EF4-FFF2-40B4-BE49-F238E27FC236}">
                    <a16:creationId xmlns:a16="http://schemas.microsoft.com/office/drawing/2014/main" id="{91C1E6AA-7E35-CA80-E8D5-772A07FBDE1A}"/>
                  </a:ext>
                </a:extLst>
              </p:cNvPr>
              <p:cNvSpPr txBox="1">
                <a:spLocks noRot="1" noChangeAspect="1" noMove="1" noResize="1" noEditPoints="1" noAdjustHandles="1" noChangeArrowheads="1" noChangeShapeType="1" noTextEdit="1"/>
              </p:cNvSpPr>
              <p:nvPr/>
            </p:nvSpPr>
            <p:spPr>
              <a:xfrm>
                <a:off x="1003139" y="4893221"/>
                <a:ext cx="1304091" cy="369332"/>
              </a:xfrm>
              <a:prstGeom prst="rect">
                <a:avLst/>
              </a:prstGeom>
              <a:blipFill>
                <a:blip r:embed="rId3"/>
                <a:stretch>
                  <a:fillRect b="-1667"/>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E600905F-1FC0-664A-1711-ED6DB2352E7B}"/>
              </a:ext>
            </a:extLst>
          </p:cNvPr>
          <p:cNvGrpSpPr/>
          <p:nvPr/>
        </p:nvGrpSpPr>
        <p:grpSpPr>
          <a:xfrm>
            <a:off x="2412152" y="4623174"/>
            <a:ext cx="3177870" cy="909425"/>
            <a:chOff x="10328568" y="5064009"/>
            <a:chExt cx="3177870" cy="909425"/>
          </a:xfrm>
        </p:grpSpPr>
        <p:sp>
          <p:nvSpPr>
            <p:cNvPr id="4" name="Freeform: Shape 3">
              <a:extLst>
                <a:ext uri="{FF2B5EF4-FFF2-40B4-BE49-F238E27FC236}">
                  <a16:creationId xmlns:a16="http://schemas.microsoft.com/office/drawing/2014/main" id="{EB351D25-78CE-FB0E-0A34-12568F1998D9}"/>
                </a:ext>
              </a:extLst>
            </p:cNvPr>
            <p:cNvSpPr/>
            <p:nvPr/>
          </p:nvSpPr>
          <p:spPr>
            <a:xfrm>
              <a:off x="10328568" y="5077887"/>
              <a:ext cx="3177870" cy="895547"/>
            </a:xfrm>
            <a:custGeom>
              <a:avLst/>
              <a:gdLst>
                <a:gd name="csX0" fmla="*/ 0 w 3177870"/>
                <a:gd name="csY0" fmla="*/ 876693 h 895547"/>
                <a:gd name="csX1" fmla="*/ 47134 w 3177870"/>
                <a:gd name="csY1" fmla="*/ 857839 h 895547"/>
                <a:gd name="csX2" fmla="*/ 179109 w 3177870"/>
                <a:gd name="csY2" fmla="*/ 895547 h 895547"/>
                <a:gd name="csX3" fmla="*/ 292231 w 3177870"/>
                <a:gd name="csY3" fmla="*/ 886120 h 895547"/>
                <a:gd name="csX4" fmla="*/ 377072 w 3177870"/>
                <a:gd name="csY4" fmla="*/ 857839 h 895547"/>
                <a:gd name="csX5" fmla="*/ 452487 w 3177870"/>
                <a:gd name="csY5" fmla="*/ 867266 h 895547"/>
                <a:gd name="csX6" fmla="*/ 565608 w 3177870"/>
                <a:gd name="csY6" fmla="*/ 857839 h 895547"/>
                <a:gd name="csX7" fmla="*/ 650450 w 3177870"/>
                <a:gd name="csY7" fmla="*/ 820132 h 895547"/>
                <a:gd name="csX8" fmla="*/ 725864 w 3177870"/>
                <a:gd name="csY8" fmla="*/ 782425 h 895547"/>
                <a:gd name="csX9" fmla="*/ 829559 w 3177870"/>
                <a:gd name="csY9" fmla="*/ 678730 h 895547"/>
                <a:gd name="csX10" fmla="*/ 857839 w 3177870"/>
                <a:gd name="csY10" fmla="*/ 650450 h 895547"/>
                <a:gd name="csX11" fmla="*/ 923827 w 3177870"/>
                <a:gd name="csY11" fmla="*/ 565608 h 895547"/>
                <a:gd name="csX12" fmla="*/ 980388 w 3177870"/>
                <a:gd name="csY12" fmla="*/ 490194 h 895547"/>
                <a:gd name="csX13" fmla="*/ 1036948 w 3177870"/>
                <a:gd name="csY13" fmla="*/ 358219 h 895547"/>
                <a:gd name="csX14" fmla="*/ 1046375 w 3177870"/>
                <a:gd name="csY14" fmla="*/ 329938 h 895547"/>
                <a:gd name="csX15" fmla="*/ 1074656 w 3177870"/>
                <a:gd name="csY15" fmla="*/ 282804 h 895547"/>
                <a:gd name="csX16" fmla="*/ 1084082 w 3177870"/>
                <a:gd name="csY16" fmla="*/ 254524 h 895547"/>
                <a:gd name="csX17" fmla="*/ 1112363 w 3177870"/>
                <a:gd name="csY17" fmla="*/ 207390 h 895547"/>
                <a:gd name="csX18" fmla="*/ 1121790 w 3177870"/>
                <a:gd name="csY18" fmla="*/ 179109 h 895547"/>
                <a:gd name="csX19" fmla="*/ 1159497 w 3177870"/>
                <a:gd name="csY19" fmla="*/ 141402 h 895547"/>
                <a:gd name="csX20" fmla="*/ 1178351 w 3177870"/>
                <a:gd name="csY20" fmla="*/ 113122 h 895547"/>
                <a:gd name="csX21" fmla="*/ 1225485 w 3177870"/>
                <a:gd name="csY21" fmla="*/ 84841 h 895547"/>
                <a:gd name="csX22" fmla="*/ 1282045 w 3177870"/>
                <a:gd name="csY22" fmla="*/ 37707 h 895547"/>
                <a:gd name="csX23" fmla="*/ 1423447 w 3177870"/>
                <a:gd name="csY23" fmla="*/ 9427 h 895547"/>
                <a:gd name="csX24" fmla="*/ 1470581 w 3177870"/>
                <a:gd name="csY24" fmla="*/ 0 h 895547"/>
                <a:gd name="csX25" fmla="*/ 1630837 w 3177870"/>
                <a:gd name="csY25" fmla="*/ 9427 h 895547"/>
                <a:gd name="csX26" fmla="*/ 1687398 w 3177870"/>
                <a:gd name="csY26" fmla="*/ 37707 h 895547"/>
                <a:gd name="csX27" fmla="*/ 1791093 w 3177870"/>
                <a:gd name="csY27" fmla="*/ 122549 h 895547"/>
                <a:gd name="csX28" fmla="*/ 1809946 w 3177870"/>
                <a:gd name="csY28" fmla="*/ 150829 h 895547"/>
                <a:gd name="csX29" fmla="*/ 1819373 w 3177870"/>
                <a:gd name="csY29" fmla="*/ 179109 h 895547"/>
                <a:gd name="csX30" fmla="*/ 1847654 w 3177870"/>
                <a:gd name="csY30" fmla="*/ 207390 h 895547"/>
                <a:gd name="csX31" fmla="*/ 1875934 w 3177870"/>
                <a:gd name="csY31" fmla="*/ 292231 h 895547"/>
                <a:gd name="csX32" fmla="*/ 1894788 w 3177870"/>
                <a:gd name="csY32" fmla="*/ 358219 h 895547"/>
                <a:gd name="csX33" fmla="*/ 1904214 w 3177870"/>
                <a:gd name="csY33" fmla="*/ 386499 h 895547"/>
                <a:gd name="csX34" fmla="*/ 1932495 w 3177870"/>
                <a:gd name="csY34" fmla="*/ 471340 h 895547"/>
                <a:gd name="csX35" fmla="*/ 1998482 w 3177870"/>
                <a:gd name="csY35" fmla="*/ 537328 h 895547"/>
                <a:gd name="csX36" fmla="*/ 2055043 w 3177870"/>
                <a:gd name="csY36" fmla="*/ 612742 h 895547"/>
                <a:gd name="csX37" fmla="*/ 2121031 w 3177870"/>
                <a:gd name="csY37" fmla="*/ 697584 h 895547"/>
                <a:gd name="csX38" fmla="*/ 2158738 w 3177870"/>
                <a:gd name="csY38" fmla="*/ 707011 h 895547"/>
                <a:gd name="csX39" fmla="*/ 2441542 w 3177870"/>
                <a:gd name="csY39" fmla="*/ 735291 h 895547"/>
                <a:gd name="csX40" fmla="*/ 2743200 w 3177870"/>
                <a:gd name="csY40" fmla="*/ 754145 h 895547"/>
                <a:gd name="csX41" fmla="*/ 2799761 w 3177870"/>
                <a:gd name="csY41" fmla="*/ 763571 h 895547"/>
                <a:gd name="csX42" fmla="*/ 2818614 w 3177870"/>
                <a:gd name="csY42" fmla="*/ 791852 h 895547"/>
                <a:gd name="csX43" fmla="*/ 2922309 w 3177870"/>
                <a:gd name="csY43" fmla="*/ 782425 h 895547"/>
                <a:gd name="csX44" fmla="*/ 2960017 w 3177870"/>
                <a:gd name="csY44" fmla="*/ 791852 h 895547"/>
                <a:gd name="csX45" fmla="*/ 3157979 w 3177870"/>
                <a:gd name="csY45" fmla="*/ 782425 h 895547"/>
                <a:gd name="csX46" fmla="*/ 3176833 w 3177870"/>
                <a:gd name="csY46" fmla="*/ 810705 h 895547"/>
                <a:gd name="csX47" fmla="*/ 3176833 w 3177870"/>
                <a:gd name="csY47" fmla="*/ 829559 h 8955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3177870" h="895547">
                  <a:moveTo>
                    <a:pt x="0" y="876693"/>
                  </a:moveTo>
                  <a:cubicBezTo>
                    <a:pt x="15711" y="870408"/>
                    <a:pt x="30212" y="857839"/>
                    <a:pt x="47134" y="857839"/>
                  </a:cubicBezTo>
                  <a:cubicBezTo>
                    <a:pt x="111963" y="857839"/>
                    <a:pt x="131693" y="871838"/>
                    <a:pt x="179109" y="895547"/>
                  </a:cubicBezTo>
                  <a:cubicBezTo>
                    <a:pt x="216816" y="892405"/>
                    <a:pt x="255061" y="893200"/>
                    <a:pt x="292231" y="886120"/>
                  </a:cubicBezTo>
                  <a:cubicBezTo>
                    <a:pt x="321515" y="880542"/>
                    <a:pt x="347466" y="861322"/>
                    <a:pt x="377072" y="857839"/>
                  </a:cubicBezTo>
                  <a:lnTo>
                    <a:pt x="452487" y="867266"/>
                  </a:lnTo>
                  <a:cubicBezTo>
                    <a:pt x="490194" y="864124"/>
                    <a:pt x="528346" y="864415"/>
                    <a:pt x="565608" y="857839"/>
                  </a:cubicBezTo>
                  <a:cubicBezTo>
                    <a:pt x="590459" y="853454"/>
                    <a:pt x="626948" y="830204"/>
                    <a:pt x="650450" y="820132"/>
                  </a:cubicBezTo>
                  <a:cubicBezTo>
                    <a:pt x="687260" y="804356"/>
                    <a:pt x="686533" y="816840"/>
                    <a:pt x="725864" y="782425"/>
                  </a:cubicBezTo>
                  <a:cubicBezTo>
                    <a:pt x="762652" y="750236"/>
                    <a:pt x="794994" y="713295"/>
                    <a:pt x="829559" y="678730"/>
                  </a:cubicBezTo>
                  <a:cubicBezTo>
                    <a:pt x="838986" y="669303"/>
                    <a:pt x="849654" y="660973"/>
                    <a:pt x="857839" y="650450"/>
                  </a:cubicBezTo>
                  <a:cubicBezTo>
                    <a:pt x="879835" y="622169"/>
                    <a:pt x="907805" y="597653"/>
                    <a:pt x="923827" y="565608"/>
                  </a:cubicBezTo>
                  <a:cubicBezTo>
                    <a:pt x="950629" y="512002"/>
                    <a:pt x="932743" y="537837"/>
                    <a:pt x="980388" y="490194"/>
                  </a:cubicBezTo>
                  <a:cubicBezTo>
                    <a:pt x="1005464" y="440041"/>
                    <a:pt x="1015486" y="422606"/>
                    <a:pt x="1036948" y="358219"/>
                  </a:cubicBezTo>
                  <a:cubicBezTo>
                    <a:pt x="1040090" y="348792"/>
                    <a:pt x="1041931" y="338826"/>
                    <a:pt x="1046375" y="329938"/>
                  </a:cubicBezTo>
                  <a:cubicBezTo>
                    <a:pt x="1054569" y="313550"/>
                    <a:pt x="1066462" y="299192"/>
                    <a:pt x="1074656" y="282804"/>
                  </a:cubicBezTo>
                  <a:cubicBezTo>
                    <a:pt x="1079100" y="273917"/>
                    <a:pt x="1079638" y="263411"/>
                    <a:pt x="1084082" y="254524"/>
                  </a:cubicBezTo>
                  <a:cubicBezTo>
                    <a:pt x="1092276" y="238136"/>
                    <a:pt x="1104169" y="223778"/>
                    <a:pt x="1112363" y="207390"/>
                  </a:cubicBezTo>
                  <a:cubicBezTo>
                    <a:pt x="1116807" y="198502"/>
                    <a:pt x="1116014" y="187195"/>
                    <a:pt x="1121790" y="179109"/>
                  </a:cubicBezTo>
                  <a:cubicBezTo>
                    <a:pt x="1132122" y="164645"/>
                    <a:pt x="1147929" y="154898"/>
                    <a:pt x="1159497" y="141402"/>
                  </a:cubicBezTo>
                  <a:cubicBezTo>
                    <a:pt x="1166870" y="132800"/>
                    <a:pt x="1169749" y="120495"/>
                    <a:pt x="1178351" y="113122"/>
                  </a:cubicBezTo>
                  <a:cubicBezTo>
                    <a:pt x="1192263" y="101198"/>
                    <a:pt x="1210827" y="95835"/>
                    <a:pt x="1225485" y="84841"/>
                  </a:cubicBezTo>
                  <a:cubicBezTo>
                    <a:pt x="1267176" y="53572"/>
                    <a:pt x="1238084" y="59688"/>
                    <a:pt x="1282045" y="37707"/>
                  </a:cubicBezTo>
                  <a:cubicBezTo>
                    <a:pt x="1343058" y="7200"/>
                    <a:pt x="1341159" y="20399"/>
                    <a:pt x="1423447" y="9427"/>
                  </a:cubicBezTo>
                  <a:cubicBezTo>
                    <a:pt x="1439329" y="7309"/>
                    <a:pt x="1454870" y="3142"/>
                    <a:pt x="1470581" y="0"/>
                  </a:cubicBezTo>
                  <a:cubicBezTo>
                    <a:pt x="1524000" y="3142"/>
                    <a:pt x="1577592" y="4102"/>
                    <a:pt x="1630837" y="9427"/>
                  </a:cubicBezTo>
                  <a:cubicBezTo>
                    <a:pt x="1657024" y="12046"/>
                    <a:pt x="1665492" y="25189"/>
                    <a:pt x="1687398" y="37707"/>
                  </a:cubicBezTo>
                  <a:cubicBezTo>
                    <a:pt x="1739498" y="67479"/>
                    <a:pt x="1744896" y="53252"/>
                    <a:pt x="1791093" y="122549"/>
                  </a:cubicBezTo>
                  <a:cubicBezTo>
                    <a:pt x="1797377" y="131976"/>
                    <a:pt x="1804879" y="140696"/>
                    <a:pt x="1809946" y="150829"/>
                  </a:cubicBezTo>
                  <a:cubicBezTo>
                    <a:pt x="1814390" y="159717"/>
                    <a:pt x="1813861" y="170841"/>
                    <a:pt x="1819373" y="179109"/>
                  </a:cubicBezTo>
                  <a:cubicBezTo>
                    <a:pt x="1826768" y="190202"/>
                    <a:pt x="1838227" y="197963"/>
                    <a:pt x="1847654" y="207390"/>
                  </a:cubicBezTo>
                  <a:cubicBezTo>
                    <a:pt x="1863544" y="286845"/>
                    <a:pt x="1846662" y="223931"/>
                    <a:pt x="1875934" y="292231"/>
                  </a:cubicBezTo>
                  <a:cubicBezTo>
                    <a:pt x="1885619" y="314830"/>
                    <a:pt x="1887956" y="334305"/>
                    <a:pt x="1894788" y="358219"/>
                  </a:cubicBezTo>
                  <a:cubicBezTo>
                    <a:pt x="1897518" y="367773"/>
                    <a:pt x="1901484" y="376945"/>
                    <a:pt x="1904214" y="386499"/>
                  </a:cubicBezTo>
                  <a:cubicBezTo>
                    <a:pt x="1911111" y="410638"/>
                    <a:pt x="1917494" y="451339"/>
                    <a:pt x="1932495" y="471340"/>
                  </a:cubicBezTo>
                  <a:cubicBezTo>
                    <a:pt x="1951159" y="496225"/>
                    <a:pt x="1984570" y="509505"/>
                    <a:pt x="1998482" y="537328"/>
                  </a:cubicBezTo>
                  <a:cubicBezTo>
                    <a:pt x="2032819" y="606001"/>
                    <a:pt x="1997870" y="546040"/>
                    <a:pt x="2055043" y="612742"/>
                  </a:cubicBezTo>
                  <a:cubicBezTo>
                    <a:pt x="2088079" y="651285"/>
                    <a:pt x="2065411" y="654324"/>
                    <a:pt x="2121031" y="697584"/>
                  </a:cubicBezTo>
                  <a:cubicBezTo>
                    <a:pt x="2131258" y="705538"/>
                    <a:pt x="2145871" y="705497"/>
                    <a:pt x="2158738" y="707011"/>
                  </a:cubicBezTo>
                  <a:cubicBezTo>
                    <a:pt x="2252827" y="718080"/>
                    <a:pt x="2347274" y="725864"/>
                    <a:pt x="2441542" y="735291"/>
                  </a:cubicBezTo>
                  <a:cubicBezTo>
                    <a:pt x="2513502" y="843227"/>
                    <a:pt x="2442537" y="754145"/>
                    <a:pt x="2743200" y="754145"/>
                  </a:cubicBezTo>
                  <a:cubicBezTo>
                    <a:pt x="2762314" y="754145"/>
                    <a:pt x="2780907" y="760429"/>
                    <a:pt x="2799761" y="763571"/>
                  </a:cubicBezTo>
                  <a:cubicBezTo>
                    <a:pt x="2806045" y="772998"/>
                    <a:pt x="2807416" y="790129"/>
                    <a:pt x="2818614" y="791852"/>
                  </a:cubicBezTo>
                  <a:cubicBezTo>
                    <a:pt x="2852918" y="797130"/>
                    <a:pt x="2887601" y="782425"/>
                    <a:pt x="2922309" y="782425"/>
                  </a:cubicBezTo>
                  <a:cubicBezTo>
                    <a:pt x="2935265" y="782425"/>
                    <a:pt x="2947448" y="788710"/>
                    <a:pt x="2960017" y="791852"/>
                  </a:cubicBezTo>
                  <a:cubicBezTo>
                    <a:pt x="3038480" y="774415"/>
                    <a:pt x="3072561" y="758020"/>
                    <a:pt x="3157979" y="782425"/>
                  </a:cubicBezTo>
                  <a:cubicBezTo>
                    <a:pt x="3168873" y="785537"/>
                    <a:pt x="3172625" y="800186"/>
                    <a:pt x="3176833" y="810705"/>
                  </a:cubicBezTo>
                  <a:cubicBezTo>
                    <a:pt x="3179167" y="816540"/>
                    <a:pt x="3176833" y="823274"/>
                    <a:pt x="3176833" y="829559"/>
                  </a:cubicBezTo>
                </a:path>
              </a:pathLst>
            </a:custGeom>
            <a:noFill/>
            <a:ln w="38100">
              <a:solidFill>
                <a:srgbClr val="00A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7FC97CD-3A47-3211-44B9-DA85942B54D3}"/>
                </a:ext>
              </a:extLst>
            </p:cNvPr>
            <p:cNvCxnSpPr>
              <a:cxnSpLocks/>
            </p:cNvCxnSpPr>
            <p:nvPr/>
          </p:nvCxnSpPr>
          <p:spPr>
            <a:xfrm>
              <a:off x="11249878" y="5064009"/>
              <a:ext cx="1173831"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
        <p:nvSpPr>
          <p:cNvPr id="23" name="Parallelogram 22">
            <a:extLst>
              <a:ext uri="{FF2B5EF4-FFF2-40B4-BE49-F238E27FC236}">
                <a16:creationId xmlns:a16="http://schemas.microsoft.com/office/drawing/2014/main" id="{B9BD19E5-6E91-8031-DA9B-CECFE361E79D}"/>
              </a:ext>
            </a:extLst>
          </p:cNvPr>
          <p:cNvSpPr/>
          <p:nvPr/>
        </p:nvSpPr>
        <p:spPr>
          <a:xfrm>
            <a:off x="3717622" y="2515545"/>
            <a:ext cx="6844868" cy="1238163"/>
          </a:xfrm>
          <a:prstGeom prst="parallelogram">
            <a:avLst>
              <a:gd name="adj" fmla="val 88511"/>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43A6D4D-8E8E-31A0-548C-E01C4D177389}"/>
              </a:ext>
            </a:extLst>
          </p:cNvPr>
          <p:cNvCxnSpPr>
            <a:cxnSpLocks/>
          </p:cNvCxnSpPr>
          <p:nvPr/>
        </p:nvCxnSpPr>
        <p:spPr>
          <a:xfrm>
            <a:off x="4823027" y="2512649"/>
            <a:ext cx="5739463"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6AB86E7D-04DF-84EB-F0B8-619E1FEE7C06}"/>
              </a:ext>
            </a:extLst>
          </p:cNvPr>
          <p:cNvCxnSpPr>
            <a:cxnSpLocks/>
          </p:cNvCxnSpPr>
          <p:nvPr/>
        </p:nvCxnSpPr>
        <p:spPr>
          <a:xfrm>
            <a:off x="3717622" y="3750812"/>
            <a:ext cx="5714630" cy="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DEE7DC0C-5A08-C96A-1824-6BB269A4AFD9}"/>
              </a:ext>
            </a:extLst>
          </p:cNvPr>
          <p:cNvCxnSpPr>
            <a:cxnSpLocks/>
          </p:cNvCxnSpPr>
          <p:nvPr/>
        </p:nvCxnSpPr>
        <p:spPr>
          <a:xfrm>
            <a:off x="4362046" y="3058599"/>
            <a:ext cx="5636482" cy="0"/>
          </a:xfrm>
          <a:prstGeom prst="line">
            <a:avLst/>
          </a:prstGeom>
          <a:ln w="38100">
            <a:solidFill>
              <a:schemeClr val="bg1"/>
            </a:solidFill>
            <a:prstDash val="lgDash"/>
          </a:ln>
        </p:spPr>
        <p:style>
          <a:lnRef idx="2">
            <a:schemeClr val="dk1"/>
          </a:lnRef>
          <a:fillRef idx="0">
            <a:schemeClr val="dk1"/>
          </a:fillRef>
          <a:effectRef idx="1">
            <a:schemeClr val="dk1"/>
          </a:effectRef>
          <a:fontRef idx="minor">
            <a:schemeClr val="tx1"/>
          </a:fontRef>
        </p:style>
      </p:cxnSp>
      <p:pic>
        <p:nvPicPr>
          <p:cNvPr id="27" name="Graphic 26" descr="Car with solid fill">
            <a:extLst>
              <a:ext uri="{FF2B5EF4-FFF2-40B4-BE49-F238E27FC236}">
                <a16:creationId xmlns:a16="http://schemas.microsoft.com/office/drawing/2014/main" id="{D835F627-4CBE-88FE-E42A-70A98C20B344}"/>
              </a:ext>
            </a:extLst>
          </p:cNvPr>
          <p:cNvPicPr>
            <a:picLocks noChangeAspect="1"/>
          </p:cNvPicPr>
          <p:nvPr/>
        </p:nvPicPr>
        <p:blipFill>
          <a:blip>
            <a:alphaModFix amt="35000"/>
            <a:extLst>
              <a:ext uri="{96DAC541-7B7A-43D3-8B79-37D633B846F1}">
                <asvg:svgBlip xmlns:asvg="http://schemas.microsoft.com/office/drawing/2016/SVG/main" r:embed="rId4"/>
              </a:ext>
            </a:extLst>
          </a:blip>
          <a:stretch>
            <a:fillRect/>
          </a:stretch>
        </p:blipFill>
        <p:spPr>
          <a:xfrm flipH="1">
            <a:off x="6865025" y="1824781"/>
            <a:ext cx="1556393" cy="1556393"/>
          </a:xfrm>
          <a:prstGeom prst="rect">
            <a:avLst/>
          </a:prstGeom>
        </p:spPr>
      </p:pic>
      <p:cxnSp>
        <p:nvCxnSpPr>
          <p:cNvPr id="28" name="Straight Arrow Connector 27">
            <a:extLst>
              <a:ext uri="{FF2B5EF4-FFF2-40B4-BE49-F238E27FC236}">
                <a16:creationId xmlns:a16="http://schemas.microsoft.com/office/drawing/2014/main" id="{A30997D0-834B-E321-64F6-2470EC63882D}"/>
              </a:ext>
            </a:extLst>
          </p:cNvPr>
          <p:cNvCxnSpPr>
            <a:cxnSpLocks/>
          </p:cNvCxnSpPr>
          <p:nvPr/>
        </p:nvCxnSpPr>
        <p:spPr>
          <a:xfrm>
            <a:off x="8408453" y="2602978"/>
            <a:ext cx="285967" cy="0"/>
          </a:xfrm>
          <a:prstGeom prst="straightConnector1">
            <a:avLst/>
          </a:prstGeom>
          <a:ln>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0" name="Graphic 29" descr="Car with solid fill">
            <a:extLst>
              <a:ext uri="{FF2B5EF4-FFF2-40B4-BE49-F238E27FC236}">
                <a16:creationId xmlns:a16="http://schemas.microsoft.com/office/drawing/2014/main" id="{2C5913D8-F516-7CF8-FA2B-DF4080DB550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flipH="1">
            <a:off x="4773679" y="1824781"/>
            <a:ext cx="1556393" cy="1556393"/>
          </a:xfrm>
          <a:prstGeom prst="rect">
            <a:avLst/>
          </a:prstGeom>
        </p:spPr>
      </p:pic>
      <p:pic>
        <p:nvPicPr>
          <p:cNvPr id="31" name="Graphic 30" descr="Car with solid fill">
            <a:extLst>
              <a:ext uri="{FF2B5EF4-FFF2-40B4-BE49-F238E27FC236}">
                <a16:creationId xmlns:a16="http://schemas.microsoft.com/office/drawing/2014/main" id="{D99D1DF3-5914-077C-EA1B-8C6C2689D58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flipH="1">
            <a:off x="6862520" y="1824781"/>
            <a:ext cx="1556393" cy="1556393"/>
          </a:xfrm>
          <a:prstGeom prst="rect">
            <a:avLst/>
          </a:prstGeom>
        </p:spPr>
      </p:pic>
      <p:sp>
        <p:nvSpPr>
          <p:cNvPr id="32" name="TextBox 31">
            <a:extLst>
              <a:ext uri="{FF2B5EF4-FFF2-40B4-BE49-F238E27FC236}">
                <a16:creationId xmlns:a16="http://schemas.microsoft.com/office/drawing/2014/main" id="{9B9BB0E2-42CC-DD1D-7B4B-00AF3BF15642}"/>
              </a:ext>
            </a:extLst>
          </p:cNvPr>
          <p:cNvSpPr txBox="1"/>
          <p:nvPr/>
        </p:nvSpPr>
        <p:spPr>
          <a:xfrm>
            <a:off x="9012413" y="1967024"/>
            <a:ext cx="1325051" cy="253916"/>
          </a:xfrm>
          <a:prstGeom prst="rect">
            <a:avLst/>
          </a:prstGeom>
          <a:noFill/>
        </p:spPr>
        <p:txBody>
          <a:bodyPr wrap="square" rtlCol="0">
            <a:spAutoFit/>
          </a:bodyPr>
          <a:lstStyle/>
          <a:p>
            <a:pPr algn="ctr"/>
            <a:r>
              <a:rPr lang="en-US" sz="1050" b="1">
                <a:latin typeface="Arial" panose="020B0604020202020204" pitchFamily="34" charset="0"/>
                <a:cs typeface="Arial" panose="020B0604020202020204" pitchFamily="34" charset="0"/>
              </a:rPr>
              <a:t>(t</a:t>
            </a:r>
            <a:r>
              <a:rPr lang="en-US" sz="1050" b="1" baseline="-25000">
                <a:latin typeface="Arial" panose="020B0604020202020204" pitchFamily="34" charset="0"/>
                <a:cs typeface="Arial" panose="020B0604020202020204" pitchFamily="34" charset="0"/>
              </a:rPr>
              <a:t>2</a:t>
            </a:r>
            <a:r>
              <a:rPr lang="en-US" sz="1050" b="1">
                <a:latin typeface="Arial" panose="020B0604020202020204" pitchFamily="34" charset="0"/>
                <a:cs typeface="Arial" panose="020B0604020202020204" pitchFamily="34" charset="0"/>
              </a:rPr>
              <a:t>)</a:t>
            </a:r>
          </a:p>
        </p:txBody>
      </p:sp>
      <p:sp>
        <p:nvSpPr>
          <p:cNvPr id="33" name="TextBox 32">
            <a:extLst>
              <a:ext uri="{FF2B5EF4-FFF2-40B4-BE49-F238E27FC236}">
                <a16:creationId xmlns:a16="http://schemas.microsoft.com/office/drawing/2014/main" id="{F5FD6622-02A9-3331-9431-D9E522D065F9}"/>
              </a:ext>
            </a:extLst>
          </p:cNvPr>
          <p:cNvSpPr txBox="1"/>
          <p:nvPr/>
        </p:nvSpPr>
        <p:spPr>
          <a:xfrm>
            <a:off x="7083402" y="1980880"/>
            <a:ext cx="1325051" cy="253916"/>
          </a:xfrm>
          <a:prstGeom prst="rect">
            <a:avLst/>
          </a:prstGeom>
          <a:noFill/>
        </p:spPr>
        <p:txBody>
          <a:bodyPr wrap="square" rtlCol="0">
            <a:spAutoFit/>
          </a:bodyPr>
          <a:lstStyle/>
          <a:p>
            <a:pPr algn="ctr"/>
            <a:r>
              <a:rPr lang="en-US" sz="1050" b="1">
                <a:latin typeface="Arial" panose="020B0604020202020204" pitchFamily="34" charset="0"/>
                <a:cs typeface="Arial" panose="020B0604020202020204" pitchFamily="34" charset="0"/>
              </a:rPr>
              <a:t>(t</a:t>
            </a:r>
            <a:r>
              <a:rPr lang="en-US" sz="1050" b="1" baseline="-25000">
                <a:latin typeface="Arial" panose="020B0604020202020204" pitchFamily="34" charset="0"/>
                <a:cs typeface="Arial" panose="020B0604020202020204" pitchFamily="34" charset="0"/>
              </a:rPr>
              <a:t>1</a:t>
            </a:r>
            <a:r>
              <a:rPr lang="en-US" sz="1050" b="1">
                <a:latin typeface="Arial" panose="020B0604020202020204" pitchFamily="34" charset="0"/>
                <a:cs typeface="Arial" panose="020B0604020202020204" pitchFamily="34" charset="0"/>
              </a:rPr>
              <a:t>)</a:t>
            </a:r>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3A06999C-E0A5-753C-EFFD-69D69DB2784B}"/>
                  </a:ext>
                </a:extLst>
              </p:cNvPr>
              <p:cNvSpPr txBox="1"/>
              <p:nvPr/>
            </p:nvSpPr>
            <p:spPr>
              <a:xfrm>
                <a:off x="5687508" y="3223214"/>
                <a:ext cx="2663654" cy="36298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𝑉</m:t>
                      </m:r>
                      <m:r>
                        <a:rPr lang="en-US" i="1" baseline="-25000">
                          <a:latin typeface="Cambria Math" panose="02040503050406030204" pitchFamily="18" charset="0"/>
                          <a:ea typeface="Cambria Math" panose="02040503050406030204" pitchFamily="18" charset="0"/>
                        </a:rPr>
                        <m:t>𝑟𝑒𝑙</m:t>
                      </m:r>
                      <m:r>
                        <m:rPr>
                          <m:nor/>
                        </m:rPr>
                        <a:rPr lang="en-US" i="1" dirty="0">
                          <a:latin typeface="Cambria Math" panose="02040503050406030204" pitchFamily="18" charset="0"/>
                          <a:ea typeface="Cambria Math" panose="02040503050406030204" pitchFamily="18" charset="0"/>
                        </a:rPr>
                        <m:t>=</m:t>
                      </m:r>
                      <m:r>
                        <m:rPr>
                          <m:nor/>
                        </m:rPr>
                        <a:rPr lang="en-US" i="1" dirty="0">
                          <a:latin typeface="Cambria Math" panose="02040503050406030204" pitchFamily="18" charset="0"/>
                          <a:ea typeface="Cambria Math" panose="02040503050406030204" pitchFamily="18" charset="0"/>
                        </a:rPr>
                        <m:t>Vego</m:t>
                      </m:r>
                      <m:r>
                        <m:rPr>
                          <m:nor/>
                        </m:rPr>
                        <a:rPr lang="en-US" i="1" dirty="0">
                          <a:latin typeface="Cambria Math" panose="02040503050406030204" pitchFamily="18" charset="0"/>
                          <a:ea typeface="Cambria Math" panose="02040503050406030204" pitchFamily="18" charset="0"/>
                        </a:rPr>
                        <m:t>−</m:t>
                      </m:r>
                      <m:r>
                        <m:rPr>
                          <m:nor/>
                        </m:rPr>
                        <a:rPr lang="en-US" i="1" dirty="0" err="1">
                          <a:latin typeface="Cambria Math" panose="02040503050406030204" pitchFamily="18" charset="0"/>
                          <a:ea typeface="Cambria Math" panose="02040503050406030204" pitchFamily="18" charset="0"/>
                        </a:rPr>
                        <m:t>V</m:t>
                      </m:r>
                      <m:r>
                        <m:rPr>
                          <m:nor/>
                        </m:rPr>
                        <a:rPr lang="en-US" i="1" baseline="-25000" dirty="0" err="1">
                          <a:latin typeface="Cambria Math" panose="02040503050406030204" pitchFamily="18" charset="0"/>
                          <a:ea typeface="Cambria Math" panose="02040503050406030204" pitchFamily="18" charset="0"/>
                        </a:rPr>
                        <m:t>target</m:t>
                      </m:r>
                      <m:r>
                        <a:rPr lang="en-US" b="0" i="1" baseline="-25000" dirty="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&gt;0</m:t>
                      </m:r>
                    </m:oMath>
                  </m:oMathPara>
                </a14:m>
                <a:endParaRPr lang="en-US" b="0" i="1" baseline="-25000">
                  <a:latin typeface="Cambria Math" panose="02040503050406030204" pitchFamily="18" charset="0"/>
                  <a:ea typeface="Cambria Math" panose="02040503050406030204" pitchFamily="18" charset="0"/>
                </a:endParaRPr>
              </a:p>
            </p:txBody>
          </p:sp>
        </mc:Choice>
        <mc:Fallback>
          <p:sp>
            <p:nvSpPr>
              <p:cNvPr id="35" name="TextBox 34">
                <a:extLst>
                  <a:ext uri="{FF2B5EF4-FFF2-40B4-BE49-F238E27FC236}">
                    <a16:creationId xmlns:a16="http://schemas.microsoft.com/office/drawing/2014/main" id="{3A06999C-E0A5-753C-EFFD-69D69DB2784B}"/>
                  </a:ext>
                </a:extLst>
              </p:cNvPr>
              <p:cNvSpPr txBox="1">
                <a:spLocks noRot="1" noChangeAspect="1" noMove="1" noResize="1" noEditPoints="1" noAdjustHandles="1" noChangeArrowheads="1" noChangeShapeType="1" noTextEdit="1"/>
              </p:cNvSpPr>
              <p:nvPr/>
            </p:nvSpPr>
            <p:spPr>
              <a:xfrm>
                <a:off x="5687508" y="3223214"/>
                <a:ext cx="2663654" cy="362984"/>
              </a:xfrm>
              <a:prstGeom prst="rect">
                <a:avLst/>
              </a:prstGeom>
              <a:blipFill>
                <a:blip r:embed="rId7"/>
                <a:stretch>
                  <a:fillRect b="-1694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5BFE5D0-E7C0-25BD-DCF7-EC44E3B14A92}"/>
              </a:ext>
            </a:extLst>
          </p:cNvPr>
          <p:cNvSpPr txBox="1"/>
          <p:nvPr/>
        </p:nvSpPr>
        <p:spPr>
          <a:xfrm>
            <a:off x="1010137" y="2756895"/>
            <a:ext cx="2819462" cy="46487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b="1">
                <a:solidFill>
                  <a:srgbClr val="7030A0"/>
                </a:solidFill>
                <a:latin typeface="Calibri" panose="020F0502020204030204" pitchFamily="34" charset="0"/>
                <a:ea typeface="Calibri" panose="020F0502020204030204" pitchFamily="34" charset="0"/>
                <a:cs typeface="Calibri" panose="020F0502020204030204" pitchFamily="34" charset="0"/>
              </a:rPr>
              <a:t>Car-following Scenario</a:t>
            </a:r>
          </a:p>
        </p:txBody>
      </p:sp>
      <p:sp>
        <p:nvSpPr>
          <p:cNvPr id="11" name="TextBox 10">
            <a:extLst>
              <a:ext uri="{FF2B5EF4-FFF2-40B4-BE49-F238E27FC236}">
                <a16:creationId xmlns:a16="http://schemas.microsoft.com/office/drawing/2014/main" id="{224DAED9-F80C-40C2-63E8-E15CB003C06A}"/>
              </a:ext>
            </a:extLst>
          </p:cNvPr>
          <p:cNvSpPr txBox="1"/>
          <p:nvPr/>
        </p:nvSpPr>
        <p:spPr>
          <a:xfrm>
            <a:off x="6117967" y="4682552"/>
            <a:ext cx="4669195" cy="923330"/>
          </a:xfrm>
          <a:prstGeom prst="rect">
            <a:avLst/>
          </a:prstGeom>
          <a:noFill/>
        </p:spPr>
        <p:txBody>
          <a:bodyPr wrap="square" rtlCol="0">
            <a:spAutoFit/>
          </a:bodyPr>
          <a:lstStyle/>
          <a:p>
            <a:pPr algn="just"/>
            <a:r>
              <a:rPr lang="en-US" b="1"/>
              <a:t>Adaptation Episode: </a:t>
            </a:r>
            <a:r>
              <a:rPr lang="en-US"/>
              <a:t>A structured rise followed by recovery in relative velocity during car-following.</a:t>
            </a:r>
            <a:endParaRPr lang="fr-FR" sz="2000" b="1">
              <a:solidFill>
                <a:schemeClr val="dk1"/>
              </a:solidFill>
              <a:ea typeface="MS PGothic"/>
            </a:endParaRPr>
          </a:p>
        </p:txBody>
      </p:sp>
    </p:spTree>
    <p:extLst>
      <p:ext uri="{BB962C8B-B14F-4D97-AF65-F5344CB8AC3E}">
        <p14:creationId xmlns:p14="http://schemas.microsoft.com/office/powerpoint/2010/main" val="19828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156 1.85185E-6 L 0.14701 1.85185E-6 " pathEditMode="relative" rAng="0" ptsTypes="AA">
                                      <p:cBhvr>
                                        <p:cTn id="6" dur="1000" fill="hold"/>
                                        <p:tgtEl>
                                          <p:spTgt spid="31"/>
                                        </p:tgtEl>
                                        <p:attrNameLst>
                                          <p:attrName>ppt_x</p:attrName>
                                          <p:attrName>ppt_y</p:attrName>
                                        </p:attrNameLst>
                                      </p:cBhvr>
                                      <p:rCtr x="7422" y="0"/>
                                    </p:animMotion>
                                  </p:childTnLst>
                                </p:cTn>
                              </p:par>
                              <p:par>
                                <p:cTn id="7" presetID="10"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500"/>
                                        <p:tgtEl>
                                          <p:spTgt spid="32"/>
                                        </p:tgtEl>
                                      </p:cBhvr>
                                    </p:animEffect>
                                  </p:childTnLst>
                                </p:cTn>
                              </p:par>
                              <p:par>
                                <p:cTn id="10" presetID="10"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35"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C2C5A-EC96-13BF-E490-DA7E67855C10}"/>
            </a:ext>
          </a:extLst>
        </p:cNvPr>
        <p:cNvGrpSpPr/>
        <p:nvPr/>
      </p:nvGrpSpPr>
      <p:grpSpPr>
        <a:xfrm>
          <a:off x="0" y="0"/>
          <a:ext cx="0" cy="0"/>
          <a:chOff x="0" y="0"/>
          <a:chExt cx="0" cy="0"/>
        </a:xfrm>
      </p:grpSpPr>
      <p:sp>
        <p:nvSpPr>
          <p:cNvPr id="29" name="Title 28">
            <a:extLst>
              <a:ext uri="{FF2B5EF4-FFF2-40B4-BE49-F238E27FC236}">
                <a16:creationId xmlns:a16="http://schemas.microsoft.com/office/drawing/2014/main" id="{663ED579-CE9D-BA65-EC65-EAB3E0BDD9E2}"/>
              </a:ext>
            </a:extLst>
          </p:cNvPr>
          <p:cNvSpPr>
            <a:spLocks noGrp="1"/>
          </p:cNvSpPr>
          <p:nvPr>
            <p:ph type="title"/>
          </p:nvPr>
        </p:nvSpPr>
        <p:spPr>
          <a:xfrm>
            <a:off x="93096" y="196204"/>
            <a:ext cx="10515600" cy="551000"/>
          </a:xfrm>
        </p:spPr>
        <p:txBody>
          <a:bodyPr/>
          <a:lstStyle/>
          <a:p>
            <a:r>
              <a:rPr lang="en-US" err="1"/>
              <a:t>Behaviour</a:t>
            </a:r>
            <a:r>
              <a:rPr lang="en-US"/>
              <a:t> Adaptation</a:t>
            </a:r>
          </a:p>
        </p:txBody>
      </p:sp>
      <p:grpSp>
        <p:nvGrpSpPr>
          <p:cNvPr id="21" name="Group 20">
            <a:extLst>
              <a:ext uri="{FF2B5EF4-FFF2-40B4-BE49-F238E27FC236}">
                <a16:creationId xmlns:a16="http://schemas.microsoft.com/office/drawing/2014/main" id="{1BD4B896-AC9A-ED6F-EF6A-AF0C9ECD7381}"/>
              </a:ext>
            </a:extLst>
          </p:cNvPr>
          <p:cNvGrpSpPr/>
          <p:nvPr/>
        </p:nvGrpSpPr>
        <p:grpSpPr>
          <a:xfrm>
            <a:off x="499879" y="1038901"/>
            <a:ext cx="6672796" cy="1908841"/>
            <a:chOff x="2903640" y="2657951"/>
            <a:chExt cx="7624961" cy="2181219"/>
          </a:xfrm>
        </p:grpSpPr>
        <p:grpSp>
          <p:nvGrpSpPr>
            <p:cNvPr id="37" name="Group 36">
              <a:extLst>
                <a:ext uri="{FF2B5EF4-FFF2-40B4-BE49-F238E27FC236}">
                  <a16:creationId xmlns:a16="http://schemas.microsoft.com/office/drawing/2014/main" id="{9990A805-16A7-0D05-08F0-C5ED626939C0}"/>
                </a:ext>
              </a:extLst>
            </p:cNvPr>
            <p:cNvGrpSpPr/>
            <p:nvPr/>
          </p:nvGrpSpPr>
          <p:grpSpPr>
            <a:xfrm>
              <a:off x="4663869" y="2772251"/>
              <a:ext cx="1962150" cy="1714500"/>
              <a:chOff x="2733675" y="1314450"/>
              <a:chExt cx="1962150" cy="1714500"/>
            </a:xfrm>
          </p:grpSpPr>
          <p:sp>
            <p:nvSpPr>
              <p:cNvPr id="69" name="Rounded Rectangle 1">
                <a:extLst>
                  <a:ext uri="{FF2B5EF4-FFF2-40B4-BE49-F238E27FC236}">
                    <a16:creationId xmlns:a16="http://schemas.microsoft.com/office/drawing/2014/main" id="{310B045B-A65A-B128-0299-179F17D144E8}"/>
                  </a:ext>
                </a:extLst>
              </p:cNvPr>
              <p:cNvSpPr/>
              <p:nvPr/>
            </p:nvSpPr>
            <p:spPr>
              <a:xfrm>
                <a:off x="2733675" y="1314450"/>
                <a:ext cx="1962150" cy="1714500"/>
              </a:xfrm>
              <a:custGeom>
                <a:avLst/>
                <a:gdLst/>
                <a:ahLst/>
                <a:cxnLst/>
                <a:rect l="0" t="0" r="0" b="0"/>
                <a:pathLst>
                  <a:path w="1962150" h="1714500">
                    <a:moveTo>
                      <a:pt x="228600" y="1714500"/>
                    </a:moveTo>
                    <a:lnTo>
                      <a:pt x="0" y="1485900"/>
                    </a:lnTo>
                    <a:lnTo>
                      <a:pt x="866775" y="0"/>
                    </a:lnTo>
                    <a:lnTo>
                      <a:pt x="1095375" y="228600"/>
                    </a:lnTo>
                    <a:close/>
                    <a:moveTo>
                      <a:pt x="1962150" y="1714500"/>
                    </a:moveTo>
                    <a:lnTo>
                      <a:pt x="228600" y="1714500"/>
                    </a:lnTo>
                    <a:lnTo>
                      <a:pt x="1095375" y="228600"/>
                    </a:lnTo>
                    <a:close/>
                  </a:path>
                </a:pathLst>
              </a:custGeom>
              <a:gradFill rotWithShape="1">
                <a:gsLst>
                  <a:gs pos="0">
                    <a:srgbClr val="ECECEC"/>
                  </a:gs>
                  <a:gs pos="100000">
                    <a:srgbClr val="D7D7D7"/>
                  </a:gs>
                </a:gsLst>
                <a:lin ang="5400000" scaled="1"/>
              </a:gradFill>
              <a:ln>
                <a:noFill/>
              </a:ln>
            </p:spPr>
            <p:txBody>
              <a:bodyPr rtlCol="0" anchor="ctr"/>
              <a:lstStyle/>
              <a:p>
                <a:pPr algn="ctr"/>
                <a:endParaRPr>
                  <a:latin typeface="Arial" panose="020B0604020202020204" pitchFamily="34" charset="0"/>
                  <a:cs typeface="Arial" panose="020B0604020202020204" pitchFamily="34" charset="0"/>
                </a:endParaRPr>
              </a:p>
            </p:txBody>
          </p:sp>
          <p:sp>
            <p:nvSpPr>
              <p:cNvPr id="70" name="Rounded Rectangle 2">
                <a:extLst>
                  <a:ext uri="{FF2B5EF4-FFF2-40B4-BE49-F238E27FC236}">
                    <a16:creationId xmlns:a16="http://schemas.microsoft.com/office/drawing/2014/main" id="{530DA78D-E4A1-F6B5-1BAE-C75880DE2C30}"/>
                  </a:ext>
                </a:extLst>
              </p:cNvPr>
              <p:cNvSpPr/>
              <p:nvPr/>
            </p:nvSpPr>
            <p:spPr>
              <a:xfrm>
                <a:off x="2733675" y="1314450"/>
                <a:ext cx="1962150" cy="1714500"/>
              </a:xfrm>
              <a:custGeom>
                <a:avLst/>
                <a:gdLst/>
                <a:ahLst/>
                <a:cxnLst/>
                <a:rect l="0" t="0" r="0" b="0"/>
                <a:pathLst>
                  <a:path w="1962150" h="1714500">
                    <a:moveTo>
                      <a:pt x="228600" y="1714500"/>
                    </a:moveTo>
                    <a:lnTo>
                      <a:pt x="0" y="1485900"/>
                    </a:lnTo>
                    <a:lnTo>
                      <a:pt x="866775" y="0"/>
                    </a:lnTo>
                    <a:lnTo>
                      <a:pt x="1095375" y="228600"/>
                    </a:lnTo>
                    <a:close/>
                    <a:moveTo>
                      <a:pt x="1962150" y="1714500"/>
                    </a:moveTo>
                    <a:lnTo>
                      <a:pt x="228600" y="1714500"/>
                    </a:lnTo>
                    <a:lnTo>
                      <a:pt x="1095375" y="228600"/>
                    </a:lnTo>
                    <a:close/>
                  </a:path>
                </a:pathLst>
              </a:custGeom>
              <a:noFill/>
              <a:ln w="14287">
                <a:solidFill>
                  <a:srgbClr val="484848"/>
                </a:solidFill>
              </a:ln>
            </p:spPr>
            <p:txBody>
              <a:bodyPr rtlCol="0" anchor="ctr"/>
              <a:lstStyle/>
              <a:p>
                <a:pPr algn="ctr"/>
                <a:endParaRPr>
                  <a:latin typeface="Arial" panose="020B0604020202020204" pitchFamily="34" charset="0"/>
                  <a:cs typeface="Arial" panose="020B0604020202020204" pitchFamily="34" charset="0"/>
                </a:endParaRPr>
              </a:p>
            </p:txBody>
          </p:sp>
        </p:grpSp>
        <p:sp>
          <p:nvSpPr>
            <p:cNvPr id="38" name="Rounded Rectangle 4">
              <a:extLst>
                <a:ext uri="{FF2B5EF4-FFF2-40B4-BE49-F238E27FC236}">
                  <a16:creationId xmlns:a16="http://schemas.microsoft.com/office/drawing/2014/main" id="{16C872A7-124F-80DF-EE1A-5EDAF2908EB6}"/>
                </a:ext>
              </a:extLst>
            </p:cNvPr>
            <p:cNvSpPr/>
            <p:nvPr/>
          </p:nvSpPr>
          <p:spPr>
            <a:xfrm>
              <a:off x="4659106" y="3743802"/>
              <a:ext cx="666750" cy="45719"/>
            </a:xfrm>
            <a:custGeom>
              <a:avLst/>
              <a:gdLst/>
              <a:ahLst/>
              <a:cxnLst/>
              <a:rect l="0" t="0" r="0" b="0"/>
              <a:pathLst>
                <a:path w="881062" h="9525">
                  <a:moveTo>
                    <a:pt x="0" y="0"/>
                  </a:moveTo>
                  <a:lnTo>
                    <a:pt x="881062" y="0"/>
                  </a:lnTo>
                </a:path>
              </a:pathLst>
            </a:custGeom>
            <a:noFill/>
            <a:ln w="14287">
              <a:solidFill>
                <a:srgbClr val="484848"/>
              </a:solidFill>
            </a:ln>
          </p:spPr>
          <p:txBody>
            <a:bodyPr rtlCol="0" anchor="ctr"/>
            <a:lstStyle/>
            <a:p>
              <a:pPr algn="ctr"/>
              <a:endParaRPr>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0945E0FD-DE61-6890-9F1C-5D43CE276035}"/>
                </a:ext>
              </a:extLst>
            </p:cNvPr>
            <p:cNvGrpSpPr/>
            <p:nvPr/>
          </p:nvGrpSpPr>
          <p:grpSpPr>
            <a:xfrm>
              <a:off x="3966164" y="3400901"/>
              <a:ext cx="685800" cy="685800"/>
              <a:chOff x="1828800" y="1943100"/>
              <a:chExt cx="685800" cy="685800"/>
            </a:xfrm>
          </p:grpSpPr>
          <p:sp>
            <p:nvSpPr>
              <p:cNvPr id="67" name="Rounded Rectangle 5">
                <a:extLst>
                  <a:ext uri="{FF2B5EF4-FFF2-40B4-BE49-F238E27FC236}">
                    <a16:creationId xmlns:a16="http://schemas.microsoft.com/office/drawing/2014/main" id="{477F25F1-34F6-A162-9DF2-D7BFD29B01C7}"/>
                  </a:ext>
                </a:extLst>
              </p:cNvPr>
              <p:cNvSpPr/>
              <p:nvPr/>
            </p:nvSpPr>
            <p:spPr>
              <a:xfrm>
                <a:off x="1828800" y="19431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solidFill>
                <a:schemeClr val="bg1"/>
              </a:solidFill>
              <a:ln>
                <a:noFill/>
              </a:ln>
            </p:spPr>
            <p:txBody>
              <a:bodyPr rtlCol="0" anchor="ctr"/>
              <a:lstStyle/>
              <a:p>
                <a:pPr algn="ctr"/>
                <a:endParaRPr>
                  <a:latin typeface="Arial" panose="020B0604020202020204" pitchFamily="34" charset="0"/>
                  <a:cs typeface="Arial" panose="020B0604020202020204" pitchFamily="34" charset="0"/>
                </a:endParaRPr>
              </a:p>
            </p:txBody>
          </p:sp>
          <p:sp>
            <p:nvSpPr>
              <p:cNvPr id="68" name="Rounded Rectangle 6">
                <a:extLst>
                  <a:ext uri="{FF2B5EF4-FFF2-40B4-BE49-F238E27FC236}">
                    <a16:creationId xmlns:a16="http://schemas.microsoft.com/office/drawing/2014/main" id="{66E6CDC8-85AC-E2C7-A46A-05EBD31C1144}"/>
                  </a:ext>
                </a:extLst>
              </p:cNvPr>
              <p:cNvSpPr/>
              <p:nvPr/>
            </p:nvSpPr>
            <p:spPr>
              <a:xfrm>
                <a:off x="1828800" y="1943100"/>
                <a:ext cx="685800" cy="685800"/>
              </a:xfrm>
              <a:custGeom>
                <a:avLst/>
                <a:gdLst/>
                <a:ahLst/>
                <a:cxnLst/>
                <a:rect l="0" t="0" r="0" b="0"/>
                <a:pathLst>
                  <a:path w="685800" h="685800">
                    <a:moveTo>
                      <a:pt x="0" y="342900"/>
                    </a:moveTo>
                    <a:cubicBezTo>
                      <a:pt x="0" y="153521"/>
                      <a:pt x="153521" y="0"/>
                      <a:pt x="342900" y="0"/>
                    </a:cubicBezTo>
                    <a:cubicBezTo>
                      <a:pt x="532278" y="0"/>
                      <a:pt x="685800" y="153521"/>
                      <a:pt x="685800" y="342900"/>
                    </a:cubicBezTo>
                    <a:cubicBezTo>
                      <a:pt x="685800" y="532278"/>
                      <a:pt x="532278" y="685800"/>
                      <a:pt x="342900" y="685800"/>
                    </a:cubicBezTo>
                    <a:cubicBezTo>
                      <a:pt x="153521" y="685800"/>
                      <a:pt x="0" y="532278"/>
                      <a:pt x="0" y="342900"/>
                    </a:cubicBezTo>
                  </a:path>
                </a:pathLst>
              </a:custGeom>
              <a:noFill/>
              <a:ln w="14287">
                <a:solidFill>
                  <a:srgbClr val="484848"/>
                </a:solidFill>
              </a:ln>
            </p:spPr>
            <p:txBody>
              <a:bodyPr rtlCol="0" anchor="ctr"/>
              <a:lstStyle/>
              <a:p>
                <a:pPr algn="ctr"/>
                <a:endParaRPr>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28EE83E4-D418-97C5-47DD-A5439AB336A2}"/>
                </a:ext>
              </a:extLst>
            </p:cNvPr>
            <p:cNvGrpSpPr/>
            <p:nvPr/>
          </p:nvGrpSpPr>
          <p:grpSpPr>
            <a:xfrm>
              <a:off x="5330619" y="3743802"/>
              <a:ext cx="2358390" cy="822959"/>
              <a:chOff x="3400425" y="2286000"/>
              <a:chExt cx="2358390" cy="822959"/>
            </a:xfrm>
          </p:grpSpPr>
          <p:sp>
            <p:nvSpPr>
              <p:cNvPr id="65" name="Rounded Rectangle 8">
                <a:extLst>
                  <a:ext uri="{FF2B5EF4-FFF2-40B4-BE49-F238E27FC236}">
                    <a16:creationId xmlns:a16="http://schemas.microsoft.com/office/drawing/2014/main" id="{5A2E1774-D989-E1FA-270C-60E56F51EFCF}"/>
                  </a:ext>
                </a:extLst>
              </p:cNvPr>
              <p:cNvSpPr/>
              <p:nvPr/>
            </p:nvSpPr>
            <p:spPr>
              <a:xfrm>
                <a:off x="3400425" y="2286000"/>
                <a:ext cx="2354484" cy="791908"/>
              </a:xfrm>
              <a:custGeom>
                <a:avLst/>
                <a:gdLst/>
                <a:ahLst/>
                <a:cxnLst/>
                <a:rect l="0" t="0" r="0" b="0"/>
                <a:pathLst>
                  <a:path w="2354484" h="791908">
                    <a:moveTo>
                      <a:pt x="0" y="0"/>
                    </a:moveTo>
                    <a:lnTo>
                      <a:pt x="928687" y="114300"/>
                    </a:lnTo>
                    <a:lnTo>
                      <a:pt x="2354484" y="791908"/>
                    </a:lnTo>
                  </a:path>
                </a:pathLst>
              </a:custGeom>
              <a:noFill/>
              <a:ln w="19050">
                <a:solidFill>
                  <a:srgbClr val="C9F56D"/>
                </a:solidFill>
              </a:ln>
            </p:spPr>
            <p:txBody>
              <a:bodyPr rtlCol="0" anchor="ctr"/>
              <a:lstStyle/>
              <a:p>
                <a:pPr algn="ctr"/>
                <a:endParaRPr>
                  <a:latin typeface="Arial" panose="020B0604020202020204" pitchFamily="34" charset="0"/>
                  <a:cs typeface="Arial" panose="020B0604020202020204" pitchFamily="34" charset="0"/>
                </a:endParaRPr>
              </a:p>
            </p:txBody>
          </p:sp>
          <p:sp>
            <p:nvSpPr>
              <p:cNvPr id="66" name="Rounded Rectangle 9">
                <a:extLst>
                  <a:ext uri="{FF2B5EF4-FFF2-40B4-BE49-F238E27FC236}">
                    <a16:creationId xmlns:a16="http://schemas.microsoft.com/office/drawing/2014/main" id="{C2B9BC32-CCE4-C628-4459-2DEF59E12439}"/>
                  </a:ext>
                </a:extLst>
              </p:cNvPr>
              <p:cNvSpPr/>
              <p:nvPr/>
            </p:nvSpPr>
            <p:spPr>
              <a:xfrm>
                <a:off x="5676900" y="2997517"/>
                <a:ext cx="81915" cy="111442"/>
              </a:xfrm>
              <a:custGeom>
                <a:avLst/>
                <a:gdLst/>
                <a:ahLst/>
                <a:cxnLst/>
                <a:rect l="0" t="0" r="0" b="0"/>
                <a:pathLst>
                  <a:path w="81915" h="111442">
                    <a:moveTo>
                      <a:pt x="53340" y="0"/>
                    </a:moveTo>
                    <a:lnTo>
                      <a:pt x="81915" y="82867"/>
                    </a:lnTo>
                    <a:lnTo>
                      <a:pt x="0" y="111442"/>
                    </a:lnTo>
                  </a:path>
                </a:pathLst>
              </a:custGeom>
              <a:noFill/>
              <a:ln w="19050">
                <a:solidFill>
                  <a:srgbClr val="C9F56D"/>
                </a:solidFill>
              </a:ln>
            </p:spPr>
            <p:txBody>
              <a:bodyPr rtlCol="0" anchor="ctr"/>
              <a:lstStyle/>
              <a:p>
                <a:pPr algn="ctr"/>
                <a:endParaRPr>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3B0E1791-7AC3-B034-6C4E-3AB499F73F8F}"/>
                </a:ext>
              </a:extLst>
            </p:cNvPr>
            <p:cNvGrpSpPr/>
            <p:nvPr/>
          </p:nvGrpSpPr>
          <p:grpSpPr>
            <a:xfrm>
              <a:off x="7759494" y="4258151"/>
              <a:ext cx="571500" cy="571500"/>
              <a:chOff x="5829300" y="2800350"/>
              <a:chExt cx="571500" cy="571500"/>
            </a:xfrm>
          </p:grpSpPr>
          <p:sp>
            <p:nvSpPr>
              <p:cNvPr id="63" name="Rounded Rectangle 11">
                <a:extLst>
                  <a:ext uri="{FF2B5EF4-FFF2-40B4-BE49-F238E27FC236}">
                    <a16:creationId xmlns:a16="http://schemas.microsoft.com/office/drawing/2014/main" id="{757C7520-65BE-8709-2B70-20FBFE8E4ACD}"/>
                  </a:ext>
                </a:extLst>
              </p:cNvPr>
              <p:cNvSpPr/>
              <p:nvPr/>
            </p:nvSpPr>
            <p:spPr>
              <a:xfrm>
                <a:off x="5829300" y="2800350"/>
                <a:ext cx="571500" cy="571500"/>
              </a:xfrm>
              <a:custGeom>
                <a:avLst/>
                <a:gdLst/>
                <a:ahLst/>
                <a:cxnLst/>
                <a:rect l="0" t="0" r="0" b="0"/>
                <a:pathLst>
                  <a:path w="571500" h="571500">
                    <a:moveTo>
                      <a:pt x="0" y="285750"/>
                    </a:moveTo>
                    <a:cubicBezTo>
                      <a:pt x="0" y="127934"/>
                      <a:pt x="127934" y="0"/>
                      <a:pt x="285750" y="0"/>
                    </a:cubicBezTo>
                    <a:cubicBezTo>
                      <a:pt x="443565" y="0"/>
                      <a:pt x="571500" y="127934"/>
                      <a:pt x="571500" y="285750"/>
                    </a:cubicBezTo>
                    <a:cubicBezTo>
                      <a:pt x="571500" y="443565"/>
                      <a:pt x="443565" y="571500"/>
                      <a:pt x="285750" y="571500"/>
                    </a:cubicBezTo>
                    <a:cubicBezTo>
                      <a:pt x="127934" y="571500"/>
                      <a:pt x="0" y="443565"/>
                      <a:pt x="0" y="285750"/>
                    </a:cubicBezTo>
                  </a:path>
                </a:pathLst>
              </a:custGeom>
              <a:gradFill rotWithShape="1">
                <a:gsLst>
                  <a:gs pos="0">
                    <a:srgbClr val="CFF976"/>
                  </a:gs>
                  <a:gs pos="100000">
                    <a:srgbClr val="A8DD38"/>
                  </a:gs>
                </a:gsLst>
                <a:lin ang="5400000" scaled="1"/>
              </a:gradFill>
              <a:ln>
                <a:noFill/>
              </a:ln>
            </p:spPr>
            <p:txBody>
              <a:bodyPr rtlCol="0" anchor="ctr"/>
              <a:lstStyle/>
              <a:p>
                <a:pPr algn="ctr"/>
                <a:endParaRPr>
                  <a:latin typeface="Arial" panose="020B0604020202020204" pitchFamily="34" charset="0"/>
                  <a:cs typeface="Arial" panose="020B0604020202020204" pitchFamily="34" charset="0"/>
                </a:endParaRPr>
              </a:p>
            </p:txBody>
          </p:sp>
          <p:sp>
            <p:nvSpPr>
              <p:cNvPr id="64" name="Rounded Rectangle 12">
                <a:extLst>
                  <a:ext uri="{FF2B5EF4-FFF2-40B4-BE49-F238E27FC236}">
                    <a16:creationId xmlns:a16="http://schemas.microsoft.com/office/drawing/2014/main" id="{D8EBABA2-1436-BD58-D186-81B896382C5F}"/>
                  </a:ext>
                </a:extLst>
              </p:cNvPr>
              <p:cNvSpPr/>
              <p:nvPr/>
            </p:nvSpPr>
            <p:spPr>
              <a:xfrm>
                <a:off x="5829300" y="2800350"/>
                <a:ext cx="571500" cy="571500"/>
              </a:xfrm>
              <a:custGeom>
                <a:avLst/>
                <a:gdLst/>
                <a:ahLst/>
                <a:cxnLst/>
                <a:rect l="0" t="0" r="0" b="0"/>
                <a:pathLst>
                  <a:path w="571500" h="571500">
                    <a:moveTo>
                      <a:pt x="0" y="285750"/>
                    </a:moveTo>
                    <a:cubicBezTo>
                      <a:pt x="0" y="127934"/>
                      <a:pt x="127934" y="0"/>
                      <a:pt x="285750" y="0"/>
                    </a:cubicBezTo>
                    <a:cubicBezTo>
                      <a:pt x="443565" y="0"/>
                      <a:pt x="571500" y="127934"/>
                      <a:pt x="571500" y="285750"/>
                    </a:cubicBezTo>
                    <a:cubicBezTo>
                      <a:pt x="571500" y="443565"/>
                      <a:pt x="443565" y="571500"/>
                      <a:pt x="285750" y="571500"/>
                    </a:cubicBezTo>
                    <a:cubicBezTo>
                      <a:pt x="127934" y="571500"/>
                      <a:pt x="0" y="443565"/>
                      <a:pt x="0" y="285750"/>
                    </a:cubicBezTo>
                  </a:path>
                </a:pathLst>
              </a:custGeom>
              <a:noFill/>
              <a:ln w="14287">
                <a:solidFill>
                  <a:srgbClr val="484848"/>
                </a:solidFill>
              </a:ln>
            </p:spPr>
            <p:txBody>
              <a:bodyPr rtlCol="0" anchor="ctr"/>
              <a:lstStyle/>
              <a:p>
                <a:pPr algn="ctr"/>
                <a:endParaRPr>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04570BBA-84C6-3D75-29BC-2820E209F4C4}"/>
                </a:ext>
              </a:extLst>
            </p:cNvPr>
            <p:cNvGrpSpPr/>
            <p:nvPr/>
          </p:nvGrpSpPr>
          <p:grpSpPr>
            <a:xfrm>
              <a:off x="5325856" y="3686652"/>
              <a:ext cx="2362200" cy="123825"/>
              <a:chOff x="3395662" y="2228850"/>
              <a:chExt cx="2362200" cy="123825"/>
            </a:xfrm>
          </p:grpSpPr>
          <p:sp>
            <p:nvSpPr>
              <p:cNvPr id="61" name="Rounded Rectangle 14">
                <a:extLst>
                  <a:ext uri="{FF2B5EF4-FFF2-40B4-BE49-F238E27FC236}">
                    <a16:creationId xmlns:a16="http://schemas.microsoft.com/office/drawing/2014/main" id="{1DCDFD9C-668D-0D9B-6575-F669A956D1E7}"/>
                  </a:ext>
                </a:extLst>
              </p:cNvPr>
              <p:cNvSpPr/>
              <p:nvPr/>
            </p:nvSpPr>
            <p:spPr>
              <a:xfrm>
                <a:off x="3395662" y="2286000"/>
                <a:ext cx="2357437" cy="9525"/>
              </a:xfrm>
              <a:custGeom>
                <a:avLst/>
                <a:gdLst/>
                <a:ahLst/>
                <a:cxnLst/>
                <a:rect l="0" t="0" r="0" b="0"/>
                <a:pathLst>
                  <a:path w="2357437" h="9525">
                    <a:moveTo>
                      <a:pt x="0" y="0"/>
                    </a:moveTo>
                    <a:lnTo>
                      <a:pt x="866775" y="0"/>
                    </a:lnTo>
                    <a:lnTo>
                      <a:pt x="2357437" y="4667"/>
                    </a:lnTo>
                  </a:path>
                </a:pathLst>
              </a:custGeom>
              <a:noFill/>
              <a:ln w="19050">
                <a:solidFill>
                  <a:srgbClr val="7EF8BE"/>
                </a:solidFill>
              </a:ln>
            </p:spPr>
            <p:txBody>
              <a:bodyPr rtlCol="0" anchor="ctr"/>
              <a:lstStyle/>
              <a:p>
                <a:pPr algn="ctr"/>
                <a:endParaRPr>
                  <a:latin typeface="Arial" panose="020B0604020202020204" pitchFamily="34" charset="0"/>
                  <a:cs typeface="Arial" panose="020B0604020202020204" pitchFamily="34" charset="0"/>
                </a:endParaRPr>
              </a:p>
            </p:txBody>
          </p:sp>
          <p:sp>
            <p:nvSpPr>
              <p:cNvPr id="62" name="Rounded Rectangle 15">
                <a:extLst>
                  <a:ext uri="{FF2B5EF4-FFF2-40B4-BE49-F238E27FC236}">
                    <a16:creationId xmlns:a16="http://schemas.microsoft.com/office/drawing/2014/main" id="{7C51877A-5184-A3C8-F074-A61C48B31592}"/>
                  </a:ext>
                </a:extLst>
              </p:cNvPr>
              <p:cNvSpPr/>
              <p:nvPr/>
            </p:nvSpPr>
            <p:spPr>
              <a:xfrm>
                <a:off x="5695950" y="2228850"/>
                <a:ext cx="61912" cy="123825"/>
              </a:xfrm>
              <a:custGeom>
                <a:avLst/>
                <a:gdLst/>
                <a:ahLst/>
                <a:cxnLst/>
                <a:rect l="0" t="0" r="0" b="0"/>
                <a:pathLst>
                  <a:path w="61912" h="123825">
                    <a:moveTo>
                      <a:pt x="0" y="0"/>
                    </a:moveTo>
                    <a:lnTo>
                      <a:pt x="61912" y="61912"/>
                    </a:lnTo>
                    <a:lnTo>
                      <a:pt x="0" y="123825"/>
                    </a:lnTo>
                  </a:path>
                </a:pathLst>
              </a:custGeom>
              <a:noFill/>
              <a:ln w="19050">
                <a:solidFill>
                  <a:srgbClr val="7EF8BE"/>
                </a:solidFill>
              </a:ln>
            </p:spPr>
            <p:txBody>
              <a:bodyPr rtlCol="0" anchor="ctr"/>
              <a:lstStyle/>
              <a:p>
                <a:pPr algn="ctr"/>
                <a:endParaRPr>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557F53B2-F3C6-416C-6379-B59A56D079E4}"/>
                </a:ext>
              </a:extLst>
            </p:cNvPr>
            <p:cNvGrpSpPr/>
            <p:nvPr/>
          </p:nvGrpSpPr>
          <p:grpSpPr>
            <a:xfrm>
              <a:off x="7759494" y="3458051"/>
              <a:ext cx="571500" cy="571500"/>
              <a:chOff x="5829300" y="2000250"/>
              <a:chExt cx="571500" cy="571500"/>
            </a:xfrm>
          </p:grpSpPr>
          <p:sp>
            <p:nvSpPr>
              <p:cNvPr id="59" name="Rounded Rectangle 17">
                <a:extLst>
                  <a:ext uri="{FF2B5EF4-FFF2-40B4-BE49-F238E27FC236}">
                    <a16:creationId xmlns:a16="http://schemas.microsoft.com/office/drawing/2014/main" id="{7AEF53D5-56DD-9173-719E-3F7C73B14B33}"/>
                  </a:ext>
                </a:extLst>
              </p:cNvPr>
              <p:cNvSpPr/>
              <p:nvPr/>
            </p:nvSpPr>
            <p:spPr>
              <a:xfrm>
                <a:off x="5829300" y="2000250"/>
                <a:ext cx="571500" cy="571500"/>
              </a:xfrm>
              <a:custGeom>
                <a:avLst/>
                <a:gdLst/>
                <a:ahLst/>
                <a:cxnLst/>
                <a:rect l="0" t="0" r="0" b="0"/>
                <a:pathLst>
                  <a:path w="571500" h="571500">
                    <a:moveTo>
                      <a:pt x="0" y="285750"/>
                    </a:moveTo>
                    <a:cubicBezTo>
                      <a:pt x="0" y="127934"/>
                      <a:pt x="127934" y="0"/>
                      <a:pt x="285750" y="0"/>
                    </a:cubicBezTo>
                    <a:cubicBezTo>
                      <a:pt x="443565" y="0"/>
                      <a:pt x="571500" y="127934"/>
                      <a:pt x="571500" y="285750"/>
                    </a:cubicBezTo>
                    <a:cubicBezTo>
                      <a:pt x="571500" y="443565"/>
                      <a:pt x="443565" y="571500"/>
                      <a:pt x="285750" y="571500"/>
                    </a:cubicBezTo>
                    <a:cubicBezTo>
                      <a:pt x="127934" y="571500"/>
                      <a:pt x="0" y="443565"/>
                      <a:pt x="0" y="285750"/>
                    </a:cubicBezTo>
                  </a:path>
                </a:pathLst>
              </a:custGeom>
              <a:gradFill rotWithShape="1">
                <a:gsLst>
                  <a:gs pos="0">
                    <a:srgbClr val="83FAC1"/>
                  </a:gs>
                  <a:gs pos="100000">
                    <a:srgbClr val="44E095"/>
                  </a:gs>
                </a:gsLst>
                <a:lin ang="5400000" scaled="1"/>
              </a:gradFill>
              <a:ln>
                <a:noFill/>
              </a:ln>
            </p:spPr>
            <p:txBody>
              <a:bodyPr rtlCol="0" anchor="ctr"/>
              <a:lstStyle/>
              <a:p>
                <a:pPr algn="ctr"/>
                <a:endParaRPr>
                  <a:latin typeface="Arial" panose="020B0604020202020204" pitchFamily="34" charset="0"/>
                  <a:cs typeface="Arial" panose="020B0604020202020204" pitchFamily="34" charset="0"/>
                </a:endParaRPr>
              </a:p>
            </p:txBody>
          </p:sp>
          <p:sp>
            <p:nvSpPr>
              <p:cNvPr id="60" name="Rounded Rectangle 18">
                <a:extLst>
                  <a:ext uri="{FF2B5EF4-FFF2-40B4-BE49-F238E27FC236}">
                    <a16:creationId xmlns:a16="http://schemas.microsoft.com/office/drawing/2014/main" id="{CC093941-1E55-62E3-CAB8-DB4AD5523EF8}"/>
                  </a:ext>
                </a:extLst>
              </p:cNvPr>
              <p:cNvSpPr/>
              <p:nvPr/>
            </p:nvSpPr>
            <p:spPr>
              <a:xfrm>
                <a:off x="5829300" y="2000250"/>
                <a:ext cx="571500" cy="571500"/>
              </a:xfrm>
              <a:custGeom>
                <a:avLst/>
                <a:gdLst/>
                <a:ahLst/>
                <a:cxnLst/>
                <a:rect l="0" t="0" r="0" b="0"/>
                <a:pathLst>
                  <a:path w="571500" h="571500">
                    <a:moveTo>
                      <a:pt x="0" y="285750"/>
                    </a:moveTo>
                    <a:cubicBezTo>
                      <a:pt x="0" y="127934"/>
                      <a:pt x="127934" y="0"/>
                      <a:pt x="285750" y="0"/>
                    </a:cubicBezTo>
                    <a:cubicBezTo>
                      <a:pt x="443565" y="0"/>
                      <a:pt x="571500" y="127934"/>
                      <a:pt x="571500" y="285750"/>
                    </a:cubicBezTo>
                    <a:cubicBezTo>
                      <a:pt x="571500" y="443565"/>
                      <a:pt x="443565" y="571500"/>
                      <a:pt x="285750" y="571500"/>
                    </a:cubicBezTo>
                    <a:cubicBezTo>
                      <a:pt x="127934" y="571500"/>
                      <a:pt x="0" y="443565"/>
                      <a:pt x="0" y="285750"/>
                    </a:cubicBezTo>
                  </a:path>
                </a:pathLst>
              </a:custGeom>
              <a:noFill/>
              <a:ln w="14287">
                <a:solidFill>
                  <a:srgbClr val="484848"/>
                </a:solidFill>
              </a:ln>
            </p:spPr>
            <p:txBody>
              <a:bodyPr rtlCol="0" anchor="ctr"/>
              <a:lstStyle/>
              <a:p>
                <a:pPr algn="ctr"/>
                <a:endParaRPr>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3F847EB7-0B07-E59C-A3D2-C158A575F00F}"/>
                </a:ext>
              </a:extLst>
            </p:cNvPr>
            <p:cNvGrpSpPr/>
            <p:nvPr/>
          </p:nvGrpSpPr>
          <p:grpSpPr>
            <a:xfrm>
              <a:off x="5325856" y="2917032"/>
              <a:ext cx="2363152" cy="826769"/>
              <a:chOff x="3395662" y="1459230"/>
              <a:chExt cx="2363152" cy="826769"/>
            </a:xfrm>
          </p:grpSpPr>
          <p:sp>
            <p:nvSpPr>
              <p:cNvPr id="57" name="Rounded Rectangle 20">
                <a:extLst>
                  <a:ext uri="{FF2B5EF4-FFF2-40B4-BE49-F238E27FC236}">
                    <a16:creationId xmlns:a16="http://schemas.microsoft.com/office/drawing/2014/main" id="{3FCF1618-7717-207B-C76A-4AC9A9B28945}"/>
                  </a:ext>
                </a:extLst>
              </p:cNvPr>
              <p:cNvSpPr/>
              <p:nvPr/>
            </p:nvSpPr>
            <p:spPr>
              <a:xfrm>
                <a:off x="3395662" y="1493520"/>
                <a:ext cx="2359056" cy="792479"/>
              </a:xfrm>
              <a:custGeom>
                <a:avLst/>
                <a:gdLst/>
                <a:ahLst/>
                <a:cxnLst/>
                <a:rect l="0" t="0" r="0" b="0"/>
                <a:pathLst>
                  <a:path w="2359056" h="792479">
                    <a:moveTo>
                      <a:pt x="2359056" y="0"/>
                    </a:moveTo>
                    <a:lnTo>
                      <a:pt x="800100" y="678179"/>
                    </a:lnTo>
                    <a:lnTo>
                      <a:pt x="0" y="792479"/>
                    </a:lnTo>
                  </a:path>
                </a:pathLst>
              </a:custGeom>
              <a:noFill/>
              <a:ln w="19050">
                <a:solidFill>
                  <a:srgbClr val="77DDFF"/>
                </a:solidFill>
              </a:ln>
            </p:spPr>
            <p:txBody>
              <a:bodyPr rtlCol="0" anchor="ctr"/>
              <a:lstStyle/>
              <a:p>
                <a:pPr algn="ctr"/>
                <a:endParaRPr>
                  <a:latin typeface="Arial" panose="020B0604020202020204" pitchFamily="34" charset="0"/>
                  <a:cs typeface="Arial" panose="020B0604020202020204" pitchFamily="34" charset="0"/>
                </a:endParaRPr>
              </a:p>
            </p:txBody>
          </p:sp>
          <p:sp>
            <p:nvSpPr>
              <p:cNvPr id="58" name="Rounded Rectangle 21">
                <a:extLst>
                  <a:ext uri="{FF2B5EF4-FFF2-40B4-BE49-F238E27FC236}">
                    <a16:creationId xmlns:a16="http://schemas.microsoft.com/office/drawing/2014/main" id="{FFAF6898-2172-E6A3-C8C4-F5A7F57D06B3}"/>
                  </a:ext>
                </a:extLst>
              </p:cNvPr>
              <p:cNvSpPr/>
              <p:nvPr/>
            </p:nvSpPr>
            <p:spPr>
              <a:xfrm>
                <a:off x="5677852" y="1459230"/>
                <a:ext cx="80962" cy="114300"/>
              </a:xfrm>
              <a:custGeom>
                <a:avLst/>
                <a:gdLst/>
                <a:ahLst/>
                <a:cxnLst/>
                <a:rect l="0" t="0" r="0" b="0"/>
                <a:pathLst>
                  <a:path w="80962" h="114300">
                    <a:moveTo>
                      <a:pt x="0" y="0"/>
                    </a:moveTo>
                    <a:lnTo>
                      <a:pt x="80962" y="32385"/>
                    </a:lnTo>
                    <a:lnTo>
                      <a:pt x="49530" y="114300"/>
                    </a:lnTo>
                  </a:path>
                </a:pathLst>
              </a:custGeom>
              <a:noFill/>
              <a:ln w="19050">
                <a:solidFill>
                  <a:srgbClr val="77DDFF"/>
                </a:solidFill>
              </a:ln>
            </p:spPr>
            <p:txBody>
              <a:bodyPr rtlCol="0" anchor="ctr"/>
              <a:lstStyle/>
              <a:p>
                <a:pPr algn="ctr"/>
                <a:endParaRPr>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BD0F399D-648E-0505-F58C-08FA7344AA1F}"/>
                </a:ext>
              </a:extLst>
            </p:cNvPr>
            <p:cNvGrpSpPr/>
            <p:nvPr/>
          </p:nvGrpSpPr>
          <p:grpSpPr>
            <a:xfrm>
              <a:off x="7759494" y="2657951"/>
              <a:ext cx="571500" cy="571500"/>
              <a:chOff x="5829300" y="1200150"/>
              <a:chExt cx="571500" cy="571500"/>
            </a:xfrm>
          </p:grpSpPr>
          <p:sp>
            <p:nvSpPr>
              <p:cNvPr id="55" name="Rounded Rectangle 23">
                <a:extLst>
                  <a:ext uri="{FF2B5EF4-FFF2-40B4-BE49-F238E27FC236}">
                    <a16:creationId xmlns:a16="http://schemas.microsoft.com/office/drawing/2014/main" id="{9BD00DFC-BCD9-AD04-358B-56197C3F5F64}"/>
                  </a:ext>
                </a:extLst>
              </p:cNvPr>
              <p:cNvSpPr/>
              <p:nvPr/>
            </p:nvSpPr>
            <p:spPr>
              <a:xfrm>
                <a:off x="5829300" y="1200150"/>
                <a:ext cx="571500" cy="571500"/>
              </a:xfrm>
              <a:custGeom>
                <a:avLst/>
                <a:gdLst/>
                <a:ahLst/>
                <a:cxnLst/>
                <a:rect l="0" t="0" r="0" b="0"/>
                <a:pathLst>
                  <a:path w="571500" h="571500">
                    <a:moveTo>
                      <a:pt x="0" y="285750"/>
                    </a:moveTo>
                    <a:cubicBezTo>
                      <a:pt x="0" y="127934"/>
                      <a:pt x="127934" y="0"/>
                      <a:pt x="285750" y="0"/>
                    </a:cubicBezTo>
                    <a:cubicBezTo>
                      <a:pt x="443565" y="0"/>
                      <a:pt x="571500" y="127934"/>
                      <a:pt x="571500" y="285750"/>
                    </a:cubicBezTo>
                    <a:cubicBezTo>
                      <a:pt x="571500" y="443565"/>
                      <a:pt x="443565" y="571500"/>
                      <a:pt x="285750" y="571500"/>
                    </a:cubicBezTo>
                    <a:cubicBezTo>
                      <a:pt x="127934" y="571500"/>
                      <a:pt x="0" y="443565"/>
                      <a:pt x="0" y="285750"/>
                    </a:cubicBezTo>
                  </a:path>
                </a:pathLst>
              </a:custGeom>
              <a:gradFill rotWithShape="1">
                <a:gsLst>
                  <a:gs pos="0">
                    <a:srgbClr val="7FDFFF"/>
                  </a:gs>
                  <a:gs pos="100000">
                    <a:srgbClr val="1AC6FF"/>
                  </a:gs>
                </a:gsLst>
                <a:lin ang="5400000" scaled="1"/>
              </a:gradFill>
              <a:ln>
                <a:noFill/>
              </a:ln>
            </p:spPr>
            <p:txBody>
              <a:bodyPr rtlCol="0" anchor="ctr"/>
              <a:lstStyle/>
              <a:p>
                <a:pPr algn="ctr"/>
                <a:endParaRPr>
                  <a:latin typeface="Arial" panose="020B0604020202020204" pitchFamily="34" charset="0"/>
                  <a:cs typeface="Arial" panose="020B0604020202020204" pitchFamily="34" charset="0"/>
                </a:endParaRPr>
              </a:p>
            </p:txBody>
          </p:sp>
          <p:sp>
            <p:nvSpPr>
              <p:cNvPr id="56" name="Rounded Rectangle 24">
                <a:extLst>
                  <a:ext uri="{FF2B5EF4-FFF2-40B4-BE49-F238E27FC236}">
                    <a16:creationId xmlns:a16="http://schemas.microsoft.com/office/drawing/2014/main" id="{48B21233-AF1F-739D-FB42-B6926E278C21}"/>
                  </a:ext>
                </a:extLst>
              </p:cNvPr>
              <p:cNvSpPr/>
              <p:nvPr/>
            </p:nvSpPr>
            <p:spPr>
              <a:xfrm>
                <a:off x="5829300" y="1200150"/>
                <a:ext cx="571500" cy="571500"/>
              </a:xfrm>
              <a:custGeom>
                <a:avLst/>
                <a:gdLst/>
                <a:ahLst/>
                <a:cxnLst/>
                <a:rect l="0" t="0" r="0" b="0"/>
                <a:pathLst>
                  <a:path w="571500" h="571500">
                    <a:moveTo>
                      <a:pt x="0" y="285750"/>
                    </a:moveTo>
                    <a:cubicBezTo>
                      <a:pt x="0" y="127934"/>
                      <a:pt x="127934" y="0"/>
                      <a:pt x="285750" y="0"/>
                    </a:cubicBezTo>
                    <a:cubicBezTo>
                      <a:pt x="443565" y="0"/>
                      <a:pt x="571500" y="127934"/>
                      <a:pt x="571500" y="285750"/>
                    </a:cubicBezTo>
                    <a:cubicBezTo>
                      <a:pt x="571500" y="443565"/>
                      <a:pt x="443565" y="571500"/>
                      <a:pt x="285750" y="571500"/>
                    </a:cubicBezTo>
                    <a:cubicBezTo>
                      <a:pt x="127934" y="571500"/>
                      <a:pt x="0" y="443565"/>
                      <a:pt x="0" y="285750"/>
                    </a:cubicBezTo>
                  </a:path>
                </a:pathLst>
              </a:custGeom>
              <a:noFill/>
              <a:ln w="14287">
                <a:solidFill>
                  <a:srgbClr val="484848"/>
                </a:solidFill>
              </a:ln>
            </p:spPr>
            <p:txBody>
              <a:bodyPr rtlCol="0" anchor="ctr"/>
              <a:lstStyle/>
              <a:p>
                <a:pPr algn="ctr"/>
                <a:endParaRPr>
                  <a:latin typeface="Arial" panose="020B0604020202020204" pitchFamily="34" charset="0"/>
                  <a:cs typeface="Arial" panose="020B0604020202020204" pitchFamily="34" charset="0"/>
                </a:endParaRPr>
              </a:p>
            </p:txBody>
          </p:sp>
        </p:grpSp>
        <p:sp>
          <p:nvSpPr>
            <p:cNvPr id="46" name="TextBox 45">
              <a:extLst>
                <a:ext uri="{FF2B5EF4-FFF2-40B4-BE49-F238E27FC236}">
                  <a16:creationId xmlns:a16="http://schemas.microsoft.com/office/drawing/2014/main" id="{FB48BD8E-911B-0BAD-1FB5-1575F0C35638}"/>
                </a:ext>
              </a:extLst>
            </p:cNvPr>
            <p:cNvSpPr txBox="1"/>
            <p:nvPr/>
          </p:nvSpPr>
          <p:spPr>
            <a:xfrm>
              <a:off x="8446866" y="2673112"/>
              <a:ext cx="2081735" cy="562711"/>
            </a:xfrm>
            <a:prstGeom prst="rect">
              <a:avLst/>
            </a:prstGeom>
            <a:noFill/>
            <a:ln>
              <a:noFill/>
            </a:ln>
          </p:spPr>
          <p:txBody>
            <a:bodyPr wrap="square" lIns="0" tIns="0" rIns="0" bIns="0" anchor="t">
              <a:spAutoFit/>
            </a:bodyPr>
            <a:lstStyle/>
            <a:p>
              <a:pPr algn="ctr"/>
              <a:r>
                <a:rPr sz="1600" b="1">
                  <a:solidFill>
                    <a:srgbClr val="384352"/>
                  </a:solidFill>
                  <a:latin typeface="Calibri" panose="020F0502020204030204" pitchFamily="34" charset="0"/>
                  <a:ea typeface="Calibri" panose="020F0502020204030204" pitchFamily="34" charset="0"/>
                  <a:cs typeface="Calibri" panose="020F0502020204030204" pitchFamily="34" charset="0"/>
                </a:rPr>
                <a:t>Number of</a:t>
              </a:r>
              <a:r>
                <a:rPr lang="en-US" sz="1600" b="1">
                  <a:solidFill>
                    <a:srgbClr val="384352"/>
                  </a:solidFill>
                  <a:latin typeface="Calibri" panose="020F0502020204030204" pitchFamily="34" charset="0"/>
                  <a:ea typeface="Calibri" panose="020F0502020204030204" pitchFamily="34" charset="0"/>
                  <a:cs typeface="Calibri" panose="020F0502020204030204" pitchFamily="34" charset="0"/>
                </a:rPr>
                <a:t> </a:t>
              </a:r>
              <a:r>
                <a:rPr sz="1600" b="1">
                  <a:solidFill>
                    <a:srgbClr val="384352"/>
                  </a:solidFill>
                  <a:latin typeface="Calibri" panose="020F0502020204030204" pitchFamily="34" charset="0"/>
                  <a:ea typeface="Calibri" panose="020F0502020204030204" pitchFamily="34" charset="0"/>
                  <a:cs typeface="Calibri" panose="020F0502020204030204" pitchFamily="34" charset="0"/>
                </a:rPr>
                <a:t>Drivers</a:t>
              </a:r>
              <a:endParaRPr lang="en-US" sz="1600" b="1">
                <a:solidFill>
                  <a:srgbClr val="384352"/>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b="1">
                  <a:solidFill>
                    <a:srgbClr val="384352"/>
                  </a:solidFill>
                  <a:latin typeface="Calibri" panose="020F0502020204030204" pitchFamily="34" charset="0"/>
                  <a:ea typeface="Calibri" panose="020F0502020204030204" pitchFamily="34" charset="0"/>
                  <a:cs typeface="Calibri" panose="020F0502020204030204" pitchFamily="34" charset="0"/>
                </a:rPr>
                <a:t>20</a:t>
              </a:r>
              <a:endParaRPr sz="1600" b="1">
                <a:solidFill>
                  <a:srgbClr val="384352"/>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851DF76D-0B9D-ABC7-12E3-5E1FA826F7EC}"/>
                </a:ext>
              </a:extLst>
            </p:cNvPr>
            <p:cNvSpPr txBox="1"/>
            <p:nvPr/>
          </p:nvSpPr>
          <p:spPr>
            <a:xfrm>
              <a:off x="2903640" y="3454931"/>
              <a:ext cx="1149732" cy="562711"/>
            </a:xfrm>
            <a:prstGeom prst="rect">
              <a:avLst/>
            </a:prstGeom>
            <a:noFill/>
            <a:ln>
              <a:noFill/>
            </a:ln>
          </p:spPr>
          <p:txBody>
            <a:bodyPr wrap="square" lIns="0" tIns="0" rIns="0" bIns="0" anchor="t">
              <a:spAutoFit/>
            </a:bodyPr>
            <a:lstStyle/>
            <a:p>
              <a:pPr algn="ctr"/>
              <a:r>
                <a:rPr sz="1600" b="1">
                  <a:solidFill>
                    <a:srgbClr val="384352"/>
                  </a:solidFill>
                  <a:latin typeface="Calibri" panose="020F0502020204030204" pitchFamily="34" charset="0"/>
                  <a:ea typeface="Calibri" panose="020F0502020204030204" pitchFamily="34" charset="0"/>
                  <a:cs typeface="Calibri" panose="020F0502020204030204" pitchFamily="34" charset="0"/>
                </a:rPr>
                <a:t>Driving</a:t>
              </a:r>
              <a:r>
                <a:rPr sz="1600" b="1">
                  <a:solidFill>
                    <a:srgbClr val="384352"/>
                  </a:solidFill>
                  <a:latin typeface="Arial" panose="020B0604020202020204" pitchFamily="34" charset="0"/>
                  <a:cs typeface="Arial" panose="020B0604020202020204" pitchFamily="34" charset="0"/>
                </a:rPr>
                <a:t> </a:t>
              </a:r>
              <a:endParaRPr lang="en-US" sz="1600" b="1">
                <a:solidFill>
                  <a:srgbClr val="384352"/>
                </a:solidFill>
                <a:latin typeface="Arial" panose="020B0604020202020204" pitchFamily="34" charset="0"/>
                <a:cs typeface="Arial" panose="020B0604020202020204" pitchFamily="34" charset="0"/>
              </a:endParaRPr>
            </a:p>
            <a:p>
              <a:pPr algn="ctr"/>
              <a:r>
                <a:rPr sz="1600" b="1">
                  <a:solidFill>
                    <a:srgbClr val="384352"/>
                  </a:solidFill>
                  <a:latin typeface="Calibri" panose="020F0502020204030204" pitchFamily="34" charset="0"/>
                  <a:ea typeface="Calibri" panose="020F0502020204030204" pitchFamily="34" charset="0"/>
                  <a:cs typeface="Calibri" panose="020F0502020204030204" pitchFamily="34" charset="0"/>
                </a:rPr>
                <a:t>Statistics</a:t>
              </a:r>
            </a:p>
          </p:txBody>
        </p:sp>
        <p:sp>
          <p:nvSpPr>
            <p:cNvPr id="48" name="TextBox 47">
              <a:extLst>
                <a:ext uri="{FF2B5EF4-FFF2-40B4-BE49-F238E27FC236}">
                  <a16:creationId xmlns:a16="http://schemas.microsoft.com/office/drawing/2014/main" id="{3B0FD499-B84F-E9CB-3D78-ACF9E48DFC44}"/>
                </a:ext>
              </a:extLst>
            </p:cNvPr>
            <p:cNvSpPr txBox="1"/>
            <p:nvPr/>
          </p:nvSpPr>
          <p:spPr>
            <a:xfrm>
              <a:off x="8469286" y="3501441"/>
              <a:ext cx="2036894" cy="562711"/>
            </a:xfrm>
            <a:prstGeom prst="rect">
              <a:avLst/>
            </a:prstGeom>
            <a:noFill/>
            <a:ln>
              <a:noFill/>
            </a:ln>
          </p:spPr>
          <p:txBody>
            <a:bodyPr wrap="none" lIns="0" tIns="0" rIns="0" bIns="0" anchor="t">
              <a:spAutoFit/>
            </a:bodyPr>
            <a:lstStyle/>
            <a:p>
              <a:pPr algn="ctr"/>
              <a:r>
                <a:rPr sz="1600" b="1">
                  <a:solidFill>
                    <a:srgbClr val="384352"/>
                  </a:solidFill>
                  <a:latin typeface="Calibri" panose="020F0502020204030204" pitchFamily="34" charset="0"/>
                  <a:ea typeface="Calibri" panose="020F0502020204030204" pitchFamily="34" charset="0"/>
                  <a:cs typeface="Calibri" panose="020F0502020204030204" pitchFamily="34" charset="0"/>
                </a:rPr>
                <a:t>Number of </a:t>
              </a:r>
              <a:r>
                <a:rPr lang="en-US" sz="1600" b="1">
                  <a:solidFill>
                    <a:srgbClr val="384352"/>
                  </a:solidFill>
                  <a:latin typeface="Calibri" panose="020F0502020204030204" pitchFamily="34" charset="0"/>
                  <a:ea typeface="Calibri" panose="020F0502020204030204" pitchFamily="34" charset="0"/>
                  <a:cs typeface="Calibri" panose="020F0502020204030204" pitchFamily="34" charset="0"/>
                </a:rPr>
                <a:t>Scenarios</a:t>
              </a:r>
            </a:p>
            <a:p>
              <a:pPr algn="ctr"/>
              <a:r>
                <a:rPr lang="en-US" sz="1600" b="1">
                  <a:solidFill>
                    <a:srgbClr val="384352"/>
                  </a:solidFill>
                  <a:latin typeface="Calibri" panose="020F0502020204030204" pitchFamily="34" charset="0"/>
                  <a:ea typeface="Calibri" panose="020F0502020204030204" pitchFamily="34" charset="0"/>
                  <a:cs typeface="Calibri" panose="020F0502020204030204" pitchFamily="34" charset="0"/>
                </a:rPr>
                <a:t>866</a:t>
              </a:r>
              <a:endParaRPr sz="1600" b="1">
                <a:solidFill>
                  <a:srgbClr val="384352"/>
                </a:solidFill>
                <a:latin typeface="Calibri" panose="020F0502020204030204" pitchFamily="34" charset="0"/>
                <a:ea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86664229-F85E-CA5B-C3B2-8F50EB27C113}"/>
                </a:ext>
              </a:extLst>
            </p:cNvPr>
            <p:cNvSpPr txBox="1"/>
            <p:nvPr/>
          </p:nvSpPr>
          <p:spPr>
            <a:xfrm>
              <a:off x="8937185" y="4276459"/>
              <a:ext cx="1101096" cy="562711"/>
            </a:xfrm>
            <a:prstGeom prst="rect">
              <a:avLst/>
            </a:prstGeom>
            <a:noFill/>
            <a:ln>
              <a:noFill/>
            </a:ln>
          </p:spPr>
          <p:txBody>
            <a:bodyPr wrap="none" lIns="0" tIns="0" rIns="0" bIns="0" anchor="t">
              <a:spAutoFit/>
            </a:bodyPr>
            <a:lstStyle/>
            <a:p>
              <a:pPr algn="ctr"/>
              <a:r>
                <a:rPr sz="1600" b="1">
                  <a:solidFill>
                    <a:srgbClr val="384352"/>
                  </a:solidFill>
                  <a:latin typeface="Calibri" panose="020F0502020204030204" pitchFamily="34" charset="0"/>
                  <a:ea typeface="Calibri" panose="020F0502020204030204" pitchFamily="34" charset="0"/>
                  <a:cs typeface="Calibri" panose="020F0502020204030204" pitchFamily="34" charset="0"/>
                </a:rPr>
                <a:t>Total Hours</a:t>
              </a:r>
              <a:endParaRPr lang="en-US" sz="1600" b="1">
                <a:solidFill>
                  <a:srgbClr val="384352"/>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b="1">
                  <a:solidFill>
                    <a:srgbClr val="384352"/>
                  </a:solidFill>
                  <a:latin typeface="Calibri" panose="020F0502020204030204" pitchFamily="34" charset="0"/>
                  <a:ea typeface="Calibri" panose="020F0502020204030204" pitchFamily="34" charset="0"/>
                  <a:cs typeface="Calibri" panose="020F0502020204030204" pitchFamily="34" charset="0"/>
                </a:rPr>
                <a:t>~ 6.7</a:t>
              </a:r>
            </a:p>
          </p:txBody>
        </p:sp>
        <p:sp>
          <p:nvSpPr>
            <p:cNvPr id="50" name="Rounded Rectangle 32">
              <a:extLst>
                <a:ext uri="{FF2B5EF4-FFF2-40B4-BE49-F238E27FC236}">
                  <a16:creationId xmlns:a16="http://schemas.microsoft.com/office/drawing/2014/main" id="{447DBF4C-66BA-8D66-C84A-0A4953AED41F}"/>
                </a:ext>
              </a:extLst>
            </p:cNvPr>
            <p:cNvSpPr/>
            <p:nvPr/>
          </p:nvSpPr>
          <p:spPr>
            <a:xfrm>
              <a:off x="4089989" y="3524726"/>
              <a:ext cx="438150" cy="438150"/>
            </a:xfrm>
            <a:custGeom>
              <a:avLst/>
              <a:gdLst/>
              <a:ahLst/>
              <a:cxnLst/>
              <a:rect l="0" t="0" r="0" b="0"/>
              <a:pathLst>
                <a:path w="438150" h="438150">
                  <a:moveTo>
                    <a:pt x="0" y="219075"/>
                  </a:moveTo>
                  <a:cubicBezTo>
                    <a:pt x="0" y="98083"/>
                    <a:pt x="98083" y="0"/>
                    <a:pt x="219075" y="0"/>
                  </a:cubicBezTo>
                  <a:cubicBezTo>
                    <a:pt x="340066" y="0"/>
                    <a:pt x="438150" y="98083"/>
                    <a:pt x="438150" y="219075"/>
                  </a:cubicBezTo>
                  <a:cubicBezTo>
                    <a:pt x="438150" y="340066"/>
                    <a:pt x="340066" y="438150"/>
                    <a:pt x="219075" y="438150"/>
                  </a:cubicBezTo>
                  <a:cubicBezTo>
                    <a:pt x="98083" y="438150"/>
                    <a:pt x="0" y="340066"/>
                    <a:pt x="0" y="219075"/>
                  </a:cubicBezTo>
                  <a:moveTo>
                    <a:pt x="190500" y="219075"/>
                  </a:moveTo>
                  <a:cubicBezTo>
                    <a:pt x="190500" y="234856"/>
                    <a:pt x="203293" y="247650"/>
                    <a:pt x="219075" y="247650"/>
                  </a:cubicBezTo>
                  <a:cubicBezTo>
                    <a:pt x="234856" y="247650"/>
                    <a:pt x="247650" y="234856"/>
                    <a:pt x="247650" y="219075"/>
                  </a:cubicBezTo>
                  <a:cubicBezTo>
                    <a:pt x="247650" y="203293"/>
                    <a:pt x="234856" y="190500"/>
                    <a:pt x="219075" y="190500"/>
                  </a:cubicBezTo>
                  <a:cubicBezTo>
                    <a:pt x="203293" y="190500"/>
                    <a:pt x="190500" y="203293"/>
                    <a:pt x="190500" y="219075"/>
                  </a:cubicBezTo>
                  <a:moveTo>
                    <a:pt x="333565" y="104584"/>
                  </a:moveTo>
                  <a:lnTo>
                    <a:pt x="239287" y="198881"/>
                  </a:lnTo>
                  <a:moveTo>
                    <a:pt x="75133" y="209550"/>
                  </a:moveTo>
                  <a:lnTo>
                    <a:pt x="37033" y="209550"/>
                  </a:lnTo>
                  <a:moveTo>
                    <a:pt x="51854" y="288321"/>
                  </a:moveTo>
                  <a:lnTo>
                    <a:pt x="87077" y="273748"/>
                  </a:lnTo>
                  <a:moveTo>
                    <a:pt x="351072" y="273748"/>
                  </a:moveTo>
                  <a:lnTo>
                    <a:pt x="386257" y="288340"/>
                  </a:lnTo>
                  <a:moveTo>
                    <a:pt x="361950" y="209530"/>
                  </a:moveTo>
                  <a:lnTo>
                    <a:pt x="400030" y="209550"/>
                  </a:lnTo>
                  <a:moveTo>
                    <a:pt x="351072" y="164401"/>
                  </a:moveTo>
                  <a:lnTo>
                    <a:pt x="386257" y="149828"/>
                  </a:lnTo>
                  <a:moveTo>
                    <a:pt x="285750" y="87058"/>
                  </a:moveTo>
                  <a:lnTo>
                    <a:pt x="300342" y="51892"/>
                  </a:lnTo>
                  <a:moveTo>
                    <a:pt x="228600" y="41624"/>
                  </a:moveTo>
                  <a:lnTo>
                    <a:pt x="228600" y="79724"/>
                  </a:lnTo>
                  <a:moveTo>
                    <a:pt x="164401" y="87058"/>
                  </a:moveTo>
                  <a:lnTo>
                    <a:pt x="149828" y="51873"/>
                  </a:lnTo>
                  <a:moveTo>
                    <a:pt x="118033" y="118033"/>
                  </a:moveTo>
                  <a:lnTo>
                    <a:pt x="91116" y="91097"/>
                  </a:lnTo>
                  <a:moveTo>
                    <a:pt x="87077" y="164401"/>
                  </a:moveTo>
                  <a:lnTo>
                    <a:pt x="51892" y="149809"/>
                  </a:lnTo>
                  <a:moveTo>
                    <a:pt x="142875" y="304800"/>
                  </a:moveTo>
                  <a:cubicBezTo>
                    <a:pt x="133350" y="304800"/>
                    <a:pt x="133350" y="314325"/>
                    <a:pt x="133350" y="314325"/>
                  </a:cubicBezTo>
                  <a:lnTo>
                    <a:pt x="133350" y="352425"/>
                  </a:lnTo>
                  <a:cubicBezTo>
                    <a:pt x="133350" y="361950"/>
                    <a:pt x="142875" y="361950"/>
                    <a:pt x="142875" y="361950"/>
                  </a:cubicBezTo>
                  <a:lnTo>
                    <a:pt x="295275" y="361950"/>
                  </a:lnTo>
                  <a:cubicBezTo>
                    <a:pt x="304800" y="361950"/>
                    <a:pt x="304800" y="352425"/>
                    <a:pt x="304800" y="352425"/>
                  </a:cubicBezTo>
                  <a:lnTo>
                    <a:pt x="304800" y="314325"/>
                  </a:lnTo>
                  <a:cubicBezTo>
                    <a:pt x="304800" y="304800"/>
                    <a:pt x="295275" y="304800"/>
                    <a:pt x="295275" y="304800"/>
                  </a:cubicBezTo>
                  <a:lnTo>
                    <a:pt x="142875" y="304800"/>
                  </a:lnTo>
                </a:path>
              </a:pathLst>
            </a:custGeom>
            <a:noFill/>
            <a:ln w="14287">
              <a:solidFill>
                <a:srgbClr val="484848"/>
              </a:solidFill>
            </a:ln>
          </p:spPr>
          <p:txBody>
            <a:bodyPr rtlCol="0" anchor="ctr"/>
            <a:lstStyle/>
            <a:p>
              <a:pPr algn="ctr"/>
              <a:endParaRPr>
                <a:latin typeface="Arial" panose="020B0604020202020204" pitchFamily="34" charset="0"/>
                <a:cs typeface="Arial" panose="020B0604020202020204" pitchFamily="34" charset="0"/>
              </a:endParaRPr>
            </a:p>
          </p:txBody>
        </p:sp>
        <p:sp>
          <p:nvSpPr>
            <p:cNvPr id="51" name="Rounded Rectangle 33">
              <a:extLst>
                <a:ext uri="{FF2B5EF4-FFF2-40B4-BE49-F238E27FC236}">
                  <a16:creationId xmlns:a16="http://schemas.microsoft.com/office/drawing/2014/main" id="{F904F3FA-151F-003E-40C0-47762FBD6583}"/>
                </a:ext>
              </a:extLst>
            </p:cNvPr>
            <p:cNvSpPr/>
            <p:nvPr/>
          </p:nvSpPr>
          <p:spPr>
            <a:xfrm>
              <a:off x="7846444" y="3613082"/>
              <a:ext cx="404231" cy="263891"/>
            </a:xfrm>
            <a:custGeom>
              <a:avLst/>
              <a:gdLst/>
              <a:ahLst/>
              <a:cxnLst/>
              <a:rect l="0" t="0" r="0" b="0"/>
              <a:pathLst>
                <a:path w="328612" h="214525">
                  <a:moveTo>
                    <a:pt x="157162" y="113399"/>
                  </a:moveTo>
                  <a:cubicBezTo>
                    <a:pt x="176889" y="113399"/>
                    <a:pt x="192881" y="126193"/>
                    <a:pt x="192881" y="141974"/>
                  </a:cubicBezTo>
                  <a:cubicBezTo>
                    <a:pt x="192881" y="157756"/>
                    <a:pt x="176889" y="170549"/>
                    <a:pt x="157162" y="170549"/>
                  </a:cubicBezTo>
                  <a:cubicBezTo>
                    <a:pt x="137435" y="170549"/>
                    <a:pt x="121443" y="157756"/>
                    <a:pt x="121443" y="141974"/>
                  </a:cubicBezTo>
                  <a:cubicBezTo>
                    <a:pt x="121443" y="126193"/>
                    <a:pt x="137435" y="113399"/>
                    <a:pt x="157162" y="113399"/>
                  </a:cubicBezTo>
                  <a:close/>
                  <a:moveTo>
                    <a:pt x="157162" y="57150"/>
                  </a:moveTo>
                  <a:lnTo>
                    <a:pt x="157162" y="91968"/>
                  </a:lnTo>
                  <a:moveTo>
                    <a:pt x="157162" y="0"/>
                  </a:moveTo>
                  <a:cubicBezTo>
                    <a:pt x="172944" y="0"/>
                    <a:pt x="185737" y="12793"/>
                    <a:pt x="185737" y="28575"/>
                  </a:cubicBezTo>
                  <a:cubicBezTo>
                    <a:pt x="185737" y="44356"/>
                    <a:pt x="172944" y="57150"/>
                    <a:pt x="157162" y="57150"/>
                  </a:cubicBezTo>
                  <a:cubicBezTo>
                    <a:pt x="141380" y="57150"/>
                    <a:pt x="128587" y="44356"/>
                    <a:pt x="128587" y="28575"/>
                  </a:cubicBezTo>
                  <a:cubicBezTo>
                    <a:pt x="128587" y="12793"/>
                    <a:pt x="141380" y="0"/>
                    <a:pt x="157162" y="0"/>
                  </a:cubicBezTo>
                  <a:close/>
                  <a:moveTo>
                    <a:pt x="285750" y="141974"/>
                  </a:moveTo>
                  <a:lnTo>
                    <a:pt x="207168" y="141974"/>
                  </a:lnTo>
                  <a:moveTo>
                    <a:pt x="307181" y="120543"/>
                  </a:moveTo>
                  <a:cubicBezTo>
                    <a:pt x="319017" y="120543"/>
                    <a:pt x="328612" y="130138"/>
                    <a:pt x="328612" y="141974"/>
                  </a:cubicBezTo>
                  <a:cubicBezTo>
                    <a:pt x="328612" y="153811"/>
                    <a:pt x="319017" y="163406"/>
                    <a:pt x="307181" y="163406"/>
                  </a:cubicBezTo>
                  <a:cubicBezTo>
                    <a:pt x="295345" y="163406"/>
                    <a:pt x="285750" y="153811"/>
                    <a:pt x="285750" y="141974"/>
                  </a:cubicBezTo>
                  <a:cubicBezTo>
                    <a:pt x="285750" y="130138"/>
                    <a:pt x="295345" y="120543"/>
                    <a:pt x="307181" y="120543"/>
                  </a:cubicBezTo>
                  <a:close/>
                  <a:moveTo>
                    <a:pt x="197024" y="172178"/>
                  </a:moveTo>
                  <a:lnTo>
                    <a:pt x="217212" y="187980"/>
                  </a:lnTo>
                  <a:moveTo>
                    <a:pt x="220027" y="207997"/>
                  </a:moveTo>
                  <a:cubicBezTo>
                    <a:pt x="213732" y="203234"/>
                    <a:pt x="212492" y="194270"/>
                    <a:pt x="217258" y="187977"/>
                  </a:cubicBezTo>
                  <a:cubicBezTo>
                    <a:pt x="222023" y="181685"/>
                    <a:pt x="230988" y="180449"/>
                    <a:pt x="237279" y="185217"/>
                  </a:cubicBezTo>
                  <a:cubicBezTo>
                    <a:pt x="243569" y="189986"/>
                    <a:pt x="244801" y="198951"/>
                    <a:pt x="240030" y="205239"/>
                  </a:cubicBezTo>
                  <a:cubicBezTo>
                    <a:pt x="235264" y="211519"/>
                    <a:pt x="226313" y="212753"/>
                    <a:pt x="220027" y="207997"/>
                  </a:cubicBezTo>
                  <a:close/>
                  <a:moveTo>
                    <a:pt x="199939" y="116085"/>
                  </a:moveTo>
                  <a:lnTo>
                    <a:pt x="273262" y="71680"/>
                  </a:lnTo>
                  <a:moveTo>
                    <a:pt x="292893" y="76509"/>
                  </a:moveTo>
                  <a:cubicBezTo>
                    <a:pt x="286142" y="80590"/>
                    <a:pt x="277361" y="78426"/>
                    <a:pt x="273278" y="71676"/>
                  </a:cubicBezTo>
                  <a:cubicBezTo>
                    <a:pt x="269195" y="64926"/>
                    <a:pt x="271355" y="56145"/>
                    <a:pt x="278104" y="52059"/>
                  </a:cubicBezTo>
                  <a:cubicBezTo>
                    <a:pt x="284852" y="47974"/>
                    <a:pt x="293635" y="50131"/>
                    <a:pt x="297722" y="56878"/>
                  </a:cubicBezTo>
                  <a:cubicBezTo>
                    <a:pt x="299687" y="60121"/>
                    <a:pt x="300282" y="64012"/>
                    <a:pt x="299377" y="67694"/>
                  </a:cubicBezTo>
                  <a:cubicBezTo>
                    <a:pt x="298471" y="71377"/>
                    <a:pt x="296138" y="74548"/>
                    <a:pt x="292893" y="76509"/>
                  </a:cubicBezTo>
                  <a:close/>
                  <a:moveTo>
                    <a:pt x="42862" y="142003"/>
                  </a:moveTo>
                  <a:lnTo>
                    <a:pt x="107156" y="141832"/>
                  </a:lnTo>
                  <a:moveTo>
                    <a:pt x="21431" y="120643"/>
                  </a:moveTo>
                  <a:cubicBezTo>
                    <a:pt x="33267" y="120643"/>
                    <a:pt x="42862" y="130238"/>
                    <a:pt x="42862" y="142074"/>
                  </a:cubicBezTo>
                  <a:cubicBezTo>
                    <a:pt x="42862" y="153911"/>
                    <a:pt x="33267" y="163506"/>
                    <a:pt x="21431" y="163506"/>
                  </a:cubicBezTo>
                  <a:cubicBezTo>
                    <a:pt x="9595" y="163506"/>
                    <a:pt x="0" y="153911"/>
                    <a:pt x="0" y="142074"/>
                  </a:cubicBezTo>
                  <a:cubicBezTo>
                    <a:pt x="0" y="130238"/>
                    <a:pt x="9595" y="120643"/>
                    <a:pt x="21431" y="120643"/>
                  </a:cubicBezTo>
                  <a:close/>
                  <a:moveTo>
                    <a:pt x="114328" y="167792"/>
                  </a:moveTo>
                  <a:lnTo>
                    <a:pt x="81953" y="190752"/>
                  </a:lnTo>
                  <a:moveTo>
                    <a:pt x="62307" y="186037"/>
                  </a:moveTo>
                  <a:cubicBezTo>
                    <a:pt x="69038" y="181909"/>
                    <a:pt x="77841" y="184023"/>
                    <a:pt x="81963" y="190757"/>
                  </a:cubicBezTo>
                  <a:cubicBezTo>
                    <a:pt x="86085" y="197491"/>
                    <a:pt x="83963" y="206293"/>
                    <a:pt x="77225" y="210409"/>
                  </a:cubicBezTo>
                  <a:cubicBezTo>
                    <a:pt x="70488" y="214525"/>
                    <a:pt x="61688" y="212395"/>
                    <a:pt x="57578" y="205654"/>
                  </a:cubicBezTo>
                  <a:cubicBezTo>
                    <a:pt x="53478" y="198929"/>
                    <a:pt x="55593" y="190155"/>
                    <a:pt x="62307" y="186037"/>
                  </a:cubicBezTo>
                  <a:close/>
                  <a:moveTo>
                    <a:pt x="115914" y="113714"/>
                  </a:moveTo>
                  <a:lnTo>
                    <a:pt x="56749" y="73680"/>
                  </a:lnTo>
                  <a:moveTo>
                    <a:pt x="52863" y="53849"/>
                  </a:moveTo>
                  <a:cubicBezTo>
                    <a:pt x="59403" y="58268"/>
                    <a:pt x="61120" y="67152"/>
                    <a:pt x="56700" y="73690"/>
                  </a:cubicBezTo>
                  <a:cubicBezTo>
                    <a:pt x="52279" y="80228"/>
                    <a:pt x="43395" y="81943"/>
                    <a:pt x="36858" y="77521"/>
                  </a:cubicBezTo>
                  <a:cubicBezTo>
                    <a:pt x="30321" y="73099"/>
                    <a:pt x="28608" y="64214"/>
                    <a:pt x="33032" y="57678"/>
                  </a:cubicBezTo>
                  <a:cubicBezTo>
                    <a:pt x="37453" y="51148"/>
                    <a:pt x="46329" y="49434"/>
                    <a:pt x="52863" y="53849"/>
                  </a:cubicBezTo>
                  <a:close/>
                </a:path>
              </a:pathLst>
            </a:custGeom>
            <a:noFill/>
            <a:ln w="12700">
              <a:solidFill>
                <a:srgbClr val="484848"/>
              </a:solidFill>
            </a:ln>
          </p:spPr>
          <p:txBody>
            <a:bodyPr rtlCol="0" anchor="ctr"/>
            <a:lstStyle/>
            <a:p>
              <a:pPr algn="ctr"/>
              <a:endParaRPr>
                <a:solidFill>
                  <a:schemeClr val="tx1">
                    <a:lumMod val="95000"/>
                    <a:lumOff val="5000"/>
                  </a:schemeClr>
                </a:solidFill>
                <a:latin typeface="Arial" panose="020B0604020202020204" pitchFamily="34" charset="0"/>
                <a:cs typeface="Arial" panose="020B0604020202020204" pitchFamily="34" charset="0"/>
              </a:endParaRPr>
            </a:p>
          </p:txBody>
        </p:sp>
        <p:pic>
          <p:nvPicPr>
            <p:cNvPr id="52" name="Graphic 51" descr="Stopwatch with solid fill">
              <a:extLst>
                <a:ext uri="{FF2B5EF4-FFF2-40B4-BE49-F238E27FC236}">
                  <a16:creationId xmlns:a16="http://schemas.microsoft.com/office/drawing/2014/main" id="{BF8961FD-78D0-8450-C10C-8B0B00A4CC6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14952" y="4315064"/>
              <a:ext cx="460582" cy="460582"/>
            </a:xfrm>
            <a:prstGeom prst="rect">
              <a:avLst/>
            </a:prstGeom>
          </p:spPr>
        </p:pic>
        <p:pic>
          <p:nvPicPr>
            <p:cNvPr id="53" name="Graphic 52" descr="Man with solid fill">
              <a:extLst>
                <a:ext uri="{FF2B5EF4-FFF2-40B4-BE49-F238E27FC236}">
                  <a16:creationId xmlns:a16="http://schemas.microsoft.com/office/drawing/2014/main" id="{C0960B01-D900-4B15-6217-C2B39FC7D2B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958964" y="2765346"/>
              <a:ext cx="348775" cy="348775"/>
            </a:xfrm>
            <a:prstGeom prst="rect">
              <a:avLst/>
            </a:prstGeom>
          </p:spPr>
        </p:pic>
        <p:pic>
          <p:nvPicPr>
            <p:cNvPr id="54" name="Graphic 53" descr="Woman with solid fill">
              <a:extLst>
                <a:ext uri="{FF2B5EF4-FFF2-40B4-BE49-F238E27FC236}">
                  <a16:creationId xmlns:a16="http://schemas.microsoft.com/office/drawing/2014/main" id="{4720BB6F-930C-69F5-E6A8-19F3B74DCF7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85401" y="2768866"/>
              <a:ext cx="345255" cy="345255"/>
            </a:xfrm>
            <a:prstGeom prst="rect">
              <a:avLst/>
            </a:prstGeom>
          </p:spPr>
        </p:pic>
      </p:grpSp>
      <p:pic>
        <p:nvPicPr>
          <p:cNvPr id="2" name="Picture 1">
            <a:extLst>
              <a:ext uri="{FF2B5EF4-FFF2-40B4-BE49-F238E27FC236}">
                <a16:creationId xmlns:a16="http://schemas.microsoft.com/office/drawing/2014/main" id="{C4000283-5698-AB2D-D249-094E851F3BF2}"/>
              </a:ext>
            </a:extLst>
          </p:cNvPr>
          <p:cNvPicPr>
            <a:picLocks noChangeAspect="1"/>
          </p:cNvPicPr>
          <p:nvPr/>
        </p:nvPicPr>
        <p:blipFill>
          <a:blip r:embed="rId6"/>
          <a:srcRect b="63243"/>
          <a:stretch>
            <a:fillRect/>
          </a:stretch>
        </p:blipFill>
        <p:spPr>
          <a:xfrm>
            <a:off x="524126" y="3599667"/>
            <a:ext cx="10996608" cy="2457968"/>
          </a:xfrm>
          <a:prstGeom prst="rect">
            <a:avLst/>
          </a:prstGeom>
        </p:spPr>
      </p:pic>
      <p:sp>
        <p:nvSpPr>
          <p:cNvPr id="3" name="TextBox 2">
            <a:extLst>
              <a:ext uri="{FF2B5EF4-FFF2-40B4-BE49-F238E27FC236}">
                <a16:creationId xmlns:a16="http://schemas.microsoft.com/office/drawing/2014/main" id="{651A8DC7-94B8-93EE-0661-ACDD9F49D2F3}"/>
              </a:ext>
            </a:extLst>
          </p:cNvPr>
          <p:cNvSpPr txBox="1"/>
          <p:nvPr/>
        </p:nvSpPr>
        <p:spPr>
          <a:xfrm>
            <a:off x="499879" y="3206407"/>
            <a:ext cx="2819462" cy="46487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b="1">
                <a:solidFill>
                  <a:srgbClr val="7030A0"/>
                </a:solidFill>
                <a:latin typeface="Calibri" panose="020F0502020204030204" pitchFamily="34" charset="0"/>
                <a:ea typeface="Calibri" panose="020F0502020204030204" pitchFamily="34" charset="0"/>
                <a:cs typeface="Calibri" panose="020F0502020204030204" pitchFamily="34" charset="0"/>
              </a:rPr>
              <a:t>DTW (</a:t>
            </a:r>
            <a:r>
              <a:rPr lang="en-US" b="1" err="1">
                <a:solidFill>
                  <a:srgbClr val="7030A0"/>
                </a:solidFill>
                <a:latin typeface="Calibri" panose="020F0502020204030204" pitchFamily="34" charset="0"/>
                <a:ea typeface="Calibri" panose="020F0502020204030204" pitchFamily="34" charset="0"/>
                <a:cs typeface="Calibri" panose="020F0502020204030204" pitchFamily="34" charset="0"/>
              </a:rPr>
              <a:t>V</a:t>
            </a:r>
            <a:r>
              <a:rPr lang="en-US" b="1" baseline="-25000" err="1">
                <a:solidFill>
                  <a:srgbClr val="7030A0"/>
                </a:solidFill>
                <a:latin typeface="Calibri" panose="020F0502020204030204" pitchFamily="34" charset="0"/>
                <a:ea typeface="Calibri" panose="020F0502020204030204" pitchFamily="34" charset="0"/>
                <a:cs typeface="Calibri" panose="020F0502020204030204" pitchFamily="34" charset="0"/>
              </a:rPr>
              <a:t>rel</a:t>
            </a:r>
            <a:r>
              <a:rPr lang="en-US" b="1">
                <a:solidFill>
                  <a:srgbClr val="7030A0"/>
                </a:solidFill>
                <a:latin typeface="Calibri" panose="020F0502020204030204" pitchFamily="34" charset="0"/>
                <a:ea typeface="Calibri" panose="020F0502020204030204" pitchFamily="34" charset="0"/>
                <a:cs typeface="Calibri" panose="020F0502020204030204" pitchFamily="34" charset="0"/>
              </a:rPr>
              <a:t> + THW)</a:t>
            </a:r>
          </a:p>
        </p:txBody>
      </p:sp>
      <p:pic>
        <p:nvPicPr>
          <p:cNvPr id="4" name="Picture 6">
            <a:extLst>
              <a:ext uri="{FF2B5EF4-FFF2-40B4-BE49-F238E27FC236}">
                <a16:creationId xmlns:a16="http://schemas.microsoft.com/office/drawing/2014/main" id="{8B1C8A3A-A18F-EA89-1DC2-CC15CDD31AC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6200" b="64000" l="3556" r="46889">
                        <a14:foregroundMark x1="3556" y1="40800" x2="6444" y2="42000"/>
                        <a14:foregroundMark x1="34333" y1="49400" x2="34333" y2="49400"/>
                        <a14:foregroundMark x1="35556" y1="50000" x2="35556" y2="50000"/>
                        <a14:foregroundMark x1="36556" y1="43600" x2="42778" y2="40400"/>
                        <a14:foregroundMark x1="38111" y1="59600" x2="43667" y2="58000"/>
                        <a14:foregroundMark x1="44000" y1="51600" x2="45333" y2="43000"/>
                        <a14:foregroundMark x1="9889" y1="59600" x2="9889" y2="43600"/>
                        <a14:foregroundMark x1="46889" y1="50000" x2="46889" y2="50000"/>
                        <a14:foregroundMark x1="39556" y1="36600" x2="40556" y2="36200"/>
                        <a14:foregroundMark x1="29667" y1="63200" x2="30667" y2="63200"/>
                        <a14:foregroundMark x1="38556" y1="63200" x2="39889" y2="64000"/>
                      </a14:backgroundRemoval>
                    </a14:imgEffect>
                  </a14:imgLayer>
                </a14:imgProps>
              </a:ext>
              <a:ext uri="{28A0092B-C50C-407E-A947-70E740481C1C}">
                <a14:useLocalDpi xmlns:a14="http://schemas.microsoft.com/office/drawing/2010/main" val="0"/>
              </a:ext>
            </a:extLst>
          </a:blip>
          <a:srcRect l="1407" t="34533" r="50948" b="34534"/>
          <a:stretch/>
        </p:blipFill>
        <p:spPr bwMode="auto">
          <a:xfrm>
            <a:off x="754511" y="1234317"/>
            <a:ext cx="1130818" cy="430292"/>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80026C9F-8EA4-9C1F-5EC4-C573F676CE38}"/>
              </a:ext>
            </a:extLst>
          </p:cNvPr>
          <p:cNvSpPr/>
          <p:nvPr/>
        </p:nvSpPr>
        <p:spPr>
          <a:xfrm>
            <a:off x="7409794" y="1655828"/>
            <a:ext cx="1103586" cy="546636"/>
          </a:xfrm>
          <a:prstGeom prst="rightArrow">
            <a:avLst/>
          </a:prstGeom>
          <a:solidFill>
            <a:srgbClr val="556A85"/>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274A266-EBA7-9359-927B-E00CFE3D6B71}"/>
              </a:ext>
            </a:extLst>
          </p:cNvPr>
          <p:cNvSpPr txBox="1"/>
          <p:nvPr/>
        </p:nvSpPr>
        <p:spPr>
          <a:xfrm>
            <a:off x="8770121" y="1795665"/>
            <a:ext cx="1240725" cy="276999"/>
          </a:xfrm>
          <a:prstGeom prst="rect">
            <a:avLst/>
          </a:prstGeom>
          <a:noFill/>
          <a:ln>
            <a:noFill/>
          </a:ln>
        </p:spPr>
        <p:txBody>
          <a:bodyPr wrap="none" lIns="0" tIns="0" rIns="0" bIns="0" anchor="t">
            <a:spAutoFit/>
          </a:bodyPr>
          <a:lstStyle/>
          <a:p>
            <a:pPr algn="ctr"/>
            <a:r>
              <a:rPr lang="en-US" b="1">
                <a:solidFill>
                  <a:srgbClr val="384352"/>
                </a:solidFill>
                <a:latin typeface="Calibri" panose="020F0502020204030204" pitchFamily="34" charset="0"/>
                <a:ea typeface="Calibri" panose="020F0502020204030204" pitchFamily="34" charset="0"/>
                <a:cs typeface="Calibri" panose="020F0502020204030204" pitchFamily="34" charset="0"/>
              </a:rPr>
              <a:t>365 Episodes</a:t>
            </a:r>
          </a:p>
        </p:txBody>
      </p:sp>
    </p:spTree>
    <p:extLst>
      <p:ext uri="{BB962C8B-B14F-4D97-AF65-F5344CB8AC3E}">
        <p14:creationId xmlns:p14="http://schemas.microsoft.com/office/powerpoint/2010/main" val="18012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E9502-59EA-F810-36F9-5BFA61B13770}"/>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D5372CD-BE73-C95B-BC5E-710CDFBE68E1}"/>
              </a:ext>
            </a:extLst>
          </p:cNvPr>
          <p:cNvSpPr txBox="1"/>
          <p:nvPr/>
        </p:nvSpPr>
        <p:spPr>
          <a:xfrm>
            <a:off x="1585212" y="3666167"/>
            <a:ext cx="4836607" cy="646331"/>
          </a:xfrm>
          <a:prstGeom prst="rect">
            <a:avLst/>
          </a:prstGeom>
          <a:noFill/>
        </p:spPr>
        <p:txBody>
          <a:bodyPr wrap="square" rtlCol="0">
            <a:spAutoFit/>
          </a:bodyPr>
          <a:lstStyle/>
          <a:p>
            <a:pPr marL="285750" indent="-285750">
              <a:buFont typeface="Arial" panose="020B0604020202020204" pitchFamily="34" charset="0"/>
              <a:buChar char="•"/>
            </a:pPr>
            <a:r>
              <a:rPr lang="en-US" b="1"/>
              <a:t>Shifting from Safety-I to Safety-II</a:t>
            </a:r>
          </a:p>
          <a:p>
            <a:pPr marL="285750" indent="-285750">
              <a:buFont typeface="Arial" panose="020B0604020202020204" pitchFamily="34" charset="0"/>
              <a:buChar char="•"/>
            </a:pPr>
            <a:r>
              <a:rPr lang="en-US" b="1"/>
              <a:t>Four distinct temporal adaptation patterns</a:t>
            </a:r>
          </a:p>
        </p:txBody>
      </p:sp>
      <p:pic>
        <p:nvPicPr>
          <p:cNvPr id="11" name="Graphic 10" descr="Checkmark with solid fill">
            <a:extLst>
              <a:ext uri="{FF2B5EF4-FFF2-40B4-BE49-F238E27FC236}">
                <a16:creationId xmlns:a16="http://schemas.microsoft.com/office/drawing/2014/main" id="{9DAB5CAD-13DD-08BD-89EE-F3184C61773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8275" y="3645147"/>
            <a:ext cx="681781" cy="681781"/>
          </a:xfrm>
          <a:prstGeom prst="rect">
            <a:avLst/>
          </a:prstGeom>
        </p:spPr>
      </p:pic>
      <p:pic>
        <p:nvPicPr>
          <p:cNvPr id="14" name="Graphic 13" descr="Warning with solid fill">
            <a:extLst>
              <a:ext uri="{FF2B5EF4-FFF2-40B4-BE49-F238E27FC236}">
                <a16:creationId xmlns:a16="http://schemas.microsoft.com/office/drawing/2014/main" id="{D8390235-C058-8B6D-75C9-2DB163156A7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0421" y="4669248"/>
            <a:ext cx="844791" cy="844791"/>
          </a:xfrm>
          <a:prstGeom prst="rect">
            <a:avLst/>
          </a:prstGeom>
        </p:spPr>
      </p:pic>
      <p:sp>
        <p:nvSpPr>
          <p:cNvPr id="15" name="TextBox 14">
            <a:extLst>
              <a:ext uri="{FF2B5EF4-FFF2-40B4-BE49-F238E27FC236}">
                <a16:creationId xmlns:a16="http://schemas.microsoft.com/office/drawing/2014/main" id="{B9745311-04AC-F2D0-AF3D-15345AA2D1E2}"/>
              </a:ext>
            </a:extLst>
          </p:cNvPr>
          <p:cNvSpPr txBox="1"/>
          <p:nvPr/>
        </p:nvSpPr>
        <p:spPr>
          <a:xfrm>
            <a:off x="1585212" y="4783628"/>
            <a:ext cx="5204471" cy="646331"/>
          </a:xfrm>
          <a:prstGeom prst="rect">
            <a:avLst/>
          </a:prstGeom>
          <a:noFill/>
        </p:spPr>
        <p:txBody>
          <a:bodyPr wrap="square" rtlCol="0">
            <a:spAutoFit/>
          </a:bodyPr>
          <a:lstStyle/>
          <a:p>
            <a:pPr marL="285750" indent="-285750">
              <a:buFont typeface="Arial" panose="020B0604020202020204" pitchFamily="34" charset="0"/>
              <a:buChar char="•"/>
            </a:pPr>
            <a:r>
              <a:rPr lang="en-US" b="1"/>
              <a:t>Considering more drivers</a:t>
            </a:r>
          </a:p>
          <a:p>
            <a:pPr marL="285750" indent="-285750">
              <a:buFont typeface="Arial" panose="020B0604020202020204" pitchFamily="34" charset="0"/>
              <a:buChar char="•"/>
            </a:pPr>
            <a:r>
              <a:rPr lang="en-US" b="1"/>
              <a:t>Adding contextual effect (e.g. Traffic intensity)</a:t>
            </a:r>
          </a:p>
        </p:txBody>
      </p:sp>
      <p:sp>
        <p:nvSpPr>
          <p:cNvPr id="29" name="Title 28">
            <a:extLst>
              <a:ext uri="{FF2B5EF4-FFF2-40B4-BE49-F238E27FC236}">
                <a16:creationId xmlns:a16="http://schemas.microsoft.com/office/drawing/2014/main" id="{736A1632-7C7B-0827-8CAD-76A30306D24D}"/>
              </a:ext>
            </a:extLst>
          </p:cNvPr>
          <p:cNvSpPr>
            <a:spLocks noGrp="1"/>
          </p:cNvSpPr>
          <p:nvPr>
            <p:ph type="title"/>
          </p:nvPr>
        </p:nvSpPr>
        <p:spPr>
          <a:xfrm>
            <a:off x="37036" y="167813"/>
            <a:ext cx="10515600" cy="551000"/>
          </a:xfrm>
        </p:spPr>
        <p:txBody>
          <a:bodyPr/>
          <a:lstStyle/>
          <a:p>
            <a:r>
              <a:rPr lang="en-US" err="1"/>
              <a:t>Behaviour</a:t>
            </a:r>
            <a:r>
              <a:rPr lang="en-US"/>
              <a:t> Adaptation</a:t>
            </a:r>
          </a:p>
        </p:txBody>
      </p:sp>
      <p:pic>
        <p:nvPicPr>
          <p:cNvPr id="2" name="Picture 1">
            <a:extLst>
              <a:ext uri="{FF2B5EF4-FFF2-40B4-BE49-F238E27FC236}">
                <a16:creationId xmlns:a16="http://schemas.microsoft.com/office/drawing/2014/main" id="{81625004-6DC8-DD46-633E-CDD85D1DF127}"/>
              </a:ext>
            </a:extLst>
          </p:cNvPr>
          <p:cNvPicPr>
            <a:picLocks noChangeAspect="1"/>
          </p:cNvPicPr>
          <p:nvPr/>
        </p:nvPicPr>
        <p:blipFill>
          <a:blip r:embed="rId5"/>
          <a:srcRect b="63243"/>
          <a:stretch>
            <a:fillRect/>
          </a:stretch>
        </p:blipFill>
        <p:spPr>
          <a:xfrm>
            <a:off x="488957" y="889973"/>
            <a:ext cx="10996608" cy="2457968"/>
          </a:xfrm>
          <a:prstGeom prst="rect">
            <a:avLst/>
          </a:prstGeom>
        </p:spPr>
      </p:pic>
      <p:pic>
        <p:nvPicPr>
          <p:cNvPr id="1026" name="Picture 2" descr="Distraction - Free miscellaneous icons">
            <a:extLst>
              <a:ext uri="{FF2B5EF4-FFF2-40B4-BE49-F238E27FC236}">
                <a16:creationId xmlns:a16="http://schemas.microsoft.com/office/drawing/2014/main" id="{CF91F482-D401-452F-BBE5-E774E7A837EE}"/>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943" y="3583506"/>
            <a:ext cx="2165590" cy="216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570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BFCB7-E4E4-F4E4-1259-D18BDFF9A165}"/>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E1B42FA6-768D-ED7E-105E-124BEA6B32A8}"/>
              </a:ext>
            </a:extLst>
          </p:cNvPr>
          <p:cNvSpPr/>
          <p:nvPr/>
        </p:nvSpPr>
        <p:spPr>
          <a:xfrm>
            <a:off x="8927133" y="2747593"/>
            <a:ext cx="1613849" cy="118757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C5B005F7-9E8F-B0CA-3191-82DBE864D1A4}"/>
              </a:ext>
            </a:extLst>
          </p:cNvPr>
          <p:cNvSpPr txBox="1"/>
          <p:nvPr/>
        </p:nvSpPr>
        <p:spPr>
          <a:xfrm>
            <a:off x="-58027" y="919481"/>
            <a:ext cx="6803315" cy="400110"/>
          </a:xfrm>
          <a:prstGeom prst="rect">
            <a:avLst/>
          </a:prstGeom>
          <a:noFill/>
        </p:spPr>
        <p:txBody>
          <a:bodyPr wrap="square" rtlCol="0">
            <a:spAutoFit/>
          </a:bodyPr>
          <a:lstStyle/>
          <a:p>
            <a:pPr lvl="1"/>
            <a:r>
              <a:rPr lang="en-US" sz="2000" b="1"/>
              <a:t>Behavioral States Affecting Drivers Internal Capacity:</a:t>
            </a:r>
            <a:endParaRPr lang="fr-FR" sz="2000" b="1">
              <a:solidFill>
                <a:schemeClr val="dk1"/>
              </a:solidFill>
              <a:ea typeface="MS PGothic"/>
            </a:endParaRPr>
          </a:p>
        </p:txBody>
      </p:sp>
      <p:sp>
        <p:nvSpPr>
          <p:cNvPr id="8" name="TextBox 7">
            <a:extLst>
              <a:ext uri="{FF2B5EF4-FFF2-40B4-BE49-F238E27FC236}">
                <a16:creationId xmlns:a16="http://schemas.microsoft.com/office/drawing/2014/main" id="{38E3BD6F-42E2-BF36-01D6-E781E445BBD5}"/>
              </a:ext>
            </a:extLst>
          </p:cNvPr>
          <p:cNvSpPr txBox="1"/>
          <p:nvPr/>
        </p:nvSpPr>
        <p:spPr>
          <a:xfrm>
            <a:off x="437147" y="1405560"/>
            <a:ext cx="6803315" cy="2308324"/>
          </a:xfrm>
          <a:prstGeom prst="rect">
            <a:avLst/>
          </a:prstGeom>
          <a:noFill/>
        </p:spPr>
        <p:txBody>
          <a:bodyPr wrap="square" rtlCol="0">
            <a:spAutoFit/>
          </a:bodyPr>
          <a:lstStyle/>
          <a:p>
            <a:pPr marL="285750" indent="-285750">
              <a:buFont typeface="Arial" panose="020B0604020202020204" pitchFamily="34" charset="0"/>
              <a:buChar char="•"/>
            </a:pPr>
            <a:r>
              <a:rPr lang="fr-FR" b="1"/>
              <a:t>Distraction</a:t>
            </a:r>
            <a:r>
              <a:rPr lang="fr-FR"/>
              <a:t>: </a:t>
            </a:r>
            <a:r>
              <a:rPr lang="fr-FR" err="1"/>
              <a:t>Attentional</a:t>
            </a:r>
            <a:r>
              <a:rPr lang="fr-FR"/>
              <a:t> diversion </a:t>
            </a:r>
            <a:r>
              <a:rPr lang="fr-FR" err="1"/>
              <a:t>toward</a:t>
            </a:r>
            <a:r>
              <a:rPr lang="fr-FR"/>
              <a:t> </a:t>
            </a:r>
            <a:r>
              <a:rPr lang="fr-FR" err="1"/>
              <a:t>competing</a:t>
            </a:r>
            <a:r>
              <a:rPr lang="fr-FR"/>
              <a:t> non-</a:t>
            </a:r>
            <a:r>
              <a:rPr lang="fr-FR" err="1"/>
              <a:t>driving</a:t>
            </a:r>
            <a:r>
              <a:rPr lang="fr-FR"/>
              <a:t> </a:t>
            </a:r>
            <a:r>
              <a:rPr lang="fr-FR" err="1"/>
              <a:t>tasks</a:t>
            </a:r>
            <a:r>
              <a:rPr lang="fr-FR"/>
              <a:t> </a:t>
            </a:r>
            <a:r>
              <a:rPr lang="en-US" i="1">
                <a:solidFill>
                  <a:schemeClr val="tx1">
                    <a:lumMod val="75000"/>
                    <a:lumOff val="25000"/>
                  </a:schemeClr>
                </a:solidFill>
              </a:rPr>
              <a:t>that affects driving safety </a:t>
            </a:r>
            <a:r>
              <a:rPr lang="en-US" baseline="30000">
                <a:solidFill>
                  <a:srgbClr val="00B0F0"/>
                </a:solidFill>
              </a:rPr>
              <a:t>[1]</a:t>
            </a:r>
            <a:endParaRPr lang="fr-FR"/>
          </a:p>
          <a:p>
            <a:pPr marL="285750" indent="-285750">
              <a:buFont typeface="Arial" panose="020B0604020202020204" pitchFamily="34" charset="0"/>
              <a:buChar char="•"/>
            </a:pPr>
            <a:r>
              <a:rPr lang="fr-FR" b="1" err="1"/>
              <a:t>Drowsiness</a:t>
            </a:r>
            <a:r>
              <a:rPr lang="fr-FR"/>
              <a:t>: State of </a:t>
            </a:r>
            <a:r>
              <a:rPr lang="fr-FR" err="1"/>
              <a:t>Increased</a:t>
            </a:r>
            <a:r>
              <a:rPr lang="fr-FR"/>
              <a:t> </a:t>
            </a:r>
            <a:r>
              <a:rPr lang="fr-FR" err="1"/>
              <a:t>sleep</a:t>
            </a:r>
            <a:r>
              <a:rPr lang="fr-FR"/>
              <a:t> </a:t>
            </a:r>
            <a:r>
              <a:rPr lang="fr-FR" err="1"/>
              <a:t>propensity</a:t>
            </a:r>
            <a:r>
              <a:rPr lang="en-US" i="1">
                <a:solidFill>
                  <a:schemeClr val="tx1">
                    <a:lumMod val="75000"/>
                    <a:lumOff val="25000"/>
                  </a:schemeClr>
                </a:solidFill>
              </a:rPr>
              <a:t> due to inadequate </a:t>
            </a:r>
            <a:r>
              <a:rPr lang="en-US" b="1" i="1">
                <a:solidFill>
                  <a:schemeClr val="tx1">
                    <a:lumMod val="75000"/>
                    <a:lumOff val="25000"/>
                  </a:schemeClr>
                </a:solidFill>
              </a:rPr>
              <a:t>rest</a:t>
            </a:r>
            <a:r>
              <a:rPr lang="en-US" i="1">
                <a:solidFill>
                  <a:schemeClr val="tx1">
                    <a:lumMod val="75000"/>
                    <a:lumOff val="25000"/>
                  </a:schemeClr>
                </a:solidFill>
              </a:rPr>
              <a:t>, </a:t>
            </a:r>
            <a:r>
              <a:rPr lang="en-US" b="1" i="1">
                <a:solidFill>
                  <a:schemeClr val="tx1">
                    <a:lumMod val="75000"/>
                    <a:lumOff val="25000"/>
                  </a:schemeClr>
                </a:solidFill>
              </a:rPr>
              <a:t>circadian</a:t>
            </a:r>
            <a:r>
              <a:rPr lang="en-US" i="1">
                <a:solidFill>
                  <a:schemeClr val="tx1">
                    <a:lumMod val="75000"/>
                    <a:lumOff val="25000"/>
                  </a:schemeClr>
                </a:solidFill>
              </a:rPr>
              <a:t> factors, or task-induced </a:t>
            </a:r>
            <a:r>
              <a:rPr lang="en-US" b="1" i="1">
                <a:solidFill>
                  <a:schemeClr val="tx1">
                    <a:lumMod val="75000"/>
                    <a:lumOff val="25000"/>
                  </a:schemeClr>
                </a:solidFill>
              </a:rPr>
              <a:t>fatigue</a:t>
            </a:r>
            <a:r>
              <a:rPr lang="en-US" i="1">
                <a:solidFill>
                  <a:schemeClr val="tx1">
                    <a:lumMod val="75000"/>
                    <a:lumOff val="25000"/>
                  </a:schemeClr>
                </a:solidFill>
              </a:rPr>
              <a:t> </a:t>
            </a:r>
            <a:r>
              <a:rPr lang="fr-FR" err="1"/>
              <a:t>compromising</a:t>
            </a:r>
            <a:r>
              <a:rPr lang="fr-FR"/>
              <a:t> </a:t>
            </a:r>
            <a:r>
              <a:rPr lang="fr-FR" err="1"/>
              <a:t>driving</a:t>
            </a:r>
            <a:r>
              <a:rPr lang="fr-FR"/>
              <a:t> </a:t>
            </a:r>
            <a:r>
              <a:rPr lang="fr-FR" err="1"/>
              <a:t>safety</a:t>
            </a:r>
            <a:r>
              <a:rPr lang="fr-FR"/>
              <a:t> </a:t>
            </a:r>
            <a:r>
              <a:rPr lang="fr-FR" baseline="30000">
                <a:solidFill>
                  <a:srgbClr val="00B0F0"/>
                </a:solidFill>
              </a:rPr>
              <a:t>[2]</a:t>
            </a:r>
            <a:endParaRPr lang="fr-FR"/>
          </a:p>
          <a:p>
            <a:pPr marL="285750" indent="-285750">
              <a:buFont typeface="Arial" panose="020B0604020202020204" pitchFamily="34" charset="0"/>
              <a:buChar char="•"/>
            </a:pPr>
            <a:r>
              <a:rPr lang="fr-FR" b="1"/>
              <a:t>DDD </a:t>
            </a:r>
            <a:r>
              <a:rPr lang="fr-FR" b="1" err="1"/>
              <a:t>Precursors</a:t>
            </a:r>
            <a:r>
              <a:rPr lang="fr-FR" b="1"/>
              <a:t>: </a:t>
            </a:r>
            <a:r>
              <a:rPr lang="fr-FR"/>
              <a:t>An Observable </a:t>
            </a:r>
            <a:r>
              <a:rPr lang="en-US" b="1" i="1">
                <a:solidFill>
                  <a:schemeClr val="tx1">
                    <a:lumMod val="75000"/>
                    <a:lumOff val="25000"/>
                  </a:schemeClr>
                </a:solidFill>
              </a:rPr>
              <a:t>systematic </a:t>
            </a:r>
            <a:r>
              <a:rPr lang="fr-FR" err="1"/>
              <a:t>behavioral</a:t>
            </a:r>
            <a:r>
              <a:rPr lang="fr-FR"/>
              <a:t>/</a:t>
            </a:r>
            <a:r>
              <a:rPr lang="fr-FR" err="1"/>
              <a:t>physiological</a:t>
            </a:r>
            <a:r>
              <a:rPr lang="fr-FR"/>
              <a:t> </a:t>
            </a:r>
            <a:r>
              <a:rPr lang="en-US" b="1" i="1">
                <a:solidFill>
                  <a:schemeClr val="tx1">
                    <a:lumMod val="75000"/>
                    <a:lumOff val="25000"/>
                  </a:schemeClr>
                </a:solidFill>
              </a:rPr>
              <a:t>temporal</a:t>
            </a:r>
            <a:r>
              <a:rPr lang="fr-FR"/>
              <a:t> patterns </a:t>
            </a:r>
            <a:r>
              <a:rPr lang="fr-FR" err="1"/>
              <a:t>that</a:t>
            </a:r>
            <a:r>
              <a:rPr lang="fr-FR"/>
              <a:t> </a:t>
            </a:r>
            <a:r>
              <a:rPr lang="en-US" b="1" i="1">
                <a:solidFill>
                  <a:schemeClr val="tx1">
                    <a:lumMod val="75000"/>
                    <a:lumOff val="25000"/>
                  </a:schemeClr>
                </a:solidFill>
              </a:rPr>
              <a:t>consistently precedes </a:t>
            </a:r>
            <a:r>
              <a:rPr lang="en-US" i="1">
                <a:solidFill>
                  <a:schemeClr val="tx1">
                    <a:lumMod val="75000"/>
                    <a:lumOff val="25000"/>
                  </a:schemeClr>
                </a:solidFill>
              </a:rPr>
              <a:t>and </a:t>
            </a:r>
            <a:r>
              <a:rPr lang="en-US" b="1" i="1">
                <a:solidFill>
                  <a:schemeClr val="tx1">
                    <a:lumMod val="75000"/>
                    <a:lumOff val="25000"/>
                  </a:schemeClr>
                </a:solidFill>
              </a:rPr>
              <a:t>signals</a:t>
            </a:r>
            <a:r>
              <a:rPr lang="en-US" i="1">
                <a:solidFill>
                  <a:schemeClr val="tx1">
                    <a:lumMod val="75000"/>
                    <a:lumOff val="25000"/>
                  </a:schemeClr>
                </a:solidFill>
              </a:rPr>
              <a:t> the increased </a:t>
            </a:r>
            <a:r>
              <a:rPr lang="en-US" b="1" i="1">
                <a:solidFill>
                  <a:schemeClr val="tx1">
                    <a:lumMod val="75000"/>
                    <a:lumOff val="25000"/>
                  </a:schemeClr>
                </a:solidFill>
              </a:rPr>
              <a:t>likelihood of Distracted /Drowsy state</a:t>
            </a:r>
            <a:endParaRPr lang="fr-FR" sz="2000" b="1">
              <a:solidFill>
                <a:schemeClr val="dk1"/>
              </a:solidFill>
              <a:ea typeface="MS PGothic"/>
            </a:endParaRPr>
          </a:p>
        </p:txBody>
      </p:sp>
      <p:sp>
        <p:nvSpPr>
          <p:cNvPr id="13" name="TextBox 12">
            <a:extLst>
              <a:ext uri="{FF2B5EF4-FFF2-40B4-BE49-F238E27FC236}">
                <a16:creationId xmlns:a16="http://schemas.microsoft.com/office/drawing/2014/main" id="{831F396E-BCAF-80EC-73D0-D49E9F97DC5E}"/>
              </a:ext>
            </a:extLst>
          </p:cNvPr>
          <p:cNvSpPr txBox="1"/>
          <p:nvPr/>
        </p:nvSpPr>
        <p:spPr>
          <a:xfrm>
            <a:off x="4042006" y="6451799"/>
            <a:ext cx="1643884" cy="276999"/>
          </a:xfrm>
          <a:prstGeom prst="rect">
            <a:avLst/>
          </a:prstGeom>
          <a:noFill/>
        </p:spPr>
        <p:txBody>
          <a:bodyPr wrap="square" rtlCol="0">
            <a:spAutoFit/>
          </a:bodyPr>
          <a:lstStyle>
            <a:defPPr>
              <a:defRPr lang="fr-FR"/>
            </a:defPPr>
            <a:lvl1pPr eaLnBrk="0" fontAlgn="base" hangingPunct="0">
              <a:spcBef>
                <a:spcPct val="0"/>
              </a:spcBef>
              <a:spcAft>
                <a:spcPct val="0"/>
              </a:spcAft>
              <a:defRPr sz="1350" baseline="30000">
                <a:solidFill>
                  <a:srgbClr val="0070C0"/>
                </a:solidFill>
                <a:latin typeface="Calibri" panose="020F0502020204030204" pitchFamily="34" charset="0"/>
              </a:defRPr>
            </a:lvl1pPr>
            <a:lvl2pPr eaLnBrk="0" fontAlgn="base" hangingPunct="0">
              <a:spcBef>
                <a:spcPct val="0"/>
              </a:spcBef>
              <a:spcAft>
                <a:spcPct val="0"/>
              </a:spcAft>
              <a:defRPr>
                <a:latin typeface="Calibri" panose="020F0502020204030204" pitchFamily="34" charset="0"/>
              </a:defRPr>
            </a:lvl2pPr>
            <a:lvl3pPr eaLnBrk="0" fontAlgn="base" hangingPunct="0">
              <a:spcBef>
                <a:spcPct val="0"/>
              </a:spcBef>
              <a:spcAft>
                <a:spcPct val="0"/>
              </a:spcAft>
              <a:defRPr>
                <a:latin typeface="Calibri" panose="020F0502020204030204" pitchFamily="34" charset="0"/>
              </a:defRPr>
            </a:lvl3pPr>
            <a:lvl4pPr eaLnBrk="0" fontAlgn="base" hangingPunct="0">
              <a:spcBef>
                <a:spcPct val="0"/>
              </a:spcBef>
              <a:spcAft>
                <a:spcPct val="0"/>
              </a:spcAft>
              <a:defRPr>
                <a:latin typeface="Calibri" panose="020F0502020204030204" pitchFamily="34" charset="0"/>
              </a:defRPr>
            </a:lvl4pPr>
            <a:lvl5pPr eaLnBrk="0" fontAlgn="base" hangingPunct="0">
              <a:spcBef>
                <a:spcPct val="0"/>
              </a:spcBef>
              <a:spcAft>
                <a:spcPct val="0"/>
              </a:spcAft>
              <a:defRPr>
                <a:latin typeface="Calibri" panose="020F0502020204030204" pitchFamily="34" charset="0"/>
              </a:defRPr>
            </a:lvl5pPr>
            <a:lvl6pPr>
              <a:defRPr>
                <a:latin typeface="Calibri" panose="020F0502020204030204" pitchFamily="34" charset="0"/>
              </a:defRPr>
            </a:lvl6pPr>
            <a:lvl7pPr>
              <a:defRPr>
                <a:latin typeface="Calibri" panose="020F0502020204030204" pitchFamily="34" charset="0"/>
              </a:defRPr>
            </a:lvl7pPr>
            <a:lvl8pPr>
              <a:defRPr>
                <a:latin typeface="Calibri" panose="020F0502020204030204" pitchFamily="34" charset="0"/>
              </a:defRPr>
            </a:lvl8pPr>
            <a:lvl9pPr>
              <a:defRPr>
                <a:latin typeface="Calibri" panose="020F0502020204030204" pitchFamily="34" charset="0"/>
              </a:defRPr>
            </a:lvl9pPr>
          </a:lstStyle>
          <a:p>
            <a:r>
              <a:rPr lang="en-US" sz="1800"/>
              <a:t>[1] Regan et al.,2024</a:t>
            </a:r>
            <a:endParaRPr lang="en-150" sz="1800"/>
          </a:p>
        </p:txBody>
      </p:sp>
      <p:sp>
        <p:nvSpPr>
          <p:cNvPr id="18" name="TextBox 17">
            <a:extLst>
              <a:ext uri="{FF2B5EF4-FFF2-40B4-BE49-F238E27FC236}">
                <a16:creationId xmlns:a16="http://schemas.microsoft.com/office/drawing/2014/main" id="{BC39CD35-094B-4CBD-4FE0-A21D2DEB752E}"/>
              </a:ext>
            </a:extLst>
          </p:cNvPr>
          <p:cNvSpPr txBox="1"/>
          <p:nvPr/>
        </p:nvSpPr>
        <p:spPr>
          <a:xfrm>
            <a:off x="5611534" y="6451798"/>
            <a:ext cx="1750984" cy="276999"/>
          </a:xfrm>
          <a:prstGeom prst="rect">
            <a:avLst/>
          </a:prstGeom>
          <a:noFill/>
        </p:spPr>
        <p:txBody>
          <a:bodyPr wrap="square" rtlCol="0">
            <a:spAutoFit/>
          </a:bodyPr>
          <a:lstStyle>
            <a:defPPr>
              <a:defRPr lang="fr-FR"/>
            </a:defPPr>
            <a:lvl1pPr eaLnBrk="0" fontAlgn="base" hangingPunct="0">
              <a:spcBef>
                <a:spcPct val="0"/>
              </a:spcBef>
              <a:spcAft>
                <a:spcPct val="0"/>
              </a:spcAft>
              <a:defRPr sz="1350" baseline="30000">
                <a:solidFill>
                  <a:srgbClr val="0070C0"/>
                </a:solidFill>
                <a:latin typeface="Calibri" panose="020F0502020204030204" pitchFamily="34" charset="0"/>
              </a:defRPr>
            </a:lvl1pPr>
            <a:lvl2pPr eaLnBrk="0" fontAlgn="base" hangingPunct="0">
              <a:spcBef>
                <a:spcPct val="0"/>
              </a:spcBef>
              <a:spcAft>
                <a:spcPct val="0"/>
              </a:spcAft>
              <a:defRPr>
                <a:latin typeface="Calibri" panose="020F0502020204030204" pitchFamily="34" charset="0"/>
              </a:defRPr>
            </a:lvl2pPr>
            <a:lvl3pPr eaLnBrk="0" fontAlgn="base" hangingPunct="0">
              <a:spcBef>
                <a:spcPct val="0"/>
              </a:spcBef>
              <a:spcAft>
                <a:spcPct val="0"/>
              </a:spcAft>
              <a:defRPr>
                <a:latin typeface="Calibri" panose="020F0502020204030204" pitchFamily="34" charset="0"/>
              </a:defRPr>
            </a:lvl3pPr>
            <a:lvl4pPr eaLnBrk="0" fontAlgn="base" hangingPunct="0">
              <a:spcBef>
                <a:spcPct val="0"/>
              </a:spcBef>
              <a:spcAft>
                <a:spcPct val="0"/>
              </a:spcAft>
              <a:defRPr>
                <a:latin typeface="Calibri" panose="020F0502020204030204" pitchFamily="34" charset="0"/>
              </a:defRPr>
            </a:lvl4pPr>
            <a:lvl5pPr eaLnBrk="0" fontAlgn="base" hangingPunct="0">
              <a:spcBef>
                <a:spcPct val="0"/>
              </a:spcBef>
              <a:spcAft>
                <a:spcPct val="0"/>
              </a:spcAft>
              <a:defRPr>
                <a:latin typeface="Calibri" panose="020F0502020204030204" pitchFamily="34" charset="0"/>
              </a:defRPr>
            </a:lvl5pPr>
            <a:lvl6pPr>
              <a:defRPr>
                <a:latin typeface="Calibri" panose="020F0502020204030204" pitchFamily="34" charset="0"/>
              </a:defRPr>
            </a:lvl6pPr>
            <a:lvl7pPr>
              <a:defRPr>
                <a:latin typeface="Calibri" panose="020F0502020204030204" pitchFamily="34" charset="0"/>
              </a:defRPr>
            </a:lvl7pPr>
            <a:lvl8pPr>
              <a:defRPr>
                <a:latin typeface="Calibri" panose="020F0502020204030204" pitchFamily="34" charset="0"/>
              </a:defRPr>
            </a:lvl8pPr>
            <a:lvl9pPr>
              <a:defRPr>
                <a:latin typeface="Calibri" panose="020F0502020204030204" pitchFamily="34" charset="0"/>
              </a:defRPr>
            </a:lvl9pPr>
          </a:lstStyle>
          <a:p>
            <a:r>
              <a:rPr lang="en-US" sz="1800"/>
              <a:t>[2] Van Schagen.,2021</a:t>
            </a:r>
            <a:endParaRPr lang="en-150" sz="1800"/>
          </a:p>
        </p:txBody>
      </p:sp>
      <p:sp>
        <p:nvSpPr>
          <p:cNvPr id="19" name="TextBox 18">
            <a:extLst>
              <a:ext uri="{FF2B5EF4-FFF2-40B4-BE49-F238E27FC236}">
                <a16:creationId xmlns:a16="http://schemas.microsoft.com/office/drawing/2014/main" id="{915AF2FD-8E1E-EA4D-887B-1D110A06BC5D}"/>
              </a:ext>
            </a:extLst>
          </p:cNvPr>
          <p:cNvSpPr txBox="1"/>
          <p:nvPr/>
        </p:nvSpPr>
        <p:spPr>
          <a:xfrm>
            <a:off x="437147" y="4429156"/>
            <a:ext cx="8052226" cy="400110"/>
          </a:xfrm>
          <a:prstGeom prst="rect">
            <a:avLst/>
          </a:prstGeom>
          <a:noFill/>
        </p:spPr>
        <p:txBody>
          <a:bodyPr wrap="square" rtlCol="0">
            <a:spAutoFit/>
          </a:bodyPr>
          <a:lstStyle/>
          <a:p>
            <a:r>
              <a:rPr lang="fr-FR" sz="2000" b="1"/>
              <a:t>Multimodal </a:t>
            </a:r>
            <a:r>
              <a:rPr lang="fr-FR" sz="2000" b="1" err="1"/>
              <a:t>Naturalistic</a:t>
            </a:r>
            <a:r>
              <a:rPr lang="fr-FR" sz="2000" b="1"/>
              <a:t> Driving </a:t>
            </a:r>
            <a:r>
              <a:rPr lang="fr-FR" sz="2000" b="1" err="1"/>
              <a:t>Databases</a:t>
            </a:r>
            <a:r>
              <a:rPr lang="fr-FR" sz="2000" b="1"/>
              <a:t> for Distraction and </a:t>
            </a:r>
            <a:r>
              <a:rPr lang="fr-FR" sz="2000" b="1" err="1"/>
              <a:t>Drowsiness</a:t>
            </a:r>
            <a:r>
              <a:rPr lang="fr-FR" sz="2000" b="1"/>
              <a:t>:</a:t>
            </a:r>
          </a:p>
        </p:txBody>
      </p:sp>
      <p:pic>
        <p:nvPicPr>
          <p:cNvPr id="20" name="Picture 10">
            <a:extLst>
              <a:ext uri="{FF2B5EF4-FFF2-40B4-BE49-F238E27FC236}">
                <a16:creationId xmlns:a16="http://schemas.microsoft.com/office/drawing/2014/main" id="{B35D7711-1640-375F-AFA9-57A7CE0C8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54" y="4913292"/>
            <a:ext cx="903125" cy="2560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90F878A-AE54-E067-BD56-34A4892D57C0}"/>
              </a:ext>
            </a:extLst>
          </p:cNvPr>
          <p:cNvPicPr>
            <a:picLocks noChangeAspect="1"/>
          </p:cNvPicPr>
          <p:nvPr/>
        </p:nvPicPr>
        <p:blipFill>
          <a:blip r:embed="rId4"/>
          <a:stretch>
            <a:fillRect/>
          </a:stretch>
        </p:blipFill>
        <p:spPr>
          <a:xfrm>
            <a:off x="561854" y="5259171"/>
            <a:ext cx="730430" cy="306327"/>
          </a:xfrm>
          <a:prstGeom prst="rect">
            <a:avLst/>
          </a:prstGeom>
        </p:spPr>
      </p:pic>
      <p:pic>
        <p:nvPicPr>
          <p:cNvPr id="22" name="Picture 4">
            <a:extLst>
              <a:ext uri="{FF2B5EF4-FFF2-40B4-BE49-F238E27FC236}">
                <a16:creationId xmlns:a16="http://schemas.microsoft.com/office/drawing/2014/main" id="{5CEA3F76-3B6F-FDA2-A28E-A42665A3AE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976" y="5655374"/>
            <a:ext cx="647349" cy="3151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7990C329-FAA6-8C31-3583-F0F8BA270FB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0848" t="11692" r="11500" b="9457"/>
          <a:stretch>
            <a:fillRect/>
          </a:stretch>
        </p:blipFill>
        <p:spPr bwMode="auto">
          <a:xfrm>
            <a:off x="1155407" y="5655374"/>
            <a:ext cx="536307" cy="306327"/>
          </a:xfrm>
          <a:prstGeom prst="rect">
            <a:avLst/>
          </a:prstGeom>
          <a:noFill/>
          <a:extLst>
            <a:ext uri="{909E8E84-426E-40DD-AFC4-6F175D3DCCD1}">
              <a14:hiddenFill xmlns:a14="http://schemas.microsoft.com/office/drawing/2010/main">
                <a:solidFill>
                  <a:srgbClr val="FFFFFF"/>
                </a:solidFill>
              </a14:hiddenFill>
            </a:ext>
          </a:extLst>
        </p:spPr>
      </p:pic>
      <p:sp>
        <p:nvSpPr>
          <p:cNvPr id="24" name="Left Brace 23">
            <a:extLst>
              <a:ext uri="{FF2B5EF4-FFF2-40B4-BE49-F238E27FC236}">
                <a16:creationId xmlns:a16="http://schemas.microsoft.com/office/drawing/2014/main" id="{43DCF0A7-D46C-2506-2F8A-1FF360A27F8D}"/>
              </a:ext>
            </a:extLst>
          </p:cNvPr>
          <p:cNvSpPr/>
          <p:nvPr/>
        </p:nvSpPr>
        <p:spPr>
          <a:xfrm>
            <a:off x="1518937" y="4952775"/>
            <a:ext cx="536306" cy="8396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5" name="Picture 24">
            <a:extLst>
              <a:ext uri="{FF2B5EF4-FFF2-40B4-BE49-F238E27FC236}">
                <a16:creationId xmlns:a16="http://schemas.microsoft.com/office/drawing/2014/main" id="{6D8420FF-7351-BD56-6939-47588E86B9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9378" y="5071183"/>
            <a:ext cx="345397" cy="345397"/>
          </a:xfrm>
          <a:prstGeom prst="rect">
            <a:avLst/>
          </a:prstGeom>
        </p:spPr>
      </p:pic>
      <p:pic>
        <p:nvPicPr>
          <p:cNvPr id="26" name="Picture 25">
            <a:extLst>
              <a:ext uri="{FF2B5EF4-FFF2-40B4-BE49-F238E27FC236}">
                <a16:creationId xmlns:a16="http://schemas.microsoft.com/office/drawing/2014/main" id="{D2E75BC7-37EC-191D-F5E6-62A9D504AC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1609" y="5090535"/>
            <a:ext cx="374384" cy="374384"/>
          </a:xfrm>
          <a:prstGeom prst="rect">
            <a:avLst/>
          </a:prstGeom>
        </p:spPr>
      </p:pic>
      <p:pic>
        <p:nvPicPr>
          <p:cNvPr id="27" name="Picture 4">
            <a:extLst>
              <a:ext uri="{FF2B5EF4-FFF2-40B4-BE49-F238E27FC236}">
                <a16:creationId xmlns:a16="http://schemas.microsoft.com/office/drawing/2014/main" id="{B1D5EE87-43AB-8588-630F-A19433A1198A}"/>
              </a:ext>
            </a:extLst>
          </p:cNvPr>
          <p:cNvPicPr>
            <a:picLocks noChangeAspect="1" noChangeArrowheads="1"/>
          </p:cNvPicPr>
          <p:nvPr/>
        </p:nvPicPr>
        <p:blipFill>
          <a:blip r:embed="rId9">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2470861" y="4952775"/>
            <a:ext cx="580819" cy="58221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93036B0B-A7F9-4148-61C9-8E3D20B0437F}"/>
              </a:ext>
            </a:extLst>
          </p:cNvPr>
          <p:cNvGrpSpPr/>
          <p:nvPr/>
        </p:nvGrpSpPr>
        <p:grpSpPr>
          <a:xfrm>
            <a:off x="2037534" y="5111482"/>
            <a:ext cx="296617" cy="332489"/>
            <a:chOff x="6096000" y="2764059"/>
            <a:chExt cx="930011" cy="768120"/>
          </a:xfrm>
        </p:grpSpPr>
        <p:pic>
          <p:nvPicPr>
            <p:cNvPr id="29" name="Picture 28">
              <a:extLst>
                <a:ext uri="{FF2B5EF4-FFF2-40B4-BE49-F238E27FC236}">
                  <a16:creationId xmlns:a16="http://schemas.microsoft.com/office/drawing/2014/main" id="{E3AF225A-6FAF-7CDD-E97F-342B345759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57891" y="2764059"/>
              <a:ext cx="768120" cy="768120"/>
            </a:xfrm>
            <a:prstGeom prst="rect">
              <a:avLst/>
            </a:prstGeom>
          </p:spPr>
        </p:pic>
        <p:pic>
          <p:nvPicPr>
            <p:cNvPr id="30" name="Picture 29">
              <a:extLst>
                <a:ext uri="{FF2B5EF4-FFF2-40B4-BE49-F238E27FC236}">
                  <a16:creationId xmlns:a16="http://schemas.microsoft.com/office/drawing/2014/main" id="{89995669-4BFC-8F15-191F-CE0727F28C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6000" y="2817426"/>
              <a:ext cx="441554" cy="360196"/>
            </a:xfrm>
            <a:prstGeom prst="rect">
              <a:avLst/>
            </a:prstGeom>
          </p:spPr>
        </p:pic>
      </p:grpSp>
      <p:pic>
        <p:nvPicPr>
          <p:cNvPr id="31" name="Picture 30">
            <a:extLst>
              <a:ext uri="{FF2B5EF4-FFF2-40B4-BE49-F238E27FC236}">
                <a16:creationId xmlns:a16="http://schemas.microsoft.com/office/drawing/2014/main" id="{A80DA3BF-6930-5DFE-DE76-339783B471F2}"/>
              </a:ext>
            </a:extLst>
          </p:cNvPr>
          <p:cNvPicPr>
            <a:picLocks noChangeAspect="1"/>
          </p:cNvPicPr>
          <p:nvPr/>
        </p:nvPicPr>
        <p:blipFill>
          <a:blip r:embed="rId12"/>
          <a:stretch>
            <a:fillRect/>
          </a:stretch>
        </p:blipFill>
        <p:spPr>
          <a:xfrm>
            <a:off x="3697910" y="5098653"/>
            <a:ext cx="359873" cy="374384"/>
          </a:xfrm>
          <a:prstGeom prst="rect">
            <a:avLst/>
          </a:prstGeom>
        </p:spPr>
      </p:pic>
      <p:pic>
        <p:nvPicPr>
          <p:cNvPr id="32" name="Picture 6" descr="Heart Rate&quot; Icon - Download for free – Iconduck">
            <a:extLst>
              <a:ext uri="{FF2B5EF4-FFF2-40B4-BE49-F238E27FC236}">
                <a16:creationId xmlns:a16="http://schemas.microsoft.com/office/drawing/2014/main" id="{31611CA1-6218-EC23-A72F-B4D6DE7A1B0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3826" y="5114857"/>
            <a:ext cx="332489" cy="3129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39BC312B-10A6-CDDB-AA84-B4A64C750905}"/>
              </a:ext>
            </a:extLst>
          </p:cNvPr>
          <p:cNvPicPr>
            <a:picLocks noChangeAspect="1"/>
          </p:cNvPicPr>
          <p:nvPr/>
        </p:nvPicPr>
        <p:blipFill>
          <a:blip r:embed="rId14"/>
          <a:stretch>
            <a:fillRect/>
          </a:stretch>
        </p:blipFill>
        <p:spPr>
          <a:xfrm>
            <a:off x="4704013" y="5106220"/>
            <a:ext cx="449937" cy="310360"/>
          </a:xfrm>
          <a:prstGeom prst="rect">
            <a:avLst/>
          </a:prstGeom>
        </p:spPr>
      </p:pic>
      <p:sp>
        <p:nvSpPr>
          <p:cNvPr id="2" name="TextBox 1">
            <a:extLst>
              <a:ext uri="{FF2B5EF4-FFF2-40B4-BE49-F238E27FC236}">
                <a16:creationId xmlns:a16="http://schemas.microsoft.com/office/drawing/2014/main" id="{FDE9D27F-C384-5EC7-A943-1074E2044FB2}"/>
              </a:ext>
            </a:extLst>
          </p:cNvPr>
          <p:cNvSpPr txBox="1"/>
          <p:nvPr/>
        </p:nvSpPr>
        <p:spPr>
          <a:xfrm>
            <a:off x="437147" y="3784053"/>
            <a:ext cx="8772820" cy="707886"/>
          </a:xfrm>
          <a:prstGeom prst="rect">
            <a:avLst/>
          </a:prstGeom>
          <a:noFill/>
        </p:spPr>
        <p:txBody>
          <a:bodyPr wrap="square" rtlCol="0">
            <a:spAutoFit/>
          </a:bodyPr>
          <a:lstStyle/>
          <a:p>
            <a:r>
              <a:rPr lang="en-US" sz="2000" b="1"/>
              <a:t>Precursors</a:t>
            </a:r>
            <a:r>
              <a:rPr lang="en-US"/>
              <a:t> </a:t>
            </a:r>
            <a:r>
              <a:rPr lang="en-US" b="1"/>
              <a:t>can</a:t>
            </a:r>
            <a:r>
              <a:rPr lang="en-US"/>
              <a:t> </a:t>
            </a:r>
            <a:r>
              <a:rPr lang="en-US" sz="2000" b="1"/>
              <a:t>signal early failure in driver-environment adaptation </a:t>
            </a:r>
          </a:p>
          <a:p>
            <a:r>
              <a:rPr lang="en-US" sz="2000" b="1"/>
              <a:t>mechanisms</a:t>
            </a:r>
            <a:endParaRPr lang="fr-FR" sz="2000" b="1"/>
          </a:p>
        </p:txBody>
      </p:sp>
      <p:cxnSp>
        <p:nvCxnSpPr>
          <p:cNvPr id="6" name="Straight Connector 5">
            <a:extLst>
              <a:ext uri="{FF2B5EF4-FFF2-40B4-BE49-F238E27FC236}">
                <a16:creationId xmlns:a16="http://schemas.microsoft.com/office/drawing/2014/main" id="{C69BEECC-7D29-866B-A2CD-F7C19BDE7A17}"/>
              </a:ext>
            </a:extLst>
          </p:cNvPr>
          <p:cNvCxnSpPr/>
          <p:nvPr/>
        </p:nvCxnSpPr>
        <p:spPr>
          <a:xfrm>
            <a:off x="8927133" y="2300346"/>
            <a:ext cx="0" cy="2180877"/>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EF2D89A-8E2B-EE56-2909-AFCF9BF7EE54}"/>
              </a:ext>
            </a:extLst>
          </p:cNvPr>
          <p:cNvSpPr txBox="1"/>
          <p:nvPr/>
        </p:nvSpPr>
        <p:spPr>
          <a:xfrm>
            <a:off x="10638236" y="2362637"/>
            <a:ext cx="1027845" cy="400110"/>
          </a:xfrm>
          <a:prstGeom prst="rect">
            <a:avLst/>
          </a:prstGeom>
          <a:noFill/>
        </p:spPr>
        <p:txBody>
          <a:bodyPr wrap="none" rtlCol="0">
            <a:spAutoFit/>
          </a:bodyPr>
          <a:lstStyle/>
          <a:p>
            <a:r>
              <a:rPr lang="en-US" sz="1000"/>
              <a:t>Objective Driver</a:t>
            </a:r>
          </a:p>
          <a:p>
            <a:r>
              <a:rPr lang="en-US" sz="1000"/>
              <a:t>Capability</a:t>
            </a:r>
            <a:endParaRPr lang="fr-FR" sz="1000"/>
          </a:p>
        </p:txBody>
      </p:sp>
      <p:sp>
        <p:nvSpPr>
          <p:cNvPr id="45" name="TextBox 44">
            <a:extLst>
              <a:ext uri="{FF2B5EF4-FFF2-40B4-BE49-F238E27FC236}">
                <a16:creationId xmlns:a16="http://schemas.microsoft.com/office/drawing/2014/main" id="{EE58A8C9-0B6C-62D6-A9BD-D00F2C8C872E}"/>
              </a:ext>
            </a:extLst>
          </p:cNvPr>
          <p:cNvSpPr txBox="1"/>
          <p:nvPr/>
        </p:nvSpPr>
        <p:spPr>
          <a:xfrm>
            <a:off x="10638236" y="3857372"/>
            <a:ext cx="939681" cy="400110"/>
          </a:xfrm>
          <a:prstGeom prst="rect">
            <a:avLst/>
          </a:prstGeom>
          <a:noFill/>
        </p:spPr>
        <p:txBody>
          <a:bodyPr wrap="none" rtlCol="0">
            <a:spAutoFit/>
          </a:bodyPr>
          <a:lstStyle/>
          <a:p>
            <a:r>
              <a:rPr lang="en-US" sz="1000"/>
              <a:t>Objective Task</a:t>
            </a:r>
          </a:p>
          <a:p>
            <a:r>
              <a:rPr lang="en-US" sz="1000"/>
              <a:t> Demand</a:t>
            </a:r>
            <a:endParaRPr lang="fr-FR" sz="1000"/>
          </a:p>
        </p:txBody>
      </p:sp>
      <p:sp>
        <p:nvSpPr>
          <p:cNvPr id="46" name="TextBox 45">
            <a:extLst>
              <a:ext uri="{FF2B5EF4-FFF2-40B4-BE49-F238E27FC236}">
                <a16:creationId xmlns:a16="http://schemas.microsoft.com/office/drawing/2014/main" id="{DD5D9E07-8900-BB16-7138-7A08F7D24C0B}"/>
              </a:ext>
            </a:extLst>
          </p:cNvPr>
          <p:cNvSpPr txBox="1"/>
          <p:nvPr/>
        </p:nvSpPr>
        <p:spPr>
          <a:xfrm>
            <a:off x="7846984" y="3078444"/>
            <a:ext cx="1045479" cy="400110"/>
          </a:xfrm>
          <a:prstGeom prst="rect">
            <a:avLst/>
          </a:prstGeom>
          <a:noFill/>
        </p:spPr>
        <p:txBody>
          <a:bodyPr wrap="none" rtlCol="0">
            <a:spAutoFit/>
          </a:bodyPr>
          <a:lstStyle/>
          <a:p>
            <a:r>
              <a:rPr lang="en-US" sz="1000"/>
              <a:t>Task Demand/</a:t>
            </a:r>
          </a:p>
          <a:p>
            <a:r>
              <a:rPr lang="en-US" sz="1000"/>
              <a:t>Driver Capability</a:t>
            </a:r>
            <a:endParaRPr lang="fr-FR" sz="1000"/>
          </a:p>
        </p:txBody>
      </p:sp>
      <p:sp>
        <p:nvSpPr>
          <p:cNvPr id="47" name="TextBox 46">
            <a:extLst>
              <a:ext uri="{FF2B5EF4-FFF2-40B4-BE49-F238E27FC236}">
                <a16:creationId xmlns:a16="http://schemas.microsoft.com/office/drawing/2014/main" id="{4C39F877-8EAE-2545-2648-0AB87BE3EE39}"/>
              </a:ext>
            </a:extLst>
          </p:cNvPr>
          <p:cNvSpPr txBox="1"/>
          <p:nvPr/>
        </p:nvSpPr>
        <p:spPr>
          <a:xfrm>
            <a:off x="8396218" y="2207276"/>
            <a:ext cx="530915" cy="246221"/>
          </a:xfrm>
          <a:prstGeom prst="rect">
            <a:avLst/>
          </a:prstGeom>
          <a:noFill/>
        </p:spPr>
        <p:txBody>
          <a:bodyPr wrap="none" rtlCol="0">
            <a:spAutoFit/>
          </a:bodyPr>
          <a:lstStyle/>
          <a:p>
            <a:r>
              <a:rPr lang="en-US" sz="1000"/>
              <a:t>Higher</a:t>
            </a:r>
            <a:endParaRPr lang="fr-FR" sz="1000"/>
          </a:p>
        </p:txBody>
      </p:sp>
      <p:sp>
        <p:nvSpPr>
          <p:cNvPr id="48" name="TextBox 47">
            <a:extLst>
              <a:ext uri="{FF2B5EF4-FFF2-40B4-BE49-F238E27FC236}">
                <a16:creationId xmlns:a16="http://schemas.microsoft.com/office/drawing/2014/main" id="{5AE6DE0C-ECC4-CD81-9CF8-DDC6148F114B}"/>
              </a:ext>
            </a:extLst>
          </p:cNvPr>
          <p:cNvSpPr txBox="1"/>
          <p:nvPr/>
        </p:nvSpPr>
        <p:spPr>
          <a:xfrm>
            <a:off x="8378883" y="4002498"/>
            <a:ext cx="506870" cy="246221"/>
          </a:xfrm>
          <a:prstGeom prst="rect">
            <a:avLst/>
          </a:prstGeom>
          <a:noFill/>
        </p:spPr>
        <p:txBody>
          <a:bodyPr wrap="none" rtlCol="0">
            <a:spAutoFit/>
          </a:bodyPr>
          <a:lstStyle/>
          <a:p>
            <a:r>
              <a:rPr lang="en-US" sz="1000"/>
              <a:t>Lower</a:t>
            </a:r>
            <a:endParaRPr lang="fr-FR" sz="1000"/>
          </a:p>
        </p:txBody>
      </p:sp>
      <p:sp>
        <p:nvSpPr>
          <p:cNvPr id="52" name="TextBox 51">
            <a:extLst>
              <a:ext uri="{FF2B5EF4-FFF2-40B4-BE49-F238E27FC236}">
                <a16:creationId xmlns:a16="http://schemas.microsoft.com/office/drawing/2014/main" id="{E56474B1-37E4-B4CE-6A87-947962126685}"/>
              </a:ext>
            </a:extLst>
          </p:cNvPr>
          <p:cNvSpPr txBox="1"/>
          <p:nvPr/>
        </p:nvSpPr>
        <p:spPr>
          <a:xfrm>
            <a:off x="9268637" y="3157904"/>
            <a:ext cx="944489" cy="400110"/>
          </a:xfrm>
          <a:prstGeom prst="rect">
            <a:avLst/>
          </a:prstGeom>
          <a:noFill/>
        </p:spPr>
        <p:txBody>
          <a:bodyPr wrap="none" rtlCol="0">
            <a:spAutoFit/>
          </a:bodyPr>
          <a:lstStyle/>
          <a:p>
            <a:r>
              <a:rPr lang="en-US" sz="1000"/>
              <a:t>Actual margin </a:t>
            </a:r>
          </a:p>
          <a:p>
            <a:r>
              <a:rPr lang="en-US" sz="1000"/>
              <a:t> of adaptation</a:t>
            </a:r>
            <a:endParaRPr lang="fr-FR" sz="1000"/>
          </a:p>
        </p:txBody>
      </p:sp>
      <p:cxnSp>
        <p:nvCxnSpPr>
          <p:cNvPr id="57" name="Straight Arrow Connector 56">
            <a:extLst>
              <a:ext uri="{FF2B5EF4-FFF2-40B4-BE49-F238E27FC236}">
                <a16:creationId xmlns:a16="http://schemas.microsoft.com/office/drawing/2014/main" id="{4CFC6A62-FE77-CE1A-C290-CBB7F387A45A}"/>
              </a:ext>
            </a:extLst>
          </p:cNvPr>
          <p:cNvCxnSpPr>
            <a:cxnSpLocks/>
          </p:cNvCxnSpPr>
          <p:nvPr/>
        </p:nvCxnSpPr>
        <p:spPr>
          <a:xfrm flipV="1">
            <a:off x="9740882" y="2751701"/>
            <a:ext cx="0" cy="406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3AABF60-2877-32B7-BDDB-9C492AD5A836}"/>
              </a:ext>
            </a:extLst>
          </p:cNvPr>
          <p:cNvCxnSpPr>
            <a:cxnSpLocks/>
            <a:stCxn id="52" idx="2"/>
            <a:endCxn id="49" idx="2"/>
          </p:cNvCxnSpPr>
          <p:nvPr/>
        </p:nvCxnSpPr>
        <p:spPr>
          <a:xfrm flipH="1">
            <a:off x="9734058" y="3558014"/>
            <a:ext cx="6824" cy="377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10">
            <a:extLst>
              <a:ext uri="{FF2B5EF4-FFF2-40B4-BE49-F238E27FC236}">
                <a16:creationId xmlns:a16="http://schemas.microsoft.com/office/drawing/2014/main" id="{C6DBFE20-D7DC-18AB-10E5-E2986F973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54" y="4908136"/>
            <a:ext cx="903125" cy="2560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FCDF606-3699-F48F-D0D1-A76E36776786}"/>
              </a:ext>
            </a:extLst>
          </p:cNvPr>
          <p:cNvPicPr>
            <a:picLocks noChangeAspect="1"/>
          </p:cNvPicPr>
          <p:nvPr/>
        </p:nvPicPr>
        <p:blipFill>
          <a:blip r:embed="rId4"/>
          <a:stretch>
            <a:fillRect/>
          </a:stretch>
        </p:blipFill>
        <p:spPr>
          <a:xfrm>
            <a:off x="561854" y="5254015"/>
            <a:ext cx="730430" cy="306327"/>
          </a:xfrm>
          <a:prstGeom prst="rect">
            <a:avLst/>
          </a:prstGeom>
        </p:spPr>
      </p:pic>
      <p:pic>
        <p:nvPicPr>
          <p:cNvPr id="12" name="Picture 4">
            <a:extLst>
              <a:ext uri="{FF2B5EF4-FFF2-40B4-BE49-F238E27FC236}">
                <a16:creationId xmlns:a16="http://schemas.microsoft.com/office/drawing/2014/main" id="{E9038BAA-379D-4CDC-69F0-86DB718594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976" y="5650218"/>
            <a:ext cx="647349" cy="315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673C9B84-14E5-E3DB-ABB2-9E76BD885CB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0848" t="11692" r="11500" b="9457"/>
          <a:stretch>
            <a:fillRect/>
          </a:stretch>
        </p:blipFill>
        <p:spPr bwMode="auto">
          <a:xfrm>
            <a:off x="1155407" y="5650218"/>
            <a:ext cx="536307" cy="3063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5C7BFDD-0C43-670B-E853-2F1757ADF332}"/>
              </a:ext>
            </a:extLst>
          </p:cNvPr>
          <p:cNvSpPr>
            <a:spLocks noGrp="1"/>
          </p:cNvSpPr>
          <p:nvPr>
            <p:ph type="title"/>
          </p:nvPr>
        </p:nvSpPr>
        <p:spPr>
          <a:xfrm>
            <a:off x="95408" y="151298"/>
            <a:ext cx="11570673" cy="551000"/>
          </a:xfrm>
        </p:spPr>
        <p:txBody>
          <a:bodyPr/>
          <a:lstStyle/>
          <a:p>
            <a:r>
              <a:rPr lang="en-US"/>
              <a:t>Driver States Impacting Behavioral Adaptation</a:t>
            </a:r>
          </a:p>
        </p:txBody>
      </p:sp>
    </p:spTree>
    <p:extLst>
      <p:ext uri="{BB962C8B-B14F-4D97-AF65-F5344CB8AC3E}">
        <p14:creationId xmlns:p14="http://schemas.microsoft.com/office/powerpoint/2010/main" val="2390632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0-#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0-#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0-#ppt_w/2"/>
                                          </p:val>
                                        </p:tav>
                                        <p:tav tm="100000">
                                          <p:val>
                                            <p:strVal val="#ppt_x"/>
                                          </p:val>
                                        </p:tav>
                                      </p:tavLst>
                                    </p:anim>
                                    <p:anim calcmode="lin" valueType="num">
                                      <p:cBhvr additive="base">
                                        <p:cTn id="60" dur="500" fill="hold"/>
                                        <p:tgtEl>
                                          <p:spTgt spid="26"/>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0-#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0-#ppt_w/2"/>
                                          </p:val>
                                        </p:tav>
                                        <p:tav tm="100000">
                                          <p:val>
                                            <p:strVal val="#ppt_x"/>
                                          </p:val>
                                        </p:tav>
                                      </p:tavLst>
                                    </p:anim>
                                    <p:anim calcmode="lin" valueType="num">
                                      <p:cBhvr additive="base">
                                        <p:cTn id="72" dur="5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0-#ppt_w/2"/>
                                          </p:val>
                                        </p:tav>
                                        <p:tav tm="100000">
                                          <p:val>
                                            <p:strVal val="#ppt_x"/>
                                          </p:val>
                                        </p:tav>
                                      </p:tavLst>
                                    </p:anim>
                                    <p:anim calcmode="lin" valueType="num">
                                      <p:cBhvr additive="base">
                                        <p:cTn id="76" dur="500" fill="hold"/>
                                        <p:tgtEl>
                                          <p:spTgt spid="32"/>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0-#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0-#ppt_w/2"/>
                                          </p:val>
                                        </p:tav>
                                        <p:tav tm="100000">
                                          <p:val>
                                            <p:strVal val="#ppt_x"/>
                                          </p:val>
                                        </p:tav>
                                      </p:tavLst>
                                    </p:anim>
                                    <p:anim calcmode="lin" valueType="num">
                                      <p:cBhvr additive="base">
                                        <p:cTn id="84" dur="500" fill="hold"/>
                                        <p:tgtEl>
                                          <p:spTgt spid="1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0-#ppt_w/2"/>
                                          </p:val>
                                        </p:tav>
                                        <p:tav tm="100000">
                                          <p:val>
                                            <p:strVal val="#ppt_x"/>
                                          </p:val>
                                        </p:tav>
                                      </p:tavLst>
                                    </p:anim>
                                    <p:anim calcmode="lin" valueType="num">
                                      <p:cBhvr additive="base">
                                        <p:cTn id="88" dur="500" fill="hold"/>
                                        <p:tgtEl>
                                          <p:spTgt spid="11"/>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0-#ppt_w/2"/>
                                          </p:val>
                                        </p:tav>
                                        <p:tav tm="100000">
                                          <p:val>
                                            <p:strVal val="#ppt_x"/>
                                          </p:val>
                                        </p:tav>
                                      </p:tavLst>
                                    </p:anim>
                                    <p:anim calcmode="lin" valueType="num">
                                      <p:cBhvr additive="base">
                                        <p:cTn id="92" dur="500" fill="hold"/>
                                        <p:tgtEl>
                                          <p:spTgt spid="12"/>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additive="base">
                                        <p:cTn id="101" dur="500" fill="hold"/>
                                        <p:tgtEl>
                                          <p:spTgt spid="49"/>
                                        </p:tgtEl>
                                        <p:attrNameLst>
                                          <p:attrName>ppt_x</p:attrName>
                                        </p:attrNameLst>
                                      </p:cBhvr>
                                      <p:tavLst>
                                        <p:tav tm="0">
                                          <p:val>
                                            <p:strVal val="1+#ppt_w/2"/>
                                          </p:val>
                                        </p:tav>
                                        <p:tav tm="100000">
                                          <p:val>
                                            <p:strVal val="#ppt_x"/>
                                          </p:val>
                                        </p:tav>
                                      </p:tavLst>
                                    </p:anim>
                                    <p:anim calcmode="lin" valueType="num">
                                      <p:cBhvr additive="base">
                                        <p:cTn id="102" dur="500" fill="hold"/>
                                        <p:tgtEl>
                                          <p:spTgt spid="49"/>
                                        </p:tgtEl>
                                        <p:attrNameLst>
                                          <p:attrName>ppt_y</p:attrName>
                                        </p:attrNameLst>
                                      </p:cBhvr>
                                      <p:tavLst>
                                        <p:tav tm="0">
                                          <p:val>
                                            <p:strVal val="#ppt_y"/>
                                          </p:val>
                                        </p:tav>
                                        <p:tav tm="100000">
                                          <p:val>
                                            <p:strVal val="#ppt_y"/>
                                          </p:val>
                                        </p:tav>
                                      </p:tavLst>
                                    </p:anim>
                                  </p:childTnLst>
                                </p:cTn>
                              </p:par>
                              <p:par>
                                <p:cTn id="103" presetID="2" presetClass="entr" presetSubtype="2" fill="hold" nodeType="withEffect">
                                  <p:stCondLst>
                                    <p:cond delay="0"/>
                                  </p:stCondLst>
                                  <p:childTnLst>
                                    <p:set>
                                      <p:cBhvr>
                                        <p:cTn id="104" dur="1" fill="hold">
                                          <p:stCondLst>
                                            <p:cond delay="0"/>
                                          </p:stCondLst>
                                        </p:cTn>
                                        <p:tgtEl>
                                          <p:spTgt spid="6"/>
                                        </p:tgtEl>
                                        <p:attrNameLst>
                                          <p:attrName>style.visibility</p:attrName>
                                        </p:attrNameLst>
                                      </p:cBhvr>
                                      <p:to>
                                        <p:strVal val="visible"/>
                                      </p:to>
                                    </p:set>
                                    <p:anim calcmode="lin" valueType="num">
                                      <p:cBhvr additive="base">
                                        <p:cTn id="105" dur="500" fill="hold"/>
                                        <p:tgtEl>
                                          <p:spTgt spid="6"/>
                                        </p:tgtEl>
                                        <p:attrNameLst>
                                          <p:attrName>ppt_x</p:attrName>
                                        </p:attrNameLst>
                                      </p:cBhvr>
                                      <p:tavLst>
                                        <p:tav tm="0">
                                          <p:val>
                                            <p:strVal val="1+#ppt_w/2"/>
                                          </p:val>
                                        </p:tav>
                                        <p:tav tm="100000">
                                          <p:val>
                                            <p:strVal val="#ppt_x"/>
                                          </p:val>
                                        </p:tav>
                                      </p:tavLst>
                                    </p:anim>
                                    <p:anim calcmode="lin" valueType="num">
                                      <p:cBhvr additive="base">
                                        <p:cTn id="106" dur="500" fill="hold"/>
                                        <p:tgtEl>
                                          <p:spTgt spid="6"/>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anim calcmode="lin" valueType="num">
                                      <p:cBhvr additive="base">
                                        <p:cTn id="109" dur="500" fill="hold"/>
                                        <p:tgtEl>
                                          <p:spTgt spid="44"/>
                                        </p:tgtEl>
                                        <p:attrNameLst>
                                          <p:attrName>ppt_x</p:attrName>
                                        </p:attrNameLst>
                                      </p:cBhvr>
                                      <p:tavLst>
                                        <p:tav tm="0">
                                          <p:val>
                                            <p:strVal val="1+#ppt_w/2"/>
                                          </p:val>
                                        </p:tav>
                                        <p:tav tm="100000">
                                          <p:val>
                                            <p:strVal val="#ppt_x"/>
                                          </p:val>
                                        </p:tav>
                                      </p:tavLst>
                                    </p:anim>
                                    <p:anim calcmode="lin" valueType="num">
                                      <p:cBhvr additive="base">
                                        <p:cTn id="110" dur="500" fill="hold"/>
                                        <p:tgtEl>
                                          <p:spTgt spid="44"/>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additive="base">
                                        <p:cTn id="113" dur="500" fill="hold"/>
                                        <p:tgtEl>
                                          <p:spTgt spid="45"/>
                                        </p:tgtEl>
                                        <p:attrNameLst>
                                          <p:attrName>ppt_x</p:attrName>
                                        </p:attrNameLst>
                                      </p:cBhvr>
                                      <p:tavLst>
                                        <p:tav tm="0">
                                          <p:val>
                                            <p:strVal val="1+#ppt_w/2"/>
                                          </p:val>
                                        </p:tav>
                                        <p:tav tm="100000">
                                          <p:val>
                                            <p:strVal val="#ppt_x"/>
                                          </p:val>
                                        </p:tav>
                                      </p:tavLst>
                                    </p:anim>
                                    <p:anim calcmode="lin" valueType="num">
                                      <p:cBhvr additive="base">
                                        <p:cTn id="114" dur="500" fill="hold"/>
                                        <p:tgtEl>
                                          <p:spTgt spid="45"/>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additive="base">
                                        <p:cTn id="117" dur="500" fill="hold"/>
                                        <p:tgtEl>
                                          <p:spTgt spid="46"/>
                                        </p:tgtEl>
                                        <p:attrNameLst>
                                          <p:attrName>ppt_x</p:attrName>
                                        </p:attrNameLst>
                                      </p:cBhvr>
                                      <p:tavLst>
                                        <p:tav tm="0">
                                          <p:val>
                                            <p:strVal val="1+#ppt_w/2"/>
                                          </p:val>
                                        </p:tav>
                                        <p:tav tm="100000">
                                          <p:val>
                                            <p:strVal val="#ppt_x"/>
                                          </p:val>
                                        </p:tav>
                                      </p:tavLst>
                                    </p:anim>
                                    <p:anim calcmode="lin" valueType="num">
                                      <p:cBhvr additive="base">
                                        <p:cTn id="118" dur="500" fill="hold"/>
                                        <p:tgtEl>
                                          <p:spTgt spid="46"/>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additive="base">
                                        <p:cTn id="121" dur="500" fill="hold"/>
                                        <p:tgtEl>
                                          <p:spTgt spid="47"/>
                                        </p:tgtEl>
                                        <p:attrNameLst>
                                          <p:attrName>ppt_x</p:attrName>
                                        </p:attrNameLst>
                                      </p:cBhvr>
                                      <p:tavLst>
                                        <p:tav tm="0">
                                          <p:val>
                                            <p:strVal val="1+#ppt_w/2"/>
                                          </p:val>
                                        </p:tav>
                                        <p:tav tm="100000">
                                          <p:val>
                                            <p:strVal val="#ppt_x"/>
                                          </p:val>
                                        </p:tav>
                                      </p:tavLst>
                                    </p:anim>
                                    <p:anim calcmode="lin" valueType="num">
                                      <p:cBhvr additive="base">
                                        <p:cTn id="122" dur="500" fill="hold"/>
                                        <p:tgtEl>
                                          <p:spTgt spid="47"/>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additive="base">
                                        <p:cTn id="125" dur="500" fill="hold"/>
                                        <p:tgtEl>
                                          <p:spTgt spid="48"/>
                                        </p:tgtEl>
                                        <p:attrNameLst>
                                          <p:attrName>ppt_x</p:attrName>
                                        </p:attrNameLst>
                                      </p:cBhvr>
                                      <p:tavLst>
                                        <p:tav tm="0">
                                          <p:val>
                                            <p:strVal val="1+#ppt_w/2"/>
                                          </p:val>
                                        </p:tav>
                                        <p:tav tm="100000">
                                          <p:val>
                                            <p:strVal val="#ppt_x"/>
                                          </p:val>
                                        </p:tav>
                                      </p:tavLst>
                                    </p:anim>
                                    <p:anim calcmode="lin" valueType="num">
                                      <p:cBhvr additive="base">
                                        <p:cTn id="126" dur="500" fill="hold"/>
                                        <p:tgtEl>
                                          <p:spTgt spid="48"/>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52"/>
                                        </p:tgtEl>
                                        <p:attrNameLst>
                                          <p:attrName>style.visibility</p:attrName>
                                        </p:attrNameLst>
                                      </p:cBhvr>
                                      <p:to>
                                        <p:strVal val="visible"/>
                                      </p:to>
                                    </p:set>
                                    <p:anim calcmode="lin" valueType="num">
                                      <p:cBhvr additive="base">
                                        <p:cTn id="129" dur="500" fill="hold"/>
                                        <p:tgtEl>
                                          <p:spTgt spid="52"/>
                                        </p:tgtEl>
                                        <p:attrNameLst>
                                          <p:attrName>ppt_x</p:attrName>
                                        </p:attrNameLst>
                                      </p:cBhvr>
                                      <p:tavLst>
                                        <p:tav tm="0">
                                          <p:val>
                                            <p:strVal val="1+#ppt_w/2"/>
                                          </p:val>
                                        </p:tav>
                                        <p:tav tm="100000">
                                          <p:val>
                                            <p:strVal val="#ppt_x"/>
                                          </p:val>
                                        </p:tav>
                                      </p:tavLst>
                                    </p:anim>
                                    <p:anim calcmode="lin" valueType="num">
                                      <p:cBhvr additive="base">
                                        <p:cTn id="130" dur="500" fill="hold"/>
                                        <p:tgtEl>
                                          <p:spTgt spid="52"/>
                                        </p:tgtEl>
                                        <p:attrNameLst>
                                          <p:attrName>ppt_y</p:attrName>
                                        </p:attrNameLst>
                                      </p:cBhvr>
                                      <p:tavLst>
                                        <p:tav tm="0">
                                          <p:val>
                                            <p:strVal val="#ppt_y"/>
                                          </p:val>
                                        </p:tav>
                                        <p:tav tm="100000">
                                          <p:val>
                                            <p:strVal val="#ppt_y"/>
                                          </p:val>
                                        </p:tav>
                                      </p:tavLst>
                                    </p:anim>
                                  </p:childTnLst>
                                </p:cTn>
                              </p:par>
                              <p:par>
                                <p:cTn id="131" presetID="2" presetClass="entr" presetSubtype="2" fill="hold" nodeType="with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additive="base">
                                        <p:cTn id="133" dur="500" fill="hold"/>
                                        <p:tgtEl>
                                          <p:spTgt spid="57"/>
                                        </p:tgtEl>
                                        <p:attrNameLst>
                                          <p:attrName>ppt_x</p:attrName>
                                        </p:attrNameLst>
                                      </p:cBhvr>
                                      <p:tavLst>
                                        <p:tav tm="0">
                                          <p:val>
                                            <p:strVal val="1+#ppt_w/2"/>
                                          </p:val>
                                        </p:tav>
                                        <p:tav tm="100000">
                                          <p:val>
                                            <p:strVal val="#ppt_x"/>
                                          </p:val>
                                        </p:tav>
                                      </p:tavLst>
                                    </p:anim>
                                    <p:anim calcmode="lin" valueType="num">
                                      <p:cBhvr additive="base">
                                        <p:cTn id="134" dur="500" fill="hold"/>
                                        <p:tgtEl>
                                          <p:spTgt spid="57"/>
                                        </p:tgtEl>
                                        <p:attrNameLst>
                                          <p:attrName>ppt_y</p:attrName>
                                        </p:attrNameLst>
                                      </p:cBhvr>
                                      <p:tavLst>
                                        <p:tav tm="0">
                                          <p:val>
                                            <p:strVal val="#ppt_y"/>
                                          </p:val>
                                        </p:tav>
                                        <p:tav tm="100000">
                                          <p:val>
                                            <p:strVal val="#ppt_y"/>
                                          </p:val>
                                        </p:tav>
                                      </p:tavLst>
                                    </p:anim>
                                  </p:childTnLst>
                                </p:cTn>
                              </p:par>
                              <p:par>
                                <p:cTn id="135" presetID="2" presetClass="entr" presetSubtype="2" fill="hold" nodeType="withEffect">
                                  <p:stCondLst>
                                    <p:cond delay="0"/>
                                  </p:stCondLst>
                                  <p:childTnLst>
                                    <p:set>
                                      <p:cBhvr>
                                        <p:cTn id="136" dur="1" fill="hold">
                                          <p:stCondLst>
                                            <p:cond delay="0"/>
                                          </p:stCondLst>
                                        </p:cTn>
                                        <p:tgtEl>
                                          <p:spTgt spid="59"/>
                                        </p:tgtEl>
                                        <p:attrNameLst>
                                          <p:attrName>style.visibility</p:attrName>
                                        </p:attrNameLst>
                                      </p:cBhvr>
                                      <p:to>
                                        <p:strVal val="visible"/>
                                      </p:to>
                                    </p:set>
                                    <p:anim calcmode="lin" valueType="num">
                                      <p:cBhvr additive="base">
                                        <p:cTn id="137" dur="500" fill="hold"/>
                                        <p:tgtEl>
                                          <p:spTgt spid="59"/>
                                        </p:tgtEl>
                                        <p:attrNameLst>
                                          <p:attrName>ppt_x</p:attrName>
                                        </p:attrNameLst>
                                      </p:cBhvr>
                                      <p:tavLst>
                                        <p:tav tm="0">
                                          <p:val>
                                            <p:strVal val="1+#ppt_w/2"/>
                                          </p:val>
                                        </p:tav>
                                        <p:tav tm="100000">
                                          <p:val>
                                            <p:strVal val="#ppt_x"/>
                                          </p:val>
                                        </p:tav>
                                      </p:tavLst>
                                    </p:anim>
                                    <p:anim calcmode="lin" valueType="num">
                                      <p:cBhvr additive="base">
                                        <p:cTn id="13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 grpId="0"/>
      <p:bldP spid="8" grpId="0"/>
      <p:bldP spid="13" grpId="0"/>
      <p:bldP spid="18" grpId="0"/>
      <p:bldP spid="19" grpId="0"/>
      <p:bldP spid="24" grpId="0" animBg="1"/>
      <p:bldP spid="2" grpId="0"/>
      <p:bldP spid="44" grpId="0"/>
      <p:bldP spid="45" grpId="0"/>
      <p:bldP spid="46" grpId="0"/>
      <p:bldP spid="47" grpId="0"/>
      <p:bldP spid="48"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1CFC4-E3A8-8ED9-CD57-58BE892C1E7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D7B24FB-386E-32A5-B209-B5012C4225B3}"/>
              </a:ext>
            </a:extLst>
          </p:cNvPr>
          <p:cNvSpPr txBox="1"/>
          <p:nvPr/>
        </p:nvSpPr>
        <p:spPr>
          <a:xfrm>
            <a:off x="-58027" y="919481"/>
            <a:ext cx="6803315" cy="400110"/>
          </a:xfrm>
          <a:prstGeom prst="rect">
            <a:avLst/>
          </a:prstGeom>
          <a:noFill/>
        </p:spPr>
        <p:txBody>
          <a:bodyPr wrap="square" rtlCol="0">
            <a:spAutoFit/>
          </a:bodyPr>
          <a:lstStyle/>
          <a:p>
            <a:pPr lvl="1"/>
            <a:r>
              <a:rPr lang="en-US" sz="2000" b="1"/>
              <a:t>Behavioral States Affecting Drivers Internal Capacity:</a:t>
            </a:r>
            <a:endParaRPr lang="fr-FR" sz="2000" b="1">
              <a:solidFill>
                <a:schemeClr val="dk1"/>
              </a:solidFill>
              <a:ea typeface="MS PGothic"/>
            </a:endParaRPr>
          </a:p>
        </p:txBody>
      </p:sp>
      <p:sp>
        <p:nvSpPr>
          <p:cNvPr id="8" name="TextBox 7">
            <a:extLst>
              <a:ext uri="{FF2B5EF4-FFF2-40B4-BE49-F238E27FC236}">
                <a16:creationId xmlns:a16="http://schemas.microsoft.com/office/drawing/2014/main" id="{0091B801-7DD6-4AA9-18D9-5A8FA6408799}"/>
              </a:ext>
            </a:extLst>
          </p:cNvPr>
          <p:cNvSpPr txBox="1"/>
          <p:nvPr/>
        </p:nvSpPr>
        <p:spPr>
          <a:xfrm>
            <a:off x="437147" y="1405560"/>
            <a:ext cx="6803315" cy="2308324"/>
          </a:xfrm>
          <a:prstGeom prst="rect">
            <a:avLst/>
          </a:prstGeom>
          <a:noFill/>
        </p:spPr>
        <p:txBody>
          <a:bodyPr wrap="square" rtlCol="0">
            <a:spAutoFit/>
          </a:bodyPr>
          <a:lstStyle/>
          <a:p>
            <a:pPr marL="285750" indent="-285750">
              <a:buFont typeface="Arial" panose="020B0604020202020204" pitchFamily="34" charset="0"/>
              <a:buChar char="•"/>
            </a:pPr>
            <a:r>
              <a:rPr lang="fr-FR" b="1"/>
              <a:t>Distraction</a:t>
            </a:r>
            <a:r>
              <a:rPr lang="fr-FR"/>
              <a:t>: </a:t>
            </a:r>
            <a:r>
              <a:rPr lang="fr-FR" err="1"/>
              <a:t>Attentional</a:t>
            </a:r>
            <a:r>
              <a:rPr lang="fr-FR"/>
              <a:t> diversion </a:t>
            </a:r>
            <a:r>
              <a:rPr lang="fr-FR" err="1"/>
              <a:t>toward</a:t>
            </a:r>
            <a:r>
              <a:rPr lang="fr-FR"/>
              <a:t> </a:t>
            </a:r>
            <a:r>
              <a:rPr lang="fr-FR" err="1"/>
              <a:t>competing</a:t>
            </a:r>
            <a:r>
              <a:rPr lang="fr-FR"/>
              <a:t> non-</a:t>
            </a:r>
            <a:r>
              <a:rPr lang="fr-FR" err="1"/>
              <a:t>driving</a:t>
            </a:r>
            <a:r>
              <a:rPr lang="fr-FR"/>
              <a:t> </a:t>
            </a:r>
            <a:r>
              <a:rPr lang="fr-FR" err="1"/>
              <a:t>tasks</a:t>
            </a:r>
            <a:r>
              <a:rPr lang="fr-FR"/>
              <a:t> </a:t>
            </a:r>
            <a:r>
              <a:rPr lang="en-US" i="1">
                <a:solidFill>
                  <a:schemeClr val="tx1">
                    <a:lumMod val="75000"/>
                    <a:lumOff val="25000"/>
                  </a:schemeClr>
                </a:solidFill>
              </a:rPr>
              <a:t>that affects driving safety </a:t>
            </a:r>
            <a:r>
              <a:rPr lang="en-US" baseline="30000">
                <a:solidFill>
                  <a:srgbClr val="00B0F0"/>
                </a:solidFill>
              </a:rPr>
              <a:t>[1]</a:t>
            </a:r>
            <a:endParaRPr lang="fr-FR"/>
          </a:p>
          <a:p>
            <a:pPr marL="285750" indent="-285750">
              <a:buFont typeface="Arial" panose="020B0604020202020204" pitchFamily="34" charset="0"/>
              <a:buChar char="•"/>
            </a:pPr>
            <a:r>
              <a:rPr lang="fr-FR" b="1" err="1"/>
              <a:t>Drowsiness</a:t>
            </a:r>
            <a:r>
              <a:rPr lang="fr-FR"/>
              <a:t>: State of </a:t>
            </a:r>
            <a:r>
              <a:rPr lang="fr-FR" err="1"/>
              <a:t>Increased</a:t>
            </a:r>
            <a:r>
              <a:rPr lang="fr-FR"/>
              <a:t> </a:t>
            </a:r>
            <a:r>
              <a:rPr lang="fr-FR" err="1"/>
              <a:t>sleep</a:t>
            </a:r>
            <a:r>
              <a:rPr lang="fr-FR"/>
              <a:t> </a:t>
            </a:r>
            <a:r>
              <a:rPr lang="fr-FR" err="1"/>
              <a:t>propensity</a:t>
            </a:r>
            <a:r>
              <a:rPr lang="en-US" i="1">
                <a:solidFill>
                  <a:schemeClr val="tx1">
                    <a:lumMod val="75000"/>
                    <a:lumOff val="25000"/>
                  </a:schemeClr>
                </a:solidFill>
              </a:rPr>
              <a:t> due to inadequate </a:t>
            </a:r>
            <a:r>
              <a:rPr lang="en-US" b="1" i="1">
                <a:solidFill>
                  <a:schemeClr val="tx1">
                    <a:lumMod val="75000"/>
                    <a:lumOff val="25000"/>
                  </a:schemeClr>
                </a:solidFill>
              </a:rPr>
              <a:t>rest</a:t>
            </a:r>
            <a:r>
              <a:rPr lang="en-US" i="1">
                <a:solidFill>
                  <a:schemeClr val="tx1">
                    <a:lumMod val="75000"/>
                    <a:lumOff val="25000"/>
                  </a:schemeClr>
                </a:solidFill>
              </a:rPr>
              <a:t>, </a:t>
            </a:r>
            <a:r>
              <a:rPr lang="en-US" b="1" i="1">
                <a:solidFill>
                  <a:schemeClr val="tx1">
                    <a:lumMod val="75000"/>
                    <a:lumOff val="25000"/>
                  </a:schemeClr>
                </a:solidFill>
              </a:rPr>
              <a:t>circadian</a:t>
            </a:r>
            <a:r>
              <a:rPr lang="en-US" i="1">
                <a:solidFill>
                  <a:schemeClr val="tx1">
                    <a:lumMod val="75000"/>
                    <a:lumOff val="25000"/>
                  </a:schemeClr>
                </a:solidFill>
              </a:rPr>
              <a:t> factors, or task-induced </a:t>
            </a:r>
            <a:r>
              <a:rPr lang="en-US" b="1" i="1">
                <a:solidFill>
                  <a:schemeClr val="tx1">
                    <a:lumMod val="75000"/>
                    <a:lumOff val="25000"/>
                  </a:schemeClr>
                </a:solidFill>
              </a:rPr>
              <a:t>fatigue</a:t>
            </a:r>
            <a:r>
              <a:rPr lang="en-US" i="1">
                <a:solidFill>
                  <a:schemeClr val="tx1">
                    <a:lumMod val="75000"/>
                    <a:lumOff val="25000"/>
                  </a:schemeClr>
                </a:solidFill>
              </a:rPr>
              <a:t> </a:t>
            </a:r>
            <a:r>
              <a:rPr lang="fr-FR" err="1"/>
              <a:t>compromising</a:t>
            </a:r>
            <a:r>
              <a:rPr lang="fr-FR"/>
              <a:t> </a:t>
            </a:r>
            <a:r>
              <a:rPr lang="fr-FR" err="1"/>
              <a:t>driving</a:t>
            </a:r>
            <a:r>
              <a:rPr lang="fr-FR"/>
              <a:t> </a:t>
            </a:r>
            <a:r>
              <a:rPr lang="fr-FR" err="1"/>
              <a:t>safety</a:t>
            </a:r>
            <a:r>
              <a:rPr lang="fr-FR"/>
              <a:t> </a:t>
            </a:r>
            <a:r>
              <a:rPr lang="fr-FR" baseline="30000">
                <a:solidFill>
                  <a:srgbClr val="00B0F0"/>
                </a:solidFill>
              </a:rPr>
              <a:t>[2]</a:t>
            </a:r>
            <a:endParaRPr lang="fr-FR"/>
          </a:p>
          <a:p>
            <a:pPr marL="285750" indent="-285750">
              <a:buFont typeface="Arial" panose="020B0604020202020204" pitchFamily="34" charset="0"/>
              <a:buChar char="•"/>
            </a:pPr>
            <a:r>
              <a:rPr lang="fr-FR" b="1"/>
              <a:t>DDD </a:t>
            </a:r>
            <a:r>
              <a:rPr lang="fr-FR" b="1" err="1"/>
              <a:t>Precursors</a:t>
            </a:r>
            <a:r>
              <a:rPr lang="fr-FR" b="1"/>
              <a:t>: </a:t>
            </a:r>
            <a:r>
              <a:rPr lang="fr-FR"/>
              <a:t>An Observable </a:t>
            </a:r>
            <a:r>
              <a:rPr lang="en-US" b="1" i="1">
                <a:solidFill>
                  <a:schemeClr val="tx1">
                    <a:lumMod val="75000"/>
                    <a:lumOff val="25000"/>
                  </a:schemeClr>
                </a:solidFill>
              </a:rPr>
              <a:t>systematic </a:t>
            </a:r>
            <a:r>
              <a:rPr lang="fr-FR" err="1"/>
              <a:t>behavioral</a:t>
            </a:r>
            <a:r>
              <a:rPr lang="fr-FR"/>
              <a:t>/</a:t>
            </a:r>
            <a:r>
              <a:rPr lang="fr-FR" err="1"/>
              <a:t>physiological</a:t>
            </a:r>
            <a:r>
              <a:rPr lang="fr-FR"/>
              <a:t> </a:t>
            </a:r>
            <a:r>
              <a:rPr lang="en-US" b="1" i="1">
                <a:solidFill>
                  <a:schemeClr val="tx1">
                    <a:lumMod val="75000"/>
                    <a:lumOff val="25000"/>
                  </a:schemeClr>
                </a:solidFill>
              </a:rPr>
              <a:t>temporal</a:t>
            </a:r>
            <a:r>
              <a:rPr lang="fr-FR"/>
              <a:t> patterns </a:t>
            </a:r>
            <a:r>
              <a:rPr lang="fr-FR" err="1"/>
              <a:t>that</a:t>
            </a:r>
            <a:r>
              <a:rPr lang="fr-FR"/>
              <a:t> </a:t>
            </a:r>
            <a:r>
              <a:rPr lang="en-US" b="1" i="1">
                <a:solidFill>
                  <a:schemeClr val="tx1">
                    <a:lumMod val="75000"/>
                    <a:lumOff val="25000"/>
                  </a:schemeClr>
                </a:solidFill>
              </a:rPr>
              <a:t>consistently precedes </a:t>
            </a:r>
            <a:r>
              <a:rPr lang="en-US" i="1">
                <a:solidFill>
                  <a:schemeClr val="tx1">
                    <a:lumMod val="75000"/>
                    <a:lumOff val="25000"/>
                  </a:schemeClr>
                </a:solidFill>
              </a:rPr>
              <a:t>and </a:t>
            </a:r>
            <a:r>
              <a:rPr lang="en-US" b="1" i="1">
                <a:solidFill>
                  <a:schemeClr val="tx1">
                    <a:lumMod val="75000"/>
                    <a:lumOff val="25000"/>
                  </a:schemeClr>
                </a:solidFill>
              </a:rPr>
              <a:t>signals</a:t>
            </a:r>
            <a:r>
              <a:rPr lang="en-US" i="1">
                <a:solidFill>
                  <a:schemeClr val="tx1">
                    <a:lumMod val="75000"/>
                    <a:lumOff val="25000"/>
                  </a:schemeClr>
                </a:solidFill>
              </a:rPr>
              <a:t> the increased </a:t>
            </a:r>
            <a:r>
              <a:rPr lang="en-US" b="1" i="1">
                <a:solidFill>
                  <a:schemeClr val="tx1">
                    <a:lumMod val="75000"/>
                    <a:lumOff val="25000"/>
                  </a:schemeClr>
                </a:solidFill>
              </a:rPr>
              <a:t>likelihood of Distracted /Drowsy state</a:t>
            </a:r>
            <a:endParaRPr lang="fr-FR" sz="2000" b="1">
              <a:solidFill>
                <a:schemeClr val="dk1"/>
              </a:solidFill>
              <a:ea typeface="MS PGothic"/>
            </a:endParaRPr>
          </a:p>
        </p:txBody>
      </p:sp>
      <p:sp>
        <p:nvSpPr>
          <p:cNvPr id="19" name="TextBox 18">
            <a:extLst>
              <a:ext uri="{FF2B5EF4-FFF2-40B4-BE49-F238E27FC236}">
                <a16:creationId xmlns:a16="http://schemas.microsoft.com/office/drawing/2014/main" id="{2C7262F4-2385-D6AE-5CF2-E9B86DA9268D}"/>
              </a:ext>
            </a:extLst>
          </p:cNvPr>
          <p:cNvSpPr txBox="1"/>
          <p:nvPr/>
        </p:nvSpPr>
        <p:spPr>
          <a:xfrm>
            <a:off x="437147" y="4429156"/>
            <a:ext cx="8052226" cy="400110"/>
          </a:xfrm>
          <a:prstGeom prst="rect">
            <a:avLst/>
          </a:prstGeom>
          <a:noFill/>
        </p:spPr>
        <p:txBody>
          <a:bodyPr wrap="square" rtlCol="0">
            <a:spAutoFit/>
          </a:bodyPr>
          <a:lstStyle/>
          <a:p>
            <a:r>
              <a:rPr lang="fr-FR" sz="2000" b="1"/>
              <a:t>Multimodal </a:t>
            </a:r>
            <a:r>
              <a:rPr lang="fr-FR" sz="2000" b="1" err="1"/>
              <a:t>Naturalistic</a:t>
            </a:r>
            <a:r>
              <a:rPr lang="fr-FR" sz="2000" b="1"/>
              <a:t> Driving </a:t>
            </a:r>
            <a:r>
              <a:rPr lang="fr-FR" sz="2000" b="1" err="1"/>
              <a:t>Databases</a:t>
            </a:r>
            <a:r>
              <a:rPr lang="fr-FR" sz="2000" b="1"/>
              <a:t> for Distraction and </a:t>
            </a:r>
            <a:r>
              <a:rPr lang="fr-FR" sz="2000" b="1" err="1"/>
              <a:t>Drowsiness</a:t>
            </a:r>
            <a:r>
              <a:rPr lang="fr-FR" sz="2000" b="1"/>
              <a:t>:</a:t>
            </a:r>
          </a:p>
        </p:txBody>
      </p:sp>
      <p:pic>
        <p:nvPicPr>
          <p:cNvPr id="20" name="Picture 10">
            <a:extLst>
              <a:ext uri="{FF2B5EF4-FFF2-40B4-BE49-F238E27FC236}">
                <a16:creationId xmlns:a16="http://schemas.microsoft.com/office/drawing/2014/main" id="{A3D6B8CD-4F09-585D-E187-AF21A955F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54" y="4913292"/>
            <a:ext cx="903125" cy="2560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081407BD-5768-7699-F9B2-CF008F21B55C}"/>
              </a:ext>
            </a:extLst>
          </p:cNvPr>
          <p:cNvPicPr>
            <a:picLocks noChangeAspect="1"/>
          </p:cNvPicPr>
          <p:nvPr/>
        </p:nvPicPr>
        <p:blipFill>
          <a:blip r:embed="rId4"/>
          <a:stretch>
            <a:fillRect/>
          </a:stretch>
        </p:blipFill>
        <p:spPr>
          <a:xfrm>
            <a:off x="561854" y="5259171"/>
            <a:ext cx="730430" cy="306327"/>
          </a:xfrm>
          <a:prstGeom prst="rect">
            <a:avLst/>
          </a:prstGeom>
        </p:spPr>
      </p:pic>
      <p:pic>
        <p:nvPicPr>
          <p:cNvPr id="22" name="Picture 4">
            <a:extLst>
              <a:ext uri="{FF2B5EF4-FFF2-40B4-BE49-F238E27FC236}">
                <a16:creationId xmlns:a16="http://schemas.microsoft.com/office/drawing/2014/main" id="{B2D85577-3C47-FB4C-446C-D084761F68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976" y="5655374"/>
            <a:ext cx="647349" cy="3151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8D4E7EBF-2BD6-D31D-4971-45993865706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0848" t="11692" r="11500" b="9457"/>
          <a:stretch>
            <a:fillRect/>
          </a:stretch>
        </p:blipFill>
        <p:spPr bwMode="auto">
          <a:xfrm>
            <a:off x="1155407" y="5655374"/>
            <a:ext cx="536307" cy="306327"/>
          </a:xfrm>
          <a:prstGeom prst="rect">
            <a:avLst/>
          </a:prstGeom>
          <a:noFill/>
          <a:extLst>
            <a:ext uri="{909E8E84-426E-40DD-AFC4-6F175D3DCCD1}">
              <a14:hiddenFill xmlns:a14="http://schemas.microsoft.com/office/drawing/2010/main">
                <a:solidFill>
                  <a:srgbClr val="FFFFFF"/>
                </a:solidFill>
              </a14:hiddenFill>
            </a:ext>
          </a:extLst>
        </p:spPr>
      </p:pic>
      <p:sp>
        <p:nvSpPr>
          <p:cNvPr id="24" name="Left Brace 23">
            <a:extLst>
              <a:ext uri="{FF2B5EF4-FFF2-40B4-BE49-F238E27FC236}">
                <a16:creationId xmlns:a16="http://schemas.microsoft.com/office/drawing/2014/main" id="{D1010C6A-3CD7-0FE3-A1BF-6636FCD47179}"/>
              </a:ext>
            </a:extLst>
          </p:cNvPr>
          <p:cNvSpPr/>
          <p:nvPr/>
        </p:nvSpPr>
        <p:spPr>
          <a:xfrm>
            <a:off x="1518937" y="4952775"/>
            <a:ext cx="536306" cy="8396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5" name="Picture 24">
            <a:extLst>
              <a:ext uri="{FF2B5EF4-FFF2-40B4-BE49-F238E27FC236}">
                <a16:creationId xmlns:a16="http://schemas.microsoft.com/office/drawing/2014/main" id="{BC5C374B-48C9-1AC9-1ADA-4D76DF62C4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9378" y="5071183"/>
            <a:ext cx="345397" cy="345397"/>
          </a:xfrm>
          <a:prstGeom prst="rect">
            <a:avLst/>
          </a:prstGeom>
        </p:spPr>
      </p:pic>
      <p:pic>
        <p:nvPicPr>
          <p:cNvPr id="26" name="Picture 25">
            <a:extLst>
              <a:ext uri="{FF2B5EF4-FFF2-40B4-BE49-F238E27FC236}">
                <a16:creationId xmlns:a16="http://schemas.microsoft.com/office/drawing/2014/main" id="{47AA8D71-074F-C75A-6735-5741AB653D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1609" y="5090535"/>
            <a:ext cx="374384" cy="374384"/>
          </a:xfrm>
          <a:prstGeom prst="rect">
            <a:avLst/>
          </a:prstGeom>
        </p:spPr>
      </p:pic>
      <p:pic>
        <p:nvPicPr>
          <p:cNvPr id="27" name="Picture 4">
            <a:extLst>
              <a:ext uri="{FF2B5EF4-FFF2-40B4-BE49-F238E27FC236}">
                <a16:creationId xmlns:a16="http://schemas.microsoft.com/office/drawing/2014/main" id="{423E3885-5C6F-C3D9-A6AE-A1A2B1D03E97}"/>
              </a:ext>
            </a:extLst>
          </p:cNvPr>
          <p:cNvPicPr>
            <a:picLocks noChangeAspect="1" noChangeArrowheads="1"/>
          </p:cNvPicPr>
          <p:nvPr/>
        </p:nvPicPr>
        <p:blipFill>
          <a:blip r:embed="rId9">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2470861" y="4952775"/>
            <a:ext cx="580819" cy="58221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3E30AE23-D537-10C1-FBB1-76F6E3A5A833}"/>
              </a:ext>
            </a:extLst>
          </p:cNvPr>
          <p:cNvGrpSpPr/>
          <p:nvPr/>
        </p:nvGrpSpPr>
        <p:grpSpPr>
          <a:xfrm>
            <a:off x="2037534" y="5111482"/>
            <a:ext cx="296617" cy="332489"/>
            <a:chOff x="6096000" y="2764059"/>
            <a:chExt cx="930011" cy="768120"/>
          </a:xfrm>
        </p:grpSpPr>
        <p:pic>
          <p:nvPicPr>
            <p:cNvPr id="29" name="Picture 28">
              <a:extLst>
                <a:ext uri="{FF2B5EF4-FFF2-40B4-BE49-F238E27FC236}">
                  <a16:creationId xmlns:a16="http://schemas.microsoft.com/office/drawing/2014/main" id="{9F763547-3D84-0D67-52FA-AEE282075B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57891" y="2764059"/>
              <a:ext cx="768120" cy="768120"/>
            </a:xfrm>
            <a:prstGeom prst="rect">
              <a:avLst/>
            </a:prstGeom>
          </p:spPr>
        </p:pic>
        <p:pic>
          <p:nvPicPr>
            <p:cNvPr id="30" name="Picture 29">
              <a:extLst>
                <a:ext uri="{FF2B5EF4-FFF2-40B4-BE49-F238E27FC236}">
                  <a16:creationId xmlns:a16="http://schemas.microsoft.com/office/drawing/2014/main" id="{FF5498B0-4F01-DB8E-AC21-A3AD4F3DF8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6000" y="2817426"/>
              <a:ext cx="441554" cy="360196"/>
            </a:xfrm>
            <a:prstGeom prst="rect">
              <a:avLst/>
            </a:prstGeom>
          </p:spPr>
        </p:pic>
      </p:grpSp>
      <p:pic>
        <p:nvPicPr>
          <p:cNvPr id="31" name="Picture 30">
            <a:extLst>
              <a:ext uri="{FF2B5EF4-FFF2-40B4-BE49-F238E27FC236}">
                <a16:creationId xmlns:a16="http://schemas.microsoft.com/office/drawing/2014/main" id="{58A182C3-985C-9388-F292-1FB37EDF4F71}"/>
              </a:ext>
            </a:extLst>
          </p:cNvPr>
          <p:cNvPicPr>
            <a:picLocks noChangeAspect="1"/>
          </p:cNvPicPr>
          <p:nvPr/>
        </p:nvPicPr>
        <p:blipFill>
          <a:blip r:embed="rId12"/>
          <a:stretch>
            <a:fillRect/>
          </a:stretch>
        </p:blipFill>
        <p:spPr>
          <a:xfrm>
            <a:off x="3697910" y="5098653"/>
            <a:ext cx="359873" cy="374384"/>
          </a:xfrm>
          <a:prstGeom prst="rect">
            <a:avLst/>
          </a:prstGeom>
        </p:spPr>
      </p:pic>
      <p:pic>
        <p:nvPicPr>
          <p:cNvPr id="32" name="Picture 6" descr="Heart Rate&quot; Icon - Download for free – Iconduck">
            <a:extLst>
              <a:ext uri="{FF2B5EF4-FFF2-40B4-BE49-F238E27FC236}">
                <a16:creationId xmlns:a16="http://schemas.microsoft.com/office/drawing/2014/main" id="{25C313BC-5448-8099-A1CE-49F7AA1366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3826" y="5114857"/>
            <a:ext cx="332489" cy="3129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0EE0FA2E-BCCA-1086-EE62-E79A1204FA49}"/>
              </a:ext>
            </a:extLst>
          </p:cNvPr>
          <p:cNvPicPr>
            <a:picLocks noChangeAspect="1"/>
          </p:cNvPicPr>
          <p:nvPr/>
        </p:nvPicPr>
        <p:blipFill>
          <a:blip r:embed="rId14"/>
          <a:stretch>
            <a:fillRect/>
          </a:stretch>
        </p:blipFill>
        <p:spPr>
          <a:xfrm>
            <a:off x="4704013" y="5106220"/>
            <a:ext cx="449937" cy="310360"/>
          </a:xfrm>
          <a:prstGeom prst="rect">
            <a:avLst/>
          </a:prstGeom>
        </p:spPr>
      </p:pic>
      <p:sp>
        <p:nvSpPr>
          <p:cNvPr id="2" name="TextBox 1">
            <a:extLst>
              <a:ext uri="{FF2B5EF4-FFF2-40B4-BE49-F238E27FC236}">
                <a16:creationId xmlns:a16="http://schemas.microsoft.com/office/drawing/2014/main" id="{D4A0292F-8D45-F32D-A8FF-FA19BD2B6AFD}"/>
              </a:ext>
            </a:extLst>
          </p:cNvPr>
          <p:cNvSpPr txBox="1"/>
          <p:nvPr/>
        </p:nvSpPr>
        <p:spPr>
          <a:xfrm>
            <a:off x="437147" y="3784053"/>
            <a:ext cx="8772820" cy="707886"/>
          </a:xfrm>
          <a:prstGeom prst="rect">
            <a:avLst/>
          </a:prstGeom>
          <a:noFill/>
        </p:spPr>
        <p:txBody>
          <a:bodyPr wrap="square" rtlCol="0">
            <a:spAutoFit/>
          </a:bodyPr>
          <a:lstStyle/>
          <a:p>
            <a:r>
              <a:rPr lang="en-US" sz="2000" b="1"/>
              <a:t>Precursors</a:t>
            </a:r>
            <a:r>
              <a:rPr lang="en-US"/>
              <a:t> </a:t>
            </a:r>
            <a:r>
              <a:rPr lang="en-US" b="1"/>
              <a:t>can</a:t>
            </a:r>
            <a:r>
              <a:rPr lang="en-US"/>
              <a:t> </a:t>
            </a:r>
            <a:r>
              <a:rPr lang="en-US" sz="2000" b="1"/>
              <a:t>signal early failure in driver-environment adaptation </a:t>
            </a:r>
          </a:p>
          <a:p>
            <a:r>
              <a:rPr lang="en-US" sz="2000" b="1"/>
              <a:t>mechanisms</a:t>
            </a:r>
            <a:endParaRPr lang="fr-FR" sz="2000" b="1"/>
          </a:p>
        </p:txBody>
      </p:sp>
      <p:pic>
        <p:nvPicPr>
          <p:cNvPr id="10" name="Picture 10">
            <a:extLst>
              <a:ext uri="{FF2B5EF4-FFF2-40B4-BE49-F238E27FC236}">
                <a16:creationId xmlns:a16="http://schemas.microsoft.com/office/drawing/2014/main" id="{C115D07E-05AC-B0FA-B2A7-7504BC444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54" y="4908136"/>
            <a:ext cx="903125" cy="2560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05896AD-1F62-81BA-E0C4-2720FAE2EAC4}"/>
              </a:ext>
            </a:extLst>
          </p:cNvPr>
          <p:cNvPicPr>
            <a:picLocks noChangeAspect="1"/>
          </p:cNvPicPr>
          <p:nvPr/>
        </p:nvPicPr>
        <p:blipFill>
          <a:blip r:embed="rId4"/>
          <a:stretch>
            <a:fillRect/>
          </a:stretch>
        </p:blipFill>
        <p:spPr>
          <a:xfrm>
            <a:off x="561854" y="5254015"/>
            <a:ext cx="730430" cy="306327"/>
          </a:xfrm>
          <a:prstGeom prst="rect">
            <a:avLst/>
          </a:prstGeom>
        </p:spPr>
      </p:pic>
      <p:pic>
        <p:nvPicPr>
          <p:cNvPr id="12" name="Picture 4">
            <a:extLst>
              <a:ext uri="{FF2B5EF4-FFF2-40B4-BE49-F238E27FC236}">
                <a16:creationId xmlns:a16="http://schemas.microsoft.com/office/drawing/2014/main" id="{CECC059D-1C09-2F53-914A-BE7DA3D450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976" y="5650218"/>
            <a:ext cx="647349" cy="315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F802689C-EFE5-DE95-A516-698FB34EA96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0848" t="11692" r="11500" b="9457"/>
          <a:stretch>
            <a:fillRect/>
          </a:stretch>
        </p:blipFill>
        <p:spPr bwMode="auto">
          <a:xfrm>
            <a:off x="1155407" y="5650218"/>
            <a:ext cx="536307" cy="3063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11E0424-B435-8A56-FFB6-AAD5501348E9}"/>
              </a:ext>
            </a:extLst>
          </p:cNvPr>
          <p:cNvSpPr/>
          <p:nvPr/>
        </p:nvSpPr>
        <p:spPr>
          <a:xfrm>
            <a:off x="8927133" y="2858104"/>
            <a:ext cx="1600200" cy="84364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Straight Arrow Connector 6">
            <a:extLst>
              <a:ext uri="{FF2B5EF4-FFF2-40B4-BE49-F238E27FC236}">
                <a16:creationId xmlns:a16="http://schemas.microsoft.com/office/drawing/2014/main" id="{450B722B-5D74-D88B-C516-CAB0169784B0}"/>
              </a:ext>
            </a:extLst>
          </p:cNvPr>
          <p:cNvCxnSpPr>
            <a:cxnSpLocks/>
          </p:cNvCxnSpPr>
          <p:nvPr/>
        </p:nvCxnSpPr>
        <p:spPr>
          <a:xfrm>
            <a:off x="9727233" y="3458609"/>
            <a:ext cx="0" cy="243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5688FB6-74D0-37C6-3ACA-F23DB95DB3DF}"/>
              </a:ext>
            </a:extLst>
          </p:cNvPr>
          <p:cNvCxnSpPr>
            <a:cxnSpLocks/>
          </p:cNvCxnSpPr>
          <p:nvPr/>
        </p:nvCxnSpPr>
        <p:spPr>
          <a:xfrm flipV="1">
            <a:off x="9727233" y="2858104"/>
            <a:ext cx="0" cy="288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C63BB5E-36E0-165D-C92A-66E3619DC4CA}"/>
              </a:ext>
            </a:extLst>
          </p:cNvPr>
          <p:cNvSpPr txBox="1"/>
          <p:nvPr/>
        </p:nvSpPr>
        <p:spPr>
          <a:xfrm>
            <a:off x="9254988" y="3085729"/>
            <a:ext cx="944489" cy="400110"/>
          </a:xfrm>
          <a:prstGeom prst="rect">
            <a:avLst/>
          </a:prstGeom>
          <a:noFill/>
        </p:spPr>
        <p:txBody>
          <a:bodyPr wrap="none" rtlCol="0">
            <a:spAutoFit/>
          </a:bodyPr>
          <a:lstStyle/>
          <a:p>
            <a:r>
              <a:rPr lang="en-US" sz="1000"/>
              <a:t>Actual margin </a:t>
            </a:r>
          </a:p>
          <a:p>
            <a:r>
              <a:rPr lang="en-US" sz="1000"/>
              <a:t> of adaptation</a:t>
            </a:r>
            <a:endParaRPr lang="fr-FR" sz="1000"/>
          </a:p>
        </p:txBody>
      </p:sp>
      <p:cxnSp>
        <p:nvCxnSpPr>
          <p:cNvPr id="16" name="Straight Connector 15">
            <a:extLst>
              <a:ext uri="{FF2B5EF4-FFF2-40B4-BE49-F238E27FC236}">
                <a16:creationId xmlns:a16="http://schemas.microsoft.com/office/drawing/2014/main" id="{00AAD98C-1A9E-3475-288A-6675DE9AAD99}"/>
              </a:ext>
            </a:extLst>
          </p:cNvPr>
          <p:cNvCxnSpPr/>
          <p:nvPr/>
        </p:nvCxnSpPr>
        <p:spPr>
          <a:xfrm>
            <a:off x="8927133" y="2300346"/>
            <a:ext cx="0" cy="2180877"/>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1A80035-3FD6-E475-D421-EA1525749432}"/>
              </a:ext>
            </a:extLst>
          </p:cNvPr>
          <p:cNvSpPr txBox="1"/>
          <p:nvPr/>
        </p:nvSpPr>
        <p:spPr>
          <a:xfrm>
            <a:off x="10638236" y="2362637"/>
            <a:ext cx="1027845" cy="400110"/>
          </a:xfrm>
          <a:prstGeom prst="rect">
            <a:avLst/>
          </a:prstGeom>
          <a:noFill/>
        </p:spPr>
        <p:txBody>
          <a:bodyPr wrap="none" rtlCol="0">
            <a:spAutoFit/>
          </a:bodyPr>
          <a:lstStyle/>
          <a:p>
            <a:r>
              <a:rPr lang="en-US" sz="1000"/>
              <a:t>Objective Driver</a:t>
            </a:r>
          </a:p>
          <a:p>
            <a:r>
              <a:rPr lang="en-US" sz="1000"/>
              <a:t>Capability</a:t>
            </a:r>
            <a:endParaRPr lang="fr-FR" sz="1000"/>
          </a:p>
        </p:txBody>
      </p:sp>
      <p:sp>
        <p:nvSpPr>
          <p:cNvPr id="34" name="TextBox 33">
            <a:extLst>
              <a:ext uri="{FF2B5EF4-FFF2-40B4-BE49-F238E27FC236}">
                <a16:creationId xmlns:a16="http://schemas.microsoft.com/office/drawing/2014/main" id="{68CA16D8-DD82-E023-ED78-9C99C246B398}"/>
              </a:ext>
            </a:extLst>
          </p:cNvPr>
          <p:cNvSpPr txBox="1"/>
          <p:nvPr/>
        </p:nvSpPr>
        <p:spPr>
          <a:xfrm>
            <a:off x="10638236" y="3857372"/>
            <a:ext cx="939681" cy="400110"/>
          </a:xfrm>
          <a:prstGeom prst="rect">
            <a:avLst/>
          </a:prstGeom>
          <a:noFill/>
        </p:spPr>
        <p:txBody>
          <a:bodyPr wrap="none" rtlCol="0">
            <a:spAutoFit/>
          </a:bodyPr>
          <a:lstStyle/>
          <a:p>
            <a:r>
              <a:rPr lang="en-US" sz="1000"/>
              <a:t>Objective Task</a:t>
            </a:r>
          </a:p>
          <a:p>
            <a:r>
              <a:rPr lang="en-US" sz="1000"/>
              <a:t> Demand</a:t>
            </a:r>
            <a:endParaRPr lang="fr-FR" sz="1000"/>
          </a:p>
        </p:txBody>
      </p:sp>
      <p:sp>
        <p:nvSpPr>
          <p:cNvPr id="35" name="TextBox 34">
            <a:extLst>
              <a:ext uri="{FF2B5EF4-FFF2-40B4-BE49-F238E27FC236}">
                <a16:creationId xmlns:a16="http://schemas.microsoft.com/office/drawing/2014/main" id="{7A703FE2-10E3-44B9-ABB0-FA8EE5A326A2}"/>
              </a:ext>
            </a:extLst>
          </p:cNvPr>
          <p:cNvSpPr txBox="1"/>
          <p:nvPr/>
        </p:nvSpPr>
        <p:spPr>
          <a:xfrm>
            <a:off x="7846984" y="3078444"/>
            <a:ext cx="1045479" cy="400110"/>
          </a:xfrm>
          <a:prstGeom prst="rect">
            <a:avLst/>
          </a:prstGeom>
          <a:noFill/>
        </p:spPr>
        <p:txBody>
          <a:bodyPr wrap="none" rtlCol="0">
            <a:spAutoFit/>
          </a:bodyPr>
          <a:lstStyle/>
          <a:p>
            <a:r>
              <a:rPr lang="en-US" sz="1000"/>
              <a:t>Task Demand/</a:t>
            </a:r>
          </a:p>
          <a:p>
            <a:r>
              <a:rPr lang="en-US" sz="1000"/>
              <a:t>Driver Capability</a:t>
            </a:r>
            <a:endParaRPr lang="fr-FR" sz="1000"/>
          </a:p>
        </p:txBody>
      </p:sp>
      <p:sp>
        <p:nvSpPr>
          <p:cNvPr id="36" name="TextBox 35">
            <a:extLst>
              <a:ext uri="{FF2B5EF4-FFF2-40B4-BE49-F238E27FC236}">
                <a16:creationId xmlns:a16="http://schemas.microsoft.com/office/drawing/2014/main" id="{4A7F4747-42DB-A1ED-5BD6-79F8A89750A1}"/>
              </a:ext>
            </a:extLst>
          </p:cNvPr>
          <p:cNvSpPr txBox="1"/>
          <p:nvPr/>
        </p:nvSpPr>
        <p:spPr>
          <a:xfrm>
            <a:off x="8396218" y="2207276"/>
            <a:ext cx="530915" cy="246221"/>
          </a:xfrm>
          <a:prstGeom prst="rect">
            <a:avLst/>
          </a:prstGeom>
          <a:noFill/>
        </p:spPr>
        <p:txBody>
          <a:bodyPr wrap="none" rtlCol="0">
            <a:spAutoFit/>
          </a:bodyPr>
          <a:lstStyle/>
          <a:p>
            <a:r>
              <a:rPr lang="en-US" sz="1000"/>
              <a:t>Higher</a:t>
            </a:r>
            <a:endParaRPr lang="fr-FR" sz="1000"/>
          </a:p>
        </p:txBody>
      </p:sp>
      <p:sp>
        <p:nvSpPr>
          <p:cNvPr id="37" name="TextBox 36">
            <a:extLst>
              <a:ext uri="{FF2B5EF4-FFF2-40B4-BE49-F238E27FC236}">
                <a16:creationId xmlns:a16="http://schemas.microsoft.com/office/drawing/2014/main" id="{71FA9E3D-2882-8001-5637-6C5B0BD8C906}"/>
              </a:ext>
            </a:extLst>
          </p:cNvPr>
          <p:cNvSpPr txBox="1"/>
          <p:nvPr/>
        </p:nvSpPr>
        <p:spPr>
          <a:xfrm>
            <a:off x="8378883" y="4002498"/>
            <a:ext cx="506870" cy="246221"/>
          </a:xfrm>
          <a:prstGeom prst="rect">
            <a:avLst/>
          </a:prstGeom>
          <a:noFill/>
        </p:spPr>
        <p:txBody>
          <a:bodyPr wrap="none" rtlCol="0">
            <a:spAutoFit/>
          </a:bodyPr>
          <a:lstStyle/>
          <a:p>
            <a:r>
              <a:rPr lang="en-US" sz="1000"/>
              <a:t>Lower</a:t>
            </a:r>
            <a:endParaRPr lang="fr-FR" sz="1000"/>
          </a:p>
        </p:txBody>
      </p:sp>
      <p:pic>
        <p:nvPicPr>
          <p:cNvPr id="38" name="Picture 37">
            <a:extLst>
              <a:ext uri="{FF2B5EF4-FFF2-40B4-BE49-F238E27FC236}">
                <a16:creationId xmlns:a16="http://schemas.microsoft.com/office/drawing/2014/main" id="{077B0482-4DB7-21A7-0315-26597C4F028A}"/>
              </a:ext>
            </a:extLst>
          </p:cNvPr>
          <p:cNvPicPr>
            <a:picLocks noChangeAspect="1"/>
          </p:cNvPicPr>
          <p:nvPr/>
        </p:nvPicPr>
        <p:blipFill>
          <a:blip r:embed="rId15"/>
          <a:stretch>
            <a:fillRect/>
          </a:stretch>
        </p:blipFill>
        <p:spPr>
          <a:xfrm>
            <a:off x="9339036" y="1849609"/>
            <a:ext cx="776392" cy="696626"/>
          </a:xfrm>
          <a:prstGeom prst="rect">
            <a:avLst/>
          </a:prstGeom>
        </p:spPr>
      </p:pic>
      <p:pic>
        <p:nvPicPr>
          <p:cNvPr id="39" name="Picture 38">
            <a:extLst>
              <a:ext uri="{FF2B5EF4-FFF2-40B4-BE49-F238E27FC236}">
                <a16:creationId xmlns:a16="http://schemas.microsoft.com/office/drawing/2014/main" id="{D06116F4-F5BD-48BD-0451-B155799CCF14}"/>
              </a:ext>
            </a:extLst>
          </p:cNvPr>
          <p:cNvPicPr>
            <a:picLocks noChangeAspect="1"/>
          </p:cNvPicPr>
          <p:nvPr/>
        </p:nvPicPr>
        <p:blipFill>
          <a:blip r:embed="rId16"/>
          <a:stretch>
            <a:fillRect/>
          </a:stretch>
        </p:blipFill>
        <p:spPr>
          <a:xfrm>
            <a:off x="9339035" y="4080877"/>
            <a:ext cx="781971" cy="729826"/>
          </a:xfrm>
          <a:prstGeom prst="rect">
            <a:avLst/>
          </a:prstGeom>
        </p:spPr>
      </p:pic>
      <p:cxnSp>
        <p:nvCxnSpPr>
          <p:cNvPr id="40" name="Straight Arrow Connector 39">
            <a:extLst>
              <a:ext uri="{FF2B5EF4-FFF2-40B4-BE49-F238E27FC236}">
                <a16:creationId xmlns:a16="http://schemas.microsoft.com/office/drawing/2014/main" id="{104D2698-E457-114D-DF1B-41ED60633E84}"/>
              </a:ext>
            </a:extLst>
          </p:cNvPr>
          <p:cNvCxnSpPr>
            <a:stCxn id="38" idx="2"/>
            <a:endCxn id="4" idx="0"/>
          </p:cNvCxnSpPr>
          <p:nvPr/>
        </p:nvCxnSpPr>
        <p:spPr>
          <a:xfrm>
            <a:off x="9727232" y="2546235"/>
            <a:ext cx="1" cy="311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4A6844A-4B55-20BB-55CD-9846CD9876EE}"/>
              </a:ext>
            </a:extLst>
          </p:cNvPr>
          <p:cNvCxnSpPr>
            <a:stCxn id="39" idx="0"/>
            <a:endCxn id="4" idx="2"/>
          </p:cNvCxnSpPr>
          <p:nvPr/>
        </p:nvCxnSpPr>
        <p:spPr>
          <a:xfrm flipH="1" flipV="1">
            <a:off x="9727233" y="3701752"/>
            <a:ext cx="2788" cy="379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itle 41">
            <a:extLst>
              <a:ext uri="{FF2B5EF4-FFF2-40B4-BE49-F238E27FC236}">
                <a16:creationId xmlns:a16="http://schemas.microsoft.com/office/drawing/2014/main" id="{1F5D9366-D7B6-2AB8-B927-9C80D34D7342}"/>
              </a:ext>
            </a:extLst>
          </p:cNvPr>
          <p:cNvSpPr>
            <a:spLocks noGrp="1"/>
          </p:cNvSpPr>
          <p:nvPr>
            <p:ph type="title"/>
          </p:nvPr>
        </p:nvSpPr>
        <p:spPr/>
        <p:txBody>
          <a:bodyPr/>
          <a:lstStyle/>
          <a:p>
            <a:r>
              <a:rPr lang="en-US"/>
              <a:t>External Environment to Internal State</a:t>
            </a:r>
          </a:p>
        </p:txBody>
      </p:sp>
      <p:sp>
        <p:nvSpPr>
          <p:cNvPr id="3" name="TextBox 2">
            <a:extLst>
              <a:ext uri="{FF2B5EF4-FFF2-40B4-BE49-F238E27FC236}">
                <a16:creationId xmlns:a16="http://schemas.microsoft.com/office/drawing/2014/main" id="{7127AA5C-A992-B7AD-92DE-40367DE8E3BE}"/>
              </a:ext>
            </a:extLst>
          </p:cNvPr>
          <p:cNvSpPr txBox="1"/>
          <p:nvPr/>
        </p:nvSpPr>
        <p:spPr>
          <a:xfrm>
            <a:off x="4042006" y="6451799"/>
            <a:ext cx="1643884" cy="276999"/>
          </a:xfrm>
          <a:prstGeom prst="rect">
            <a:avLst/>
          </a:prstGeom>
          <a:noFill/>
        </p:spPr>
        <p:txBody>
          <a:bodyPr wrap="square" rtlCol="0">
            <a:spAutoFit/>
          </a:bodyPr>
          <a:lstStyle>
            <a:defPPr>
              <a:defRPr lang="fr-FR"/>
            </a:defPPr>
            <a:lvl1pPr eaLnBrk="0" fontAlgn="base" hangingPunct="0">
              <a:spcBef>
                <a:spcPct val="0"/>
              </a:spcBef>
              <a:spcAft>
                <a:spcPct val="0"/>
              </a:spcAft>
              <a:defRPr sz="1350" baseline="30000">
                <a:solidFill>
                  <a:srgbClr val="0070C0"/>
                </a:solidFill>
                <a:latin typeface="Calibri" panose="020F0502020204030204" pitchFamily="34" charset="0"/>
              </a:defRPr>
            </a:lvl1pPr>
            <a:lvl2pPr eaLnBrk="0" fontAlgn="base" hangingPunct="0">
              <a:spcBef>
                <a:spcPct val="0"/>
              </a:spcBef>
              <a:spcAft>
                <a:spcPct val="0"/>
              </a:spcAft>
              <a:defRPr>
                <a:latin typeface="Calibri" panose="020F0502020204030204" pitchFamily="34" charset="0"/>
              </a:defRPr>
            </a:lvl2pPr>
            <a:lvl3pPr eaLnBrk="0" fontAlgn="base" hangingPunct="0">
              <a:spcBef>
                <a:spcPct val="0"/>
              </a:spcBef>
              <a:spcAft>
                <a:spcPct val="0"/>
              </a:spcAft>
              <a:defRPr>
                <a:latin typeface="Calibri" panose="020F0502020204030204" pitchFamily="34" charset="0"/>
              </a:defRPr>
            </a:lvl3pPr>
            <a:lvl4pPr eaLnBrk="0" fontAlgn="base" hangingPunct="0">
              <a:spcBef>
                <a:spcPct val="0"/>
              </a:spcBef>
              <a:spcAft>
                <a:spcPct val="0"/>
              </a:spcAft>
              <a:defRPr>
                <a:latin typeface="Calibri" panose="020F0502020204030204" pitchFamily="34" charset="0"/>
              </a:defRPr>
            </a:lvl4pPr>
            <a:lvl5pPr eaLnBrk="0" fontAlgn="base" hangingPunct="0">
              <a:spcBef>
                <a:spcPct val="0"/>
              </a:spcBef>
              <a:spcAft>
                <a:spcPct val="0"/>
              </a:spcAft>
              <a:defRPr>
                <a:latin typeface="Calibri" panose="020F0502020204030204" pitchFamily="34" charset="0"/>
              </a:defRPr>
            </a:lvl5pPr>
            <a:lvl6pPr>
              <a:defRPr>
                <a:latin typeface="Calibri" panose="020F0502020204030204" pitchFamily="34" charset="0"/>
              </a:defRPr>
            </a:lvl6pPr>
            <a:lvl7pPr>
              <a:defRPr>
                <a:latin typeface="Calibri" panose="020F0502020204030204" pitchFamily="34" charset="0"/>
              </a:defRPr>
            </a:lvl7pPr>
            <a:lvl8pPr>
              <a:defRPr>
                <a:latin typeface="Calibri" panose="020F0502020204030204" pitchFamily="34" charset="0"/>
              </a:defRPr>
            </a:lvl8pPr>
            <a:lvl9pPr>
              <a:defRPr>
                <a:latin typeface="Calibri" panose="020F0502020204030204" pitchFamily="34" charset="0"/>
              </a:defRPr>
            </a:lvl9pPr>
          </a:lstStyle>
          <a:p>
            <a:r>
              <a:rPr lang="en-US" sz="1800"/>
              <a:t>[1] Regan et al.,2024</a:t>
            </a:r>
            <a:endParaRPr lang="en-150" sz="1800"/>
          </a:p>
        </p:txBody>
      </p:sp>
      <p:sp>
        <p:nvSpPr>
          <p:cNvPr id="6" name="TextBox 5">
            <a:extLst>
              <a:ext uri="{FF2B5EF4-FFF2-40B4-BE49-F238E27FC236}">
                <a16:creationId xmlns:a16="http://schemas.microsoft.com/office/drawing/2014/main" id="{AEB3C882-947F-2BD3-9235-740446758A49}"/>
              </a:ext>
            </a:extLst>
          </p:cNvPr>
          <p:cNvSpPr txBox="1"/>
          <p:nvPr/>
        </p:nvSpPr>
        <p:spPr>
          <a:xfrm>
            <a:off x="5611534" y="6451798"/>
            <a:ext cx="1750984" cy="276999"/>
          </a:xfrm>
          <a:prstGeom prst="rect">
            <a:avLst/>
          </a:prstGeom>
          <a:noFill/>
        </p:spPr>
        <p:txBody>
          <a:bodyPr wrap="square" rtlCol="0">
            <a:spAutoFit/>
          </a:bodyPr>
          <a:lstStyle>
            <a:defPPr>
              <a:defRPr lang="fr-FR"/>
            </a:defPPr>
            <a:lvl1pPr eaLnBrk="0" fontAlgn="base" hangingPunct="0">
              <a:spcBef>
                <a:spcPct val="0"/>
              </a:spcBef>
              <a:spcAft>
                <a:spcPct val="0"/>
              </a:spcAft>
              <a:defRPr sz="1350" baseline="30000">
                <a:solidFill>
                  <a:srgbClr val="0070C0"/>
                </a:solidFill>
                <a:latin typeface="Calibri" panose="020F0502020204030204" pitchFamily="34" charset="0"/>
              </a:defRPr>
            </a:lvl1pPr>
            <a:lvl2pPr eaLnBrk="0" fontAlgn="base" hangingPunct="0">
              <a:spcBef>
                <a:spcPct val="0"/>
              </a:spcBef>
              <a:spcAft>
                <a:spcPct val="0"/>
              </a:spcAft>
              <a:defRPr>
                <a:latin typeface="Calibri" panose="020F0502020204030204" pitchFamily="34" charset="0"/>
              </a:defRPr>
            </a:lvl2pPr>
            <a:lvl3pPr eaLnBrk="0" fontAlgn="base" hangingPunct="0">
              <a:spcBef>
                <a:spcPct val="0"/>
              </a:spcBef>
              <a:spcAft>
                <a:spcPct val="0"/>
              </a:spcAft>
              <a:defRPr>
                <a:latin typeface="Calibri" panose="020F0502020204030204" pitchFamily="34" charset="0"/>
              </a:defRPr>
            </a:lvl3pPr>
            <a:lvl4pPr eaLnBrk="0" fontAlgn="base" hangingPunct="0">
              <a:spcBef>
                <a:spcPct val="0"/>
              </a:spcBef>
              <a:spcAft>
                <a:spcPct val="0"/>
              </a:spcAft>
              <a:defRPr>
                <a:latin typeface="Calibri" panose="020F0502020204030204" pitchFamily="34" charset="0"/>
              </a:defRPr>
            </a:lvl4pPr>
            <a:lvl5pPr eaLnBrk="0" fontAlgn="base" hangingPunct="0">
              <a:spcBef>
                <a:spcPct val="0"/>
              </a:spcBef>
              <a:spcAft>
                <a:spcPct val="0"/>
              </a:spcAft>
              <a:defRPr>
                <a:latin typeface="Calibri" panose="020F0502020204030204" pitchFamily="34" charset="0"/>
              </a:defRPr>
            </a:lvl5pPr>
            <a:lvl6pPr>
              <a:defRPr>
                <a:latin typeface="Calibri" panose="020F0502020204030204" pitchFamily="34" charset="0"/>
              </a:defRPr>
            </a:lvl6pPr>
            <a:lvl7pPr>
              <a:defRPr>
                <a:latin typeface="Calibri" panose="020F0502020204030204" pitchFamily="34" charset="0"/>
              </a:defRPr>
            </a:lvl7pPr>
            <a:lvl8pPr>
              <a:defRPr>
                <a:latin typeface="Calibri" panose="020F0502020204030204" pitchFamily="34" charset="0"/>
              </a:defRPr>
            </a:lvl8pPr>
            <a:lvl9pPr>
              <a:defRPr>
                <a:latin typeface="Calibri" panose="020F0502020204030204" pitchFamily="34" charset="0"/>
              </a:defRPr>
            </a:lvl9pPr>
          </a:lstStyle>
          <a:p>
            <a:r>
              <a:rPr lang="en-US" sz="1800"/>
              <a:t>[2] Van Schagen.,2021</a:t>
            </a:r>
            <a:endParaRPr lang="en-150" sz="1800"/>
          </a:p>
        </p:txBody>
      </p:sp>
    </p:spTree>
    <p:extLst>
      <p:ext uri="{BB962C8B-B14F-4D97-AF65-F5344CB8AC3E}">
        <p14:creationId xmlns:p14="http://schemas.microsoft.com/office/powerpoint/2010/main" val="34760808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AD16-6265-4D23-86CC-8F4A6C2829DE}"/>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AF8A7BB2-9853-E98B-881C-90C80F98681D}"/>
              </a:ext>
            </a:extLst>
          </p:cNvPr>
          <p:cNvSpPr txBox="1"/>
          <p:nvPr/>
        </p:nvSpPr>
        <p:spPr>
          <a:xfrm>
            <a:off x="3787170" y="6451799"/>
            <a:ext cx="1669752" cy="276999"/>
          </a:xfrm>
          <a:prstGeom prst="rect">
            <a:avLst/>
          </a:prstGeom>
          <a:noFill/>
        </p:spPr>
        <p:txBody>
          <a:bodyPr wrap="square" rtlCol="0">
            <a:spAutoFit/>
          </a:bodyPr>
          <a:lstStyle>
            <a:defPPr>
              <a:defRPr lang="fr-FR"/>
            </a:defPPr>
            <a:lvl1pPr eaLnBrk="0" fontAlgn="base" hangingPunct="0">
              <a:spcBef>
                <a:spcPct val="0"/>
              </a:spcBef>
              <a:spcAft>
                <a:spcPct val="0"/>
              </a:spcAft>
              <a:defRPr baseline="30000">
                <a:solidFill>
                  <a:srgbClr val="0070C0"/>
                </a:solidFill>
                <a:latin typeface="Calibri" panose="020F0502020204030204" pitchFamily="34" charset="0"/>
              </a:defRPr>
            </a:lvl1pPr>
            <a:lvl2pPr eaLnBrk="0" fontAlgn="base" hangingPunct="0">
              <a:spcBef>
                <a:spcPct val="0"/>
              </a:spcBef>
              <a:spcAft>
                <a:spcPct val="0"/>
              </a:spcAft>
              <a:defRPr>
                <a:latin typeface="Calibri" panose="020F0502020204030204" pitchFamily="34" charset="0"/>
              </a:defRPr>
            </a:lvl2pPr>
            <a:lvl3pPr eaLnBrk="0" fontAlgn="base" hangingPunct="0">
              <a:spcBef>
                <a:spcPct val="0"/>
              </a:spcBef>
              <a:spcAft>
                <a:spcPct val="0"/>
              </a:spcAft>
              <a:defRPr>
                <a:latin typeface="Calibri" panose="020F0502020204030204" pitchFamily="34" charset="0"/>
              </a:defRPr>
            </a:lvl3pPr>
            <a:lvl4pPr eaLnBrk="0" fontAlgn="base" hangingPunct="0">
              <a:spcBef>
                <a:spcPct val="0"/>
              </a:spcBef>
              <a:spcAft>
                <a:spcPct val="0"/>
              </a:spcAft>
              <a:defRPr>
                <a:latin typeface="Calibri" panose="020F0502020204030204" pitchFamily="34" charset="0"/>
              </a:defRPr>
            </a:lvl4pPr>
            <a:lvl5pPr eaLnBrk="0" fontAlgn="base" hangingPunct="0">
              <a:spcBef>
                <a:spcPct val="0"/>
              </a:spcBef>
              <a:spcAft>
                <a:spcPct val="0"/>
              </a:spcAft>
              <a:defRPr>
                <a:latin typeface="Calibri" panose="020F0502020204030204" pitchFamily="34" charset="0"/>
              </a:defRPr>
            </a:lvl5pPr>
            <a:lvl6pPr>
              <a:defRPr>
                <a:latin typeface="Calibri" panose="020F0502020204030204" pitchFamily="34" charset="0"/>
              </a:defRPr>
            </a:lvl6pPr>
            <a:lvl7pPr>
              <a:defRPr>
                <a:latin typeface="Calibri" panose="020F0502020204030204" pitchFamily="34" charset="0"/>
              </a:defRPr>
            </a:lvl7pPr>
            <a:lvl8pPr>
              <a:defRPr>
                <a:latin typeface="Calibri" panose="020F0502020204030204" pitchFamily="34" charset="0"/>
              </a:defRPr>
            </a:lvl8pPr>
            <a:lvl9pPr>
              <a:defRPr>
                <a:latin typeface="Calibri" panose="020F0502020204030204" pitchFamily="34" charset="0"/>
              </a:defRPr>
            </a:lvl9pPr>
          </a:lstStyle>
          <a:p>
            <a:r>
              <a:rPr lang="en-US"/>
              <a:t>[4] Safety critical events</a:t>
            </a:r>
            <a:endParaRPr lang="en-150"/>
          </a:p>
        </p:txBody>
      </p:sp>
      <p:sp>
        <p:nvSpPr>
          <p:cNvPr id="4" name="TextBox 3">
            <a:extLst>
              <a:ext uri="{FF2B5EF4-FFF2-40B4-BE49-F238E27FC236}">
                <a16:creationId xmlns:a16="http://schemas.microsoft.com/office/drawing/2014/main" id="{1E1CF675-6BE9-2A84-D20A-80F77B3BBC42}"/>
              </a:ext>
            </a:extLst>
          </p:cNvPr>
          <p:cNvSpPr txBox="1"/>
          <p:nvPr/>
        </p:nvSpPr>
        <p:spPr>
          <a:xfrm>
            <a:off x="-58027" y="919481"/>
            <a:ext cx="9359190" cy="400110"/>
          </a:xfrm>
          <a:prstGeom prst="rect">
            <a:avLst/>
          </a:prstGeom>
          <a:noFill/>
        </p:spPr>
        <p:txBody>
          <a:bodyPr wrap="square" rtlCol="0">
            <a:spAutoFit/>
          </a:bodyPr>
          <a:lstStyle/>
          <a:p>
            <a:pPr lvl="1"/>
            <a:r>
              <a:rPr lang="en-US" sz="2000" b="1"/>
              <a:t>How visual distraction indicators (Phone/Gaze) lead to specific kinematic patterns</a:t>
            </a:r>
            <a:endParaRPr lang="fr-FR" sz="2000" b="1"/>
          </a:p>
        </p:txBody>
      </p:sp>
      <p:sp>
        <p:nvSpPr>
          <p:cNvPr id="6" name="TextBox 5">
            <a:extLst>
              <a:ext uri="{FF2B5EF4-FFF2-40B4-BE49-F238E27FC236}">
                <a16:creationId xmlns:a16="http://schemas.microsoft.com/office/drawing/2014/main" id="{0BCE9635-35F3-7D0F-3CE8-54D339A159C9}"/>
              </a:ext>
            </a:extLst>
          </p:cNvPr>
          <p:cNvSpPr txBox="1"/>
          <p:nvPr/>
        </p:nvSpPr>
        <p:spPr>
          <a:xfrm>
            <a:off x="351422" y="1860769"/>
            <a:ext cx="6803315" cy="369332"/>
          </a:xfrm>
          <a:prstGeom prst="rect">
            <a:avLst/>
          </a:prstGeom>
          <a:noFill/>
        </p:spPr>
        <p:txBody>
          <a:bodyPr wrap="square" rtlCol="0">
            <a:spAutoFit/>
          </a:bodyPr>
          <a:lstStyle/>
          <a:p>
            <a:pPr marL="285750" indent="-285750">
              <a:buFont typeface="Arial" panose="020B0604020202020204" pitchFamily="34" charset="0"/>
              <a:buChar char="•"/>
            </a:pPr>
            <a:r>
              <a:rPr lang="fr-FR" b="1"/>
              <a:t>CNN-</a:t>
            </a:r>
            <a:r>
              <a:rPr lang="fr-FR" b="1" err="1"/>
              <a:t>based</a:t>
            </a:r>
            <a:r>
              <a:rPr lang="fr-FR" b="1"/>
              <a:t> Object </a:t>
            </a:r>
            <a:r>
              <a:rPr lang="fr-FR" b="1" err="1"/>
              <a:t>Detection</a:t>
            </a:r>
            <a:r>
              <a:rPr lang="fr-FR" b="1"/>
              <a:t> </a:t>
            </a:r>
            <a:r>
              <a:rPr lang="fr-FR" err="1"/>
              <a:t>extracts</a:t>
            </a:r>
            <a:r>
              <a:rPr lang="fr-FR"/>
              <a:t> phone or </a:t>
            </a:r>
            <a:r>
              <a:rPr lang="fr-FR" err="1"/>
              <a:t>other</a:t>
            </a:r>
            <a:r>
              <a:rPr lang="fr-FR"/>
              <a:t> </a:t>
            </a:r>
            <a:r>
              <a:rPr lang="fr-FR" err="1"/>
              <a:t>object</a:t>
            </a:r>
            <a:r>
              <a:rPr lang="fr-FR"/>
              <a:t> usage</a:t>
            </a:r>
            <a:endParaRPr lang="fr-FR" sz="2000" b="1">
              <a:solidFill>
                <a:schemeClr val="dk1"/>
              </a:solidFill>
              <a:ea typeface="MS PGothic"/>
            </a:endParaRPr>
          </a:p>
        </p:txBody>
      </p:sp>
      <p:pic>
        <p:nvPicPr>
          <p:cNvPr id="7" name="Image 5164">
            <a:extLst>
              <a:ext uri="{FF2B5EF4-FFF2-40B4-BE49-F238E27FC236}">
                <a16:creationId xmlns:a16="http://schemas.microsoft.com/office/drawing/2014/main" id="{2C6B2F32-0844-89DF-439C-D662E52BA0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6996" y="1399645"/>
            <a:ext cx="1568405" cy="1226790"/>
          </a:xfrm>
          <a:prstGeom prst="rect">
            <a:avLst/>
          </a:prstGeom>
          <a:noFill/>
          <a:ln>
            <a:noFill/>
          </a:ln>
        </p:spPr>
      </p:pic>
      <p:sp>
        <p:nvSpPr>
          <p:cNvPr id="9" name="TextBox 8">
            <a:extLst>
              <a:ext uri="{FF2B5EF4-FFF2-40B4-BE49-F238E27FC236}">
                <a16:creationId xmlns:a16="http://schemas.microsoft.com/office/drawing/2014/main" id="{0ECC4970-CB74-1E3B-C571-AD8FC84C0769}"/>
              </a:ext>
            </a:extLst>
          </p:cNvPr>
          <p:cNvSpPr txBox="1"/>
          <p:nvPr/>
        </p:nvSpPr>
        <p:spPr>
          <a:xfrm>
            <a:off x="351421" y="2992738"/>
            <a:ext cx="7892467" cy="646331"/>
          </a:xfrm>
          <a:prstGeom prst="rect">
            <a:avLst/>
          </a:prstGeom>
          <a:noFill/>
        </p:spPr>
        <p:txBody>
          <a:bodyPr wrap="square" rtlCol="0">
            <a:spAutoFit/>
          </a:bodyPr>
          <a:lstStyle/>
          <a:p>
            <a:pPr marL="285750" indent="-285750">
              <a:buFont typeface="Arial" panose="020B0604020202020204" pitchFamily="34" charset="0"/>
              <a:buChar char="•"/>
            </a:pPr>
            <a:r>
              <a:rPr lang="en-US" b="1" err="1"/>
              <a:t>Facemesh</a:t>
            </a:r>
            <a:r>
              <a:rPr lang="en-US" b="1"/>
              <a:t> algorithm </a:t>
            </a:r>
            <a:r>
              <a:rPr lang="en-US"/>
              <a:t>quantifies gaze dispersion zones and "Off-Road" glance duration metrics</a:t>
            </a:r>
            <a:endParaRPr lang="fr-FR" sz="2000" b="1">
              <a:solidFill>
                <a:schemeClr val="dk1"/>
              </a:solidFill>
              <a:ea typeface="MS PGothic"/>
            </a:endParaRPr>
          </a:p>
        </p:txBody>
      </p:sp>
      <p:pic>
        <p:nvPicPr>
          <p:cNvPr id="10" name="Picture 9">
            <a:extLst>
              <a:ext uri="{FF2B5EF4-FFF2-40B4-BE49-F238E27FC236}">
                <a16:creationId xmlns:a16="http://schemas.microsoft.com/office/drawing/2014/main" id="{7CB8405B-D595-AD02-EDA7-EA4EFA9B2AA6}"/>
              </a:ext>
            </a:extLst>
          </p:cNvPr>
          <p:cNvPicPr>
            <a:picLocks noChangeAspect="1"/>
          </p:cNvPicPr>
          <p:nvPr/>
        </p:nvPicPr>
        <p:blipFill>
          <a:blip r:embed="rId4"/>
          <a:stretch>
            <a:fillRect/>
          </a:stretch>
        </p:blipFill>
        <p:spPr>
          <a:xfrm>
            <a:off x="9466996" y="2857972"/>
            <a:ext cx="1792267" cy="1180953"/>
          </a:xfrm>
          <a:prstGeom prst="rect">
            <a:avLst/>
          </a:prstGeom>
        </p:spPr>
      </p:pic>
      <p:pic>
        <p:nvPicPr>
          <p:cNvPr id="11" name="Picture 10">
            <a:extLst>
              <a:ext uri="{FF2B5EF4-FFF2-40B4-BE49-F238E27FC236}">
                <a16:creationId xmlns:a16="http://schemas.microsoft.com/office/drawing/2014/main" id="{D29E8038-6737-9CFA-45A0-9125C9E054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4511" y="2727549"/>
            <a:ext cx="1127994" cy="12971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D01024B-4F25-C131-C4C0-AD971736C690}"/>
              </a:ext>
            </a:extLst>
          </p:cNvPr>
          <p:cNvSpPr txBox="1"/>
          <p:nvPr/>
        </p:nvSpPr>
        <p:spPr>
          <a:xfrm>
            <a:off x="365709" y="4038925"/>
            <a:ext cx="7892467" cy="1477328"/>
          </a:xfrm>
          <a:prstGeom prst="rect">
            <a:avLst/>
          </a:prstGeom>
          <a:noFill/>
        </p:spPr>
        <p:txBody>
          <a:bodyPr wrap="square" rtlCol="0">
            <a:spAutoFit/>
          </a:bodyPr>
          <a:lstStyle/>
          <a:p>
            <a:pPr marL="285750" indent="-285750">
              <a:buFont typeface="Arial" panose="020B0604020202020204" pitchFamily="34" charset="0"/>
              <a:buChar char="•"/>
            </a:pPr>
            <a:r>
              <a:rPr lang="en-US" b="1"/>
              <a:t>Analysis of Gaze direction sequences with SCE </a:t>
            </a:r>
            <a:r>
              <a:rPr lang="en-US" baseline="30000">
                <a:solidFill>
                  <a:srgbClr val="00B0F0"/>
                </a:solidFill>
              </a:rPr>
              <a:t>[4]</a:t>
            </a:r>
            <a:r>
              <a:rPr lang="en-US" b="1"/>
              <a:t> metrics and kinematics data</a:t>
            </a:r>
          </a:p>
          <a:p>
            <a:pPr marL="742950" lvl="1" indent="-285750">
              <a:buFont typeface="Arial" panose="020B0604020202020204" pitchFamily="34" charset="0"/>
              <a:buChar char="•"/>
            </a:pPr>
            <a:r>
              <a:rPr lang="fr-FR"/>
              <a:t>Off-road </a:t>
            </a:r>
            <a:r>
              <a:rPr lang="fr-FR" err="1"/>
              <a:t>glances</a:t>
            </a:r>
            <a:r>
              <a:rPr lang="fr-FR"/>
              <a:t> VS </a:t>
            </a:r>
            <a:r>
              <a:rPr lang="en-US" b="1"/>
              <a:t>TTC,THW</a:t>
            </a:r>
          </a:p>
          <a:p>
            <a:pPr marL="742950" lvl="1" indent="-285750">
              <a:buFont typeface="Arial" panose="020B0604020202020204" pitchFamily="34" charset="0"/>
              <a:buChar char="•"/>
            </a:pPr>
            <a:r>
              <a:rPr lang="en-US"/>
              <a:t>Off-road glances preceding harsh braking or harsh acceleration events.</a:t>
            </a:r>
          </a:p>
          <a:p>
            <a:pPr marL="742950" lvl="1" indent="-285750">
              <a:buFont typeface="Arial" panose="020B0604020202020204" pitchFamily="34" charset="0"/>
              <a:buChar char="•"/>
            </a:pPr>
            <a:r>
              <a:rPr lang="en-US"/>
              <a:t>Off-road glances &gt;3.5 secs for speed&gt;50km/</a:t>
            </a:r>
            <a:r>
              <a:rPr lang="en-US" err="1"/>
              <a:t>hr</a:t>
            </a:r>
            <a:r>
              <a:rPr lang="en-US" baseline="30000">
                <a:solidFill>
                  <a:srgbClr val="00B0F0"/>
                </a:solidFill>
              </a:rPr>
              <a:t> [5]</a:t>
            </a:r>
            <a:r>
              <a:rPr lang="en-US"/>
              <a:t> </a:t>
            </a:r>
          </a:p>
          <a:p>
            <a:pPr marL="742950" lvl="1" indent="-285750">
              <a:buFont typeface="Arial" panose="020B0604020202020204" pitchFamily="34" charset="0"/>
              <a:buChar char="•"/>
            </a:pPr>
            <a:r>
              <a:rPr lang="en-US"/>
              <a:t>Repeated "Off-Road" glance patterns followed by SCE events</a:t>
            </a:r>
            <a:endParaRPr lang="fr-FR"/>
          </a:p>
        </p:txBody>
      </p:sp>
      <p:pic>
        <p:nvPicPr>
          <p:cNvPr id="14" name="Picture 13">
            <a:extLst>
              <a:ext uri="{FF2B5EF4-FFF2-40B4-BE49-F238E27FC236}">
                <a16:creationId xmlns:a16="http://schemas.microsoft.com/office/drawing/2014/main" id="{D8E81B18-3A2C-D107-237A-2CC82F3EE1DD}"/>
              </a:ext>
            </a:extLst>
          </p:cNvPr>
          <p:cNvPicPr>
            <a:picLocks noChangeAspect="1"/>
          </p:cNvPicPr>
          <p:nvPr/>
        </p:nvPicPr>
        <p:blipFill>
          <a:blip r:embed="rId6"/>
          <a:stretch>
            <a:fillRect/>
          </a:stretch>
        </p:blipFill>
        <p:spPr>
          <a:xfrm>
            <a:off x="8932968" y="4139194"/>
            <a:ext cx="896606" cy="727601"/>
          </a:xfrm>
          <a:prstGeom prst="rect">
            <a:avLst/>
          </a:prstGeom>
        </p:spPr>
      </p:pic>
      <p:pic>
        <p:nvPicPr>
          <p:cNvPr id="15" name="Picture 4" descr="ride time icon, car and clock 2698099 Vector Art at Vecteezy">
            <a:extLst>
              <a:ext uri="{FF2B5EF4-FFF2-40B4-BE49-F238E27FC236}">
                <a16:creationId xmlns:a16="http://schemas.microsoft.com/office/drawing/2014/main" id="{A668BFD6-6F28-9B4A-8AF4-2C719081FF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8508" y="4870087"/>
            <a:ext cx="1127994" cy="107457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BE4FC6E9-1AA1-C9B1-05EC-E7D9D36803F8}"/>
              </a:ext>
            </a:extLst>
          </p:cNvPr>
          <p:cNvPicPr>
            <a:picLocks noChangeAspect="1"/>
          </p:cNvPicPr>
          <p:nvPr/>
        </p:nvPicPr>
        <p:blipFill>
          <a:blip r:embed="rId8"/>
          <a:stretch>
            <a:fillRect/>
          </a:stretch>
        </p:blipFill>
        <p:spPr>
          <a:xfrm>
            <a:off x="9860328" y="4186642"/>
            <a:ext cx="1009557" cy="778384"/>
          </a:xfrm>
          <a:prstGeom prst="rect">
            <a:avLst/>
          </a:prstGeom>
        </p:spPr>
      </p:pic>
      <p:pic>
        <p:nvPicPr>
          <p:cNvPr id="35" name="Picture 34">
            <a:extLst>
              <a:ext uri="{FF2B5EF4-FFF2-40B4-BE49-F238E27FC236}">
                <a16:creationId xmlns:a16="http://schemas.microsoft.com/office/drawing/2014/main" id="{E618A662-54EE-9338-D83B-643FC2CBA552}"/>
              </a:ext>
            </a:extLst>
          </p:cNvPr>
          <p:cNvPicPr>
            <a:picLocks noChangeAspect="1"/>
          </p:cNvPicPr>
          <p:nvPr/>
        </p:nvPicPr>
        <p:blipFill>
          <a:blip r:embed="rId9"/>
          <a:stretch>
            <a:fillRect/>
          </a:stretch>
        </p:blipFill>
        <p:spPr>
          <a:xfrm>
            <a:off x="9798820" y="4949881"/>
            <a:ext cx="988324" cy="839188"/>
          </a:xfrm>
          <a:prstGeom prst="rect">
            <a:avLst/>
          </a:prstGeom>
        </p:spPr>
      </p:pic>
      <p:sp>
        <p:nvSpPr>
          <p:cNvPr id="37" name="TextBox 36">
            <a:extLst>
              <a:ext uri="{FF2B5EF4-FFF2-40B4-BE49-F238E27FC236}">
                <a16:creationId xmlns:a16="http://schemas.microsoft.com/office/drawing/2014/main" id="{FDC0E5D2-4218-8D06-52BC-A2567094BA4A}"/>
              </a:ext>
            </a:extLst>
          </p:cNvPr>
          <p:cNvSpPr txBox="1"/>
          <p:nvPr/>
        </p:nvSpPr>
        <p:spPr>
          <a:xfrm>
            <a:off x="365709" y="5577212"/>
            <a:ext cx="6803315" cy="369332"/>
          </a:xfrm>
          <a:prstGeom prst="rect">
            <a:avLst/>
          </a:prstGeom>
          <a:noFill/>
        </p:spPr>
        <p:txBody>
          <a:bodyPr wrap="square" rtlCol="0">
            <a:spAutoFit/>
          </a:bodyPr>
          <a:lstStyle/>
          <a:p>
            <a:pPr marL="285750" indent="-285750">
              <a:buFont typeface="Arial" panose="020B0604020202020204" pitchFamily="34" charset="0"/>
              <a:buChar char="•"/>
            </a:pPr>
            <a:r>
              <a:rPr lang="fr-FR" b="1" err="1"/>
              <a:t>Distracted</a:t>
            </a:r>
            <a:r>
              <a:rPr lang="fr-FR" b="1"/>
              <a:t> drivers </a:t>
            </a:r>
            <a:r>
              <a:rPr lang="fr-FR"/>
              <a:t>have </a:t>
            </a:r>
            <a:r>
              <a:rPr lang="fr-FR" err="1"/>
              <a:t>degraded</a:t>
            </a:r>
            <a:r>
              <a:rPr lang="fr-FR"/>
              <a:t> adaptation </a:t>
            </a:r>
            <a:r>
              <a:rPr lang="fr-FR" err="1"/>
              <a:t>capacity</a:t>
            </a:r>
            <a:r>
              <a:rPr lang="fr-FR"/>
              <a:t>  </a:t>
            </a:r>
            <a:endParaRPr lang="fr-FR" sz="2000">
              <a:solidFill>
                <a:schemeClr val="dk1"/>
              </a:solidFill>
              <a:ea typeface="MS PGothic"/>
            </a:endParaRPr>
          </a:p>
        </p:txBody>
      </p:sp>
      <p:sp>
        <p:nvSpPr>
          <p:cNvPr id="2" name="Title 1">
            <a:extLst>
              <a:ext uri="{FF2B5EF4-FFF2-40B4-BE49-F238E27FC236}">
                <a16:creationId xmlns:a16="http://schemas.microsoft.com/office/drawing/2014/main" id="{FD0E8175-05EF-57B6-3889-9CD91DF8B215}"/>
              </a:ext>
            </a:extLst>
          </p:cNvPr>
          <p:cNvSpPr>
            <a:spLocks noGrp="1"/>
          </p:cNvSpPr>
          <p:nvPr>
            <p:ph type="title"/>
          </p:nvPr>
        </p:nvSpPr>
        <p:spPr>
          <a:xfrm>
            <a:off x="107576" y="199946"/>
            <a:ext cx="10515600" cy="551000"/>
          </a:xfrm>
        </p:spPr>
        <p:txBody>
          <a:bodyPr/>
          <a:lstStyle/>
          <a:p>
            <a:r>
              <a:rPr lang="en-US"/>
              <a:t>Distraction Indicators &amp; Risk Correlation</a:t>
            </a:r>
          </a:p>
        </p:txBody>
      </p:sp>
      <p:sp>
        <p:nvSpPr>
          <p:cNvPr id="3" name="TextBox 2">
            <a:extLst>
              <a:ext uri="{FF2B5EF4-FFF2-40B4-BE49-F238E27FC236}">
                <a16:creationId xmlns:a16="http://schemas.microsoft.com/office/drawing/2014/main" id="{412E3106-C960-AC7B-9ECE-D8E7DBF0E016}"/>
              </a:ext>
            </a:extLst>
          </p:cNvPr>
          <p:cNvSpPr txBox="1"/>
          <p:nvPr/>
        </p:nvSpPr>
        <p:spPr>
          <a:xfrm>
            <a:off x="5550876" y="6374839"/>
            <a:ext cx="2001830" cy="369332"/>
          </a:xfrm>
          <a:prstGeom prst="rect">
            <a:avLst/>
          </a:prstGeom>
          <a:noFill/>
        </p:spPr>
        <p:txBody>
          <a:bodyPr wrap="square" rtlCol="0">
            <a:spAutoFit/>
          </a:bodyPr>
          <a:lstStyle>
            <a:defPPr>
              <a:defRPr lang="fr-FR"/>
            </a:defPPr>
            <a:lvl1pPr eaLnBrk="0" fontAlgn="base" hangingPunct="0">
              <a:spcBef>
                <a:spcPct val="0"/>
              </a:spcBef>
              <a:spcAft>
                <a:spcPct val="0"/>
              </a:spcAft>
              <a:defRPr baseline="30000">
                <a:solidFill>
                  <a:srgbClr val="0070C0"/>
                </a:solidFill>
                <a:latin typeface="Calibri" panose="020F0502020204030204" pitchFamily="34" charset="0"/>
              </a:defRPr>
            </a:lvl1pPr>
            <a:lvl2pPr eaLnBrk="0" fontAlgn="base" hangingPunct="0">
              <a:spcBef>
                <a:spcPct val="0"/>
              </a:spcBef>
              <a:spcAft>
                <a:spcPct val="0"/>
              </a:spcAft>
              <a:defRPr>
                <a:latin typeface="Calibri" panose="020F0502020204030204" pitchFamily="34" charset="0"/>
              </a:defRPr>
            </a:lvl2pPr>
            <a:lvl3pPr eaLnBrk="0" fontAlgn="base" hangingPunct="0">
              <a:spcBef>
                <a:spcPct val="0"/>
              </a:spcBef>
              <a:spcAft>
                <a:spcPct val="0"/>
              </a:spcAft>
              <a:defRPr>
                <a:latin typeface="Calibri" panose="020F0502020204030204" pitchFamily="34" charset="0"/>
              </a:defRPr>
            </a:lvl3pPr>
            <a:lvl4pPr eaLnBrk="0" fontAlgn="base" hangingPunct="0">
              <a:spcBef>
                <a:spcPct val="0"/>
              </a:spcBef>
              <a:spcAft>
                <a:spcPct val="0"/>
              </a:spcAft>
              <a:defRPr>
                <a:latin typeface="Calibri" panose="020F0502020204030204" pitchFamily="34" charset="0"/>
              </a:defRPr>
            </a:lvl4pPr>
            <a:lvl5pPr eaLnBrk="0" fontAlgn="base" hangingPunct="0">
              <a:spcBef>
                <a:spcPct val="0"/>
              </a:spcBef>
              <a:spcAft>
                <a:spcPct val="0"/>
              </a:spcAft>
              <a:defRPr>
                <a:latin typeface="Calibri" panose="020F0502020204030204" pitchFamily="34" charset="0"/>
              </a:defRPr>
            </a:lvl5pPr>
            <a:lvl6pPr>
              <a:defRPr>
                <a:latin typeface="Calibri" panose="020F0502020204030204" pitchFamily="34" charset="0"/>
              </a:defRPr>
            </a:lvl6pPr>
            <a:lvl7pPr>
              <a:defRPr>
                <a:latin typeface="Calibri" panose="020F0502020204030204" pitchFamily="34" charset="0"/>
              </a:defRPr>
            </a:lvl7pPr>
            <a:lvl8pPr>
              <a:defRPr>
                <a:latin typeface="Calibri" panose="020F0502020204030204" pitchFamily="34" charset="0"/>
              </a:defRPr>
            </a:lvl8pPr>
            <a:lvl9pPr>
              <a:defRPr>
                <a:latin typeface="Calibri" panose="020F0502020204030204" pitchFamily="34" charset="0"/>
              </a:defRPr>
            </a:lvl9pPr>
          </a:lstStyle>
          <a:p>
            <a:r>
              <a:rPr lang="en-US"/>
              <a:t>[5] EU</a:t>
            </a:r>
            <a:r>
              <a:rPr lang="en-US" baseline="0"/>
              <a:t> </a:t>
            </a:r>
            <a:r>
              <a:rPr lang="en-US"/>
              <a:t>ADDW</a:t>
            </a:r>
            <a:r>
              <a:rPr lang="en-US" baseline="0"/>
              <a:t> </a:t>
            </a:r>
            <a:r>
              <a:rPr lang="en-US"/>
              <a:t>regulation</a:t>
            </a:r>
            <a:endParaRPr lang="en-150"/>
          </a:p>
        </p:txBody>
      </p:sp>
    </p:spTree>
    <p:extLst>
      <p:ext uri="{BB962C8B-B14F-4D97-AF65-F5344CB8AC3E}">
        <p14:creationId xmlns:p14="http://schemas.microsoft.com/office/powerpoint/2010/main" val="278773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1+#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1+#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1+#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1+#ppt_w/2"/>
                                          </p:val>
                                        </p:tav>
                                        <p:tav tm="100000">
                                          <p:val>
                                            <p:strVal val="#ppt_x"/>
                                          </p:val>
                                        </p:tav>
                                      </p:tavLst>
                                    </p:anim>
                                    <p:anim calcmode="lin" valueType="num">
                                      <p:cBhvr additive="base">
                                        <p:cTn id="6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6" grpId="0"/>
      <p:bldP spid="9" grpId="0"/>
      <p:bldP spid="12" grpId="0"/>
      <p:bldP spid="3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5C540-C21C-444B-1A9B-DE3887F7BD0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BDAD91-F433-5FCE-606A-13EAEF4A4066}"/>
              </a:ext>
            </a:extLst>
          </p:cNvPr>
          <p:cNvSpPr txBox="1"/>
          <p:nvPr/>
        </p:nvSpPr>
        <p:spPr>
          <a:xfrm>
            <a:off x="105288" y="1530847"/>
            <a:ext cx="5000164"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err="1"/>
              <a:t>Facemesh</a:t>
            </a:r>
            <a:r>
              <a:rPr lang="en-US"/>
              <a:t> 3D Landmark Regression for high-fidelity facial geometry</a:t>
            </a:r>
          </a:p>
        </p:txBody>
      </p:sp>
      <p:pic>
        <p:nvPicPr>
          <p:cNvPr id="5" name="Picture 4">
            <a:extLst>
              <a:ext uri="{FF2B5EF4-FFF2-40B4-BE49-F238E27FC236}">
                <a16:creationId xmlns:a16="http://schemas.microsoft.com/office/drawing/2014/main" id="{4028487F-C21E-44D6-B594-BAF8FA3DA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606" y="1020760"/>
            <a:ext cx="3240341" cy="1824550"/>
          </a:xfrm>
          <a:prstGeom prst="rect">
            <a:avLst/>
          </a:prstGeom>
        </p:spPr>
      </p:pic>
      <p:pic>
        <p:nvPicPr>
          <p:cNvPr id="20" name="Picture 19">
            <a:extLst>
              <a:ext uri="{FF2B5EF4-FFF2-40B4-BE49-F238E27FC236}">
                <a16:creationId xmlns:a16="http://schemas.microsoft.com/office/drawing/2014/main" id="{3933962A-DA47-1D01-9614-3F71926FF3CA}"/>
              </a:ext>
            </a:extLst>
          </p:cNvPr>
          <p:cNvPicPr>
            <a:picLocks noChangeAspect="1"/>
          </p:cNvPicPr>
          <p:nvPr/>
        </p:nvPicPr>
        <p:blipFill>
          <a:blip r:embed="rId4"/>
          <a:stretch>
            <a:fillRect/>
          </a:stretch>
        </p:blipFill>
        <p:spPr>
          <a:xfrm>
            <a:off x="4455060" y="5071540"/>
            <a:ext cx="7463377" cy="1043268"/>
          </a:xfrm>
          <a:prstGeom prst="rect">
            <a:avLst/>
          </a:prstGeom>
        </p:spPr>
      </p:pic>
      <p:pic>
        <p:nvPicPr>
          <p:cNvPr id="24" name="Picture 23">
            <a:extLst>
              <a:ext uri="{FF2B5EF4-FFF2-40B4-BE49-F238E27FC236}">
                <a16:creationId xmlns:a16="http://schemas.microsoft.com/office/drawing/2014/main" id="{AA2530D1-4DFE-2560-6D94-F042DDA6CFAC}"/>
              </a:ext>
            </a:extLst>
          </p:cNvPr>
          <p:cNvPicPr>
            <a:picLocks noChangeAspect="1"/>
          </p:cNvPicPr>
          <p:nvPr/>
        </p:nvPicPr>
        <p:blipFill>
          <a:blip r:embed="rId5"/>
          <a:stretch>
            <a:fillRect/>
          </a:stretch>
        </p:blipFill>
        <p:spPr>
          <a:xfrm>
            <a:off x="4455060" y="3417769"/>
            <a:ext cx="7241974" cy="1417797"/>
          </a:xfrm>
          <a:prstGeom prst="rect">
            <a:avLst/>
          </a:prstGeom>
        </p:spPr>
      </p:pic>
      <p:sp>
        <p:nvSpPr>
          <p:cNvPr id="25" name="TextBox 24">
            <a:extLst>
              <a:ext uri="{FF2B5EF4-FFF2-40B4-BE49-F238E27FC236}">
                <a16:creationId xmlns:a16="http://schemas.microsoft.com/office/drawing/2014/main" id="{9EA20220-1B36-AC70-964A-5B874E557FF4}"/>
              </a:ext>
            </a:extLst>
          </p:cNvPr>
          <p:cNvSpPr txBox="1"/>
          <p:nvPr/>
        </p:nvSpPr>
        <p:spPr>
          <a:xfrm>
            <a:off x="105288" y="2962957"/>
            <a:ext cx="5000164" cy="1200329"/>
          </a:xfrm>
          <a:prstGeom prst="rect">
            <a:avLst/>
          </a:prstGeom>
          <a:noFill/>
        </p:spPr>
        <p:txBody>
          <a:bodyPr wrap="square" rtlCol="0">
            <a:spAutoFit/>
          </a:bodyPr>
          <a:lstStyle/>
          <a:p>
            <a:endParaRPr lang="en-US"/>
          </a:p>
          <a:p>
            <a:pPr marL="285750" indent="-285750">
              <a:buFont typeface="Arial" panose="020B0604020202020204" pitchFamily="34" charset="0"/>
              <a:buChar char="•"/>
            </a:pPr>
            <a:r>
              <a:rPr lang="fr-FR" err="1"/>
              <a:t>Deterministic</a:t>
            </a:r>
            <a:r>
              <a:rPr lang="fr-FR"/>
              <a:t> </a:t>
            </a:r>
            <a:r>
              <a:rPr lang="fr-FR" err="1"/>
              <a:t>geometric</a:t>
            </a:r>
            <a:r>
              <a:rPr lang="fr-FR"/>
              <a:t> </a:t>
            </a:r>
            <a:r>
              <a:rPr lang="fr-FR" err="1"/>
              <a:t>algebra</a:t>
            </a:r>
            <a:r>
              <a:rPr lang="fr-FR"/>
              <a:t> to </a:t>
            </a:r>
            <a:r>
              <a:rPr lang="fr-FR" err="1"/>
              <a:t>derive</a:t>
            </a:r>
            <a:r>
              <a:rPr lang="fr-FR"/>
              <a:t> </a:t>
            </a:r>
            <a:r>
              <a:rPr lang="fr-FR" err="1"/>
              <a:t>multivariate</a:t>
            </a:r>
            <a:r>
              <a:rPr lang="fr-FR"/>
              <a:t> gaze time-</a:t>
            </a:r>
            <a:r>
              <a:rPr lang="fr-FR" err="1"/>
              <a:t>series</a:t>
            </a:r>
            <a:endParaRPr lang="fr-FR"/>
          </a:p>
          <a:p>
            <a:endParaRPr lang="en-US"/>
          </a:p>
        </p:txBody>
      </p:sp>
      <p:sp>
        <p:nvSpPr>
          <p:cNvPr id="26" name="TextBox 25">
            <a:extLst>
              <a:ext uri="{FF2B5EF4-FFF2-40B4-BE49-F238E27FC236}">
                <a16:creationId xmlns:a16="http://schemas.microsoft.com/office/drawing/2014/main" id="{A9B7F66B-0E70-5779-9132-4115825C27C2}"/>
              </a:ext>
            </a:extLst>
          </p:cNvPr>
          <p:cNvSpPr txBox="1"/>
          <p:nvPr/>
        </p:nvSpPr>
        <p:spPr>
          <a:xfrm>
            <a:off x="105288" y="4399260"/>
            <a:ext cx="5000164" cy="1754326"/>
          </a:xfrm>
          <a:prstGeom prst="rect">
            <a:avLst/>
          </a:prstGeom>
          <a:noFill/>
        </p:spPr>
        <p:txBody>
          <a:bodyPr wrap="square" rtlCol="0">
            <a:spAutoFit/>
          </a:bodyPr>
          <a:lstStyle/>
          <a:p>
            <a:endParaRPr lang="fr-FR"/>
          </a:p>
          <a:p>
            <a:pPr marL="285750" indent="-285750">
              <a:buFont typeface="Arial" panose="020B0604020202020204" pitchFamily="34" charset="0"/>
              <a:buChar char="•"/>
            </a:pPr>
            <a:r>
              <a:rPr lang="en-US"/>
              <a:t>Quantifying pre-event gaze latency during distraction to contextualize risky driving behaviors.</a:t>
            </a:r>
          </a:p>
          <a:p>
            <a:endParaRPr lang="fr-FR"/>
          </a:p>
          <a:p>
            <a:pPr marL="285750" indent="-285750">
              <a:buFont typeface="Arial" panose="020B0604020202020204" pitchFamily="34" charset="0"/>
              <a:buChar char="•"/>
            </a:pPr>
            <a:endParaRPr lang="en-US"/>
          </a:p>
        </p:txBody>
      </p:sp>
      <p:sp>
        <p:nvSpPr>
          <p:cNvPr id="6" name="Title 5">
            <a:extLst>
              <a:ext uri="{FF2B5EF4-FFF2-40B4-BE49-F238E27FC236}">
                <a16:creationId xmlns:a16="http://schemas.microsoft.com/office/drawing/2014/main" id="{52CACEA0-5A33-7E09-C62F-94D6ABB33320}"/>
              </a:ext>
            </a:extLst>
          </p:cNvPr>
          <p:cNvSpPr>
            <a:spLocks noGrp="1"/>
          </p:cNvSpPr>
          <p:nvPr>
            <p:ph type="title"/>
          </p:nvPr>
        </p:nvSpPr>
        <p:spPr>
          <a:xfrm>
            <a:off x="105288" y="178097"/>
            <a:ext cx="10515600" cy="551000"/>
          </a:xfrm>
        </p:spPr>
        <p:txBody>
          <a:bodyPr/>
          <a:lstStyle/>
          <a:p>
            <a:r>
              <a:rPr lang="en-US" err="1"/>
              <a:t>Facemesh</a:t>
            </a:r>
            <a:r>
              <a:rPr lang="en-US"/>
              <a:t> Distraction Behavior Analysis</a:t>
            </a:r>
          </a:p>
        </p:txBody>
      </p:sp>
      <p:pic>
        <p:nvPicPr>
          <p:cNvPr id="3" name="Picture 2">
            <a:extLst>
              <a:ext uri="{FF2B5EF4-FFF2-40B4-BE49-F238E27FC236}">
                <a16:creationId xmlns:a16="http://schemas.microsoft.com/office/drawing/2014/main" id="{C6E83F6B-685E-9EE0-0123-4B9851347C4D}"/>
              </a:ext>
            </a:extLst>
          </p:cNvPr>
          <p:cNvPicPr>
            <a:picLocks noChangeAspect="1"/>
          </p:cNvPicPr>
          <p:nvPr/>
        </p:nvPicPr>
        <p:blipFill>
          <a:blip r:embed="rId6"/>
          <a:stretch>
            <a:fillRect/>
          </a:stretch>
        </p:blipFill>
        <p:spPr>
          <a:xfrm>
            <a:off x="8028947" y="872395"/>
            <a:ext cx="2104442" cy="1972915"/>
          </a:xfrm>
          <a:prstGeom prst="rect">
            <a:avLst/>
          </a:prstGeom>
        </p:spPr>
      </p:pic>
      <p:pic>
        <p:nvPicPr>
          <p:cNvPr id="4" name="Picture 3">
            <a:extLst>
              <a:ext uri="{FF2B5EF4-FFF2-40B4-BE49-F238E27FC236}">
                <a16:creationId xmlns:a16="http://schemas.microsoft.com/office/drawing/2014/main" id="{119C1660-D18E-E89A-02F6-870EC081B88C}"/>
              </a:ext>
            </a:extLst>
          </p:cNvPr>
          <p:cNvPicPr>
            <a:picLocks noChangeAspect="1"/>
          </p:cNvPicPr>
          <p:nvPr/>
        </p:nvPicPr>
        <p:blipFill>
          <a:blip r:embed="rId7"/>
          <a:stretch>
            <a:fillRect/>
          </a:stretch>
        </p:blipFill>
        <p:spPr>
          <a:xfrm>
            <a:off x="10133389" y="902595"/>
            <a:ext cx="2014213" cy="1909428"/>
          </a:xfrm>
          <a:prstGeom prst="rect">
            <a:avLst/>
          </a:prstGeom>
        </p:spPr>
      </p:pic>
    </p:spTree>
    <p:extLst>
      <p:ext uri="{BB962C8B-B14F-4D97-AF65-F5344CB8AC3E}">
        <p14:creationId xmlns:p14="http://schemas.microsoft.com/office/powerpoint/2010/main" val="396834330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1+#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1+#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Lst>
  </p:timing>
</p:sld>
</file>

<file path=ppt/theme/theme1.xml><?xml version="1.0" encoding="utf-8"?>
<a:theme xmlns:a="http://schemas.openxmlformats.org/drawingml/2006/main" name="1_Office Theme">
  <a:themeElements>
    <a:clrScheme name="IVORY">
      <a:dk1>
        <a:sysClr val="windowText" lastClr="000000"/>
      </a:dk1>
      <a:lt1>
        <a:srgbClr val="FFFFFF"/>
      </a:lt1>
      <a:dk2>
        <a:srgbClr val="44546A"/>
      </a:dk2>
      <a:lt2>
        <a:srgbClr val="E7E6E6"/>
      </a:lt2>
      <a:accent1>
        <a:srgbClr val="556A85"/>
      </a:accent1>
      <a:accent2>
        <a:srgbClr val="8496B0"/>
      </a:accent2>
      <a:accent3>
        <a:srgbClr val="CC00CC"/>
      </a:accent3>
      <a:accent4>
        <a:srgbClr val="00D4AD"/>
      </a:accent4>
      <a:accent5>
        <a:srgbClr val="00B0F0"/>
      </a:accent5>
      <a:accent6>
        <a:srgbClr val="FFFFC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60FE826-304C-448F-A586-3BB11781423C}" vid="{6E343E84-6C68-4897-B606-F6F97706B6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IVORY">
    <a:dk1>
      <a:sysClr val="windowText" lastClr="000000"/>
    </a:dk1>
    <a:lt1>
      <a:srgbClr val="FFFFFF"/>
    </a:lt1>
    <a:dk2>
      <a:srgbClr val="44546A"/>
    </a:dk2>
    <a:lt2>
      <a:srgbClr val="E7E6E6"/>
    </a:lt2>
    <a:accent1>
      <a:srgbClr val="556A85"/>
    </a:accent1>
    <a:accent2>
      <a:srgbClr val="8496B0"/>
    </a:accent2>
    <a:accent3>
      <a:srgbClr val="CC00CC"/>
    </a:accent3>
    <a:accent4>
      <a:srgbClr val="00D4AD"/>
    </a:accent4>
    <a:accent5>
      <a:srgbClr val="00B0F0"/>
    </a:accent5>
    <a:accent6>
      <a:srgbClr val="FFFFCC"/>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66E3007DE3014ABEFA36105C5A1A6A" ma:contentTypeVersion="13" ma:contentTypeDescription="Create a new document." ma:contentTypeScope="" ma:versionID="caeec362e601d97f8b23dc0c8858d290">
  <xsd:schema xmlns:xsd="http://www.w3.org/2001/XMLSchema" xmlns:xs="http://www.w3.org/2001/XMLSchema" xmlns:p="http://schemas.microsoft.com/office/2006/metadata/properties" xmlns:ns2="d98294e5-662f-48d8-89fd-cd0e6e1ef752" xmlns:ns3="b42a19f6-649e-424c-912a-9037d474f63d" targetNamespace="http://schemas.microsoft.com/office/2006/metadata/properties" ma:root="true" ma:fieldsID="b82393b78a80d5c5fef65669f61f1797" ns2:_="" ns3:_="">
    <xsd:import namespace="d98294e5-662f-48d8-89fd-cd0e6e1ef752"/>
    <xsd:import namespace="b42a19f6-649e-424c-912a-9037d474f63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294e5-662f-48d8-89fd-cd0e6e1ef7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a92cc5-af17-4287-9dd1-4663beed3e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2a19f6-649e-424c-912a-9037d474f63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f93f49c-c6f3-46fc-ab7a-9f89cb2ea768}" ma:internalName="TaxCatchAll" ma:showField="CatchAllData" ma:web="b42a19f6-649e-424c-912a-9037d474f6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42a19f6-649e-424c-912a-9037d474f63d" xsi:nil="true"/>
    <lcf76f155ced4ddcb4097134ff3c332f xmlns="d98294e5-662f-48d8-89fd-cd0e6e1ef75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E4B7F5-7370-4308-914F-288248D8B64F}">
  <ds:schemaRefs>
    <ds:schemaRef ds:uri="http://schemas.microsoft.com/sharepoint/v3/contenttype/forms"/>
  </ds:schemaRefs>
</ds:datastoreItem>
</file>

<file path=customXml/itemProps2.xml><?xml version="1.0" encoding="utf-8"?>
<ds:datastoreItem xmlns:ds="http://schemas.openxmlformats.org/officeDocument/2006/customXml" ds:itemID="{598D7EF5-B905-4546-A5E0-CF8CFA5CA5AD}">
  <ds:schemaRefs>
    <ds:schemaRef ds:uri="b42a19f6-649e-424c-912a-9037d474f63d"/>
    <ds:schemaRef ds:uri="d98294e5-662f-48d8-89fd-cd0e6e1ef7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661C98-7038-41C7-A574-AD528CB7AD8F}">
  <ds:schemaRefs>
    <ds:schemaRef ds:uri="b42a19f6-649e-424c-912a-9037d474f63d"/>
    <ds:schemaRef ds:uri="d98294e5-662f-48d8-89fd-cd0e6e1ef75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13</Notes>
  <HiddenSlides>2</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Introduction</vt:lpstr>
      <vt:lpstr>Behaviour Adaptation</vt:lpstr>
      <vt:lpstr>Behaviour Adaptation</vt:lpstr>
      <vt:lpstr>Behaviour Adaptation</vt:lpstr>
      <vt:lpstr>Driver States Impacting Behavioral Adaptation</vt:lpstr>
      <vt:lpstr>External Environment to Internal State</vt:lpstr>
      <vt:lpstr>Distraction Indicators &amp; Risk Correlation</vt:lpstr>
      <vt:lpstr>Facemesh Distraction Behavior Analysis</vt:lpstr>
      <vt:lpstr>Physiological Drowsy Driving Analysis</vt:lpstr>
      <vt:lpstr>Future Steps: AI/ML models to Quantify Impact </vt:lpstr>
      <vt:lpstr>PowerPoint Presentation</vt:lpstr>
      <vt:lpstr>Physiological Drowsy Driving Analysis</vt:lpstr>
      <vt:lpstr>Behaviour Adaptation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Ajay IYER</dc:creator>
  <cp:revision>1</cp:revision>
  <dcterms:created xsi:type="dcterms:W3CDTF">2026-02-05T15:32:51Z</dcterms:created>
  <dcterms:modified xsi:type="dcterms:W3CDTF">2026-04-15T13:14:26Z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0x010100AD66E3007DE3014ABEFA36105C5A1A6A</vt:lpwstr>
  </property>
  <property fmtid="{D5CDD505-2E9C-101B-9397-08002B2CF9AE}" pid="3" name="MediaServiceImageTags">
    <vt:lpwstr/>
  </property>
</Properties>
</file>