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4"/>
  </p:sldMasterIdLst>
  <p:notesMasterIdLst>
    <p:notesMasterId r:id="rId20"/>
  </p:notesMasterIdLst>
  <p:sldIdLst>
    <p:sldId id="256" r:id="rId5"/>
    <p:sldId id="289" r:id="rId6"/>
    <p:sldId id="284" r:id="rId7"/>
    <p:sldId id="285" r:id="rId8"/>
    <p:sldId id="291" r:id="rId9"/>
    <p:sldId id="286" r:id="rId10"/>
    <p:sldId id="287" r:id="rId11"/>
    <p:sldId id="288" r:id="rId12"/>
    <p:sldId id="275" r:id="rId13"/>
    <p:sldId id="277" r:id="rId14"/>
    <p:sldId id="281" r:id="rId15"/>
    <p:sldId id="283" r:id="rId16"/>
    <p:sldId id="280" r:id="rId17"/>
    <p:sldId id="290" r:id="rId18"/>
    <p:sldId id="276" r:id="rId19"/>
  </p:sldIdLst>
  <p:sldSz cx="12192000" cy="6858000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6E83E8-CF8F-4781-85E0-4A32024A3564}" v="23" dt="2026-04-14T11:47:46.5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5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e Paradiso - IVORY" userId="7f8ff411-6c17-40d9-b131-e4028d1d2d58" providerId="ADAL" clId="{E9B488F8-92C1-4884-B4F9-87705907BB38}"/>
    <pc:docChg chg="undo custSel addSld modSld">
      <pc:chgData name="Simone Paradiso - IVORY" userId="7f8ff411-6c17-40d9-b131-e4028d1d2d58" providerId="ADAL" clId="{E9B488F8-92C1-4884-B4F9-87705907BB38}" dt="2026-04-14T11:47:46.551" v="1001" actId="14100"/>
      <pc:docMkLst>
        <pc:docMk/>
      </pc:docMkLst>
      <pc:sldChg chg="addSp delSp modSp mod">
        <pc:chgData name="Simone Paradiso - IVORY" userId="7f8ff411-6c17-40d9-b131-e4028d1d2d58" providerId="ADAL" clId="{E9B488F8-92C1-4884-B4F9-87705907BB38}" dt="2026-04-14T11:45:04.313" v="973" actId="14100"/>
        <pc:sldMkLst>
          <pc:docMk/>
          <pc:sldMk cId="0" sldId="275"/>
        </pc:sldMkLst>
        <pc:spChg chg="mod">
          <ac:chgData name="Simone Paradiso - IVORY" userId="7f8ff411-6c17-40d9-b131-e4028d1d2d58" providerId="ADAL" clId="{E9B488F8-92C1-4884-B4F9-87705907BB38}" dt="2026-04-14T11:45:04.313" v="973" actId="14100"/>
          <ac:spMkLst>
            <pc:docMk/>
            <pc:sldMk cId="0" sldId="275"/>
            <ac:spMk id="3" creationId="{93A2F4EB-DADA-7B17-97BA-39238C7FAA39}"/>
          </ac:spMkLst>
        </pc:spChg>
        <pc:picChg chg="add mod">
          <ac:chgData name="Simone Paradiso - IVORY" userId="7f8ff411-6c17-40d9-b131-e4028d1d2d58" providerId="ADAL" clId="{E9B488F8-92C1-4884-B4F9-87705907BB38}" dt="2026-03-31T09:05:36.107" v="65" actId="1076"/>
          <ac:picMkLst>
            <pc:docMk/>
            <pc:sldMk cId="0" sldId="275"/>
            <ac:picMk id="11" creationId="{353E9298-48D5-D63E-244D-D8DFB3445D72}"/>
          </ac:picMkLst>
        </pc:picChg>
      </pc:sldChg>
      <pc:sldChg chg="modSp mod">
        <pc:chgData name="Simone Paradiso - IVORY" userId="7f8ff411-6c17-40d9-b131-e4028d1d2d58" providerId="ADAL" clId="{E9B488F8-92C1-4884-B4F9-87705907BB38}" dt="2026-04-14T11:44:28.306" v="963" actId="27636"/>
        <pc:sldMkLst>
          <pc:docMk/>
          <pc:sldMk cId="193513667" sldId="280"/>
        </pc:sldMkLst>
        <pc:spChg chg="mod">
          <ac:chgData name="Simone Paradiso - IVORY" userId="7f8ff411-6c17-40d9-b131-e4028d1d2d58" providerId="ADAL" clId="{E9B488F8-92C1-4884-B4F9-87705907BB38}" dt="2026-04-14T11:44:28.306" v="963" actId="27636"/>
          <ac:spMkLst>
            <pc:docMk/>
            <pc:sldMk cId="193513667" sldId="280"/>
            <ac:spMk id="3" creationId="{7713E304-ECD9-F5E6-DA9E-4B265E7324BF}"/>
          </ac:spMkLst>
        </pc:spChg>
        <pc:spChg chg="mod">
          <ac:chgData name="Simone Paradiso - IVORY" userId="7f8ff411-6c17-40d9-b131-e4028d1d2d58" providerId="ADAL" clId="{E9B488F8-92C1-4884-B4F9-87705907BB38}" dt="2026-04-01T10:06:32.273" v="292" actId="20577"/>
          <ac:spMkLst>
            <pc:docMk/>
            <pc:sldMk cId="193513667" sldId="280"/>
            <ac:spMk id="16386" creationId="{934F1270-CD3C-0577-B233-ECD03263AC9F}"/>
          </ac:spMkLst>
        </pc:spChg>
      </pc:sldChg>
      <pc:sldChg chg="modSp mod">
        <pc:chgData name="Simone Paradiso - IVORY" userId="7f8ff411-6c17-40d9-b131-e4028d1d2d58" providerId="ADAL" clId="{E9B488F8-92C1-4884-B4F9-87705907BB38}" dt="2026-04-14T11:46:12.899" v="979" actId="14100"/>
        <pc:sldMkLst>
          <pc:docMk/>
          <pc:sldMk cId="515477903" sldId="281"/>
        </pc:sldMkLst>
        <pc:spChg chg="mod">
          <ac:chgData name="Simone Paradiso - IVORY" userId="7f8ff411-6c17-40d9-b131-e4028d1d2d58" providerId="ADAL" clId="{E9B488F8-92C1-4884-B4F9-87705907BB38}" dt="2026-04-14T11:46:11.150" v="978" actId="14100"/>
          <ac:spMkLst>
            <pc:docMk/>
            <pc:sldMk cId="515477903" sldId="281"/>
            <ac:spMk id="3" creationId="{46800E10-04D1-70AD-60A6-99F2A8120F91}"/>
          </ac:spMkLst>
        </pc:spChg>
        <pc:picChg chg="mod">
          <ac:chgData name="Simone Paradiso - IVORY" userId="7f8ff411-6c17-40d9-b131-e4028d1d2d58" providerId="ADAL" clId="{E9B488F8-92C1-4884-B4F9-87705907BB38}" dt="2026-04-14T11:46:12.899" v="979" actId="14100"/>
          <ac:picMkLst>
            <pc:docMk/>
            <pc:sldMk cId="515477903" sldId="281"/>
            <ac:picMk id="2" creationId="{BE71D69F-3F1D-B015-6222-1E21410E6233}"/>
          </ac:picMkLst>
        </pc:picChg>
      </pc:sldChg>
      <pc:sldChg chg="addSp delSp modSp mod">
        <pc:chgData name="Simone Paradiso - IVORY" userId="7f8ff411-6c17-40d9-b131-e4028d1d2d58" providerId="ADAL" clId="{E9B488F8-92C1-4884-B4F9-87705907BB38}" dt="2026-04-14T11:46:57.492" v="988" actId="20577"/>
        <pc:sldMkLst>
          <pc:docMk/>
          <pc:sldMk cId="642219411" sldId="283"/>
        </pc:sldMkLst>
        <pc:spChg chg="mod">
          <ac:chgData name="Simone Paradiso - IVORY" userId="7f8ff411-6c17-40d9-b131-e4028d1d2d58" providerId="ADAL" clId="{E9B488F8-92C1-4884-B4F9-87705907BB38}" dt="2026-04-14T11:46:57.492" v="988" actId="20577"/>
          <ac:spMkLst>
            <pc:docMk/>
            <pc:sldMk cId="642219411" sldId="283"/>
            <ac:spMk id="3" creationId="{78FA62EC-B56C-6721-95D2-1E808777345E}"/>
          </ac:spMkLst>
        </pc:spChg>
        <pc:spChg chg="add mod">
          <ac:chgData name="Simone Paradiso - IVORY" userId="7f8ff411-6c17-40d9-b131-e4028d1d2d58" providerId="ADAL" clId="{E9B488F8-92C1-4884-B4F9-87705907BB38}" dt="2026-04-01T10:03:31.937" v="261" actId="1076"/>
          <ac:spMkLst>
            <pc:docMk/>
            <pc:sldMk cId="642219411" sldId="283"/>
            <ac:spMk id="7" creationId="{95CD30F7-CA33-B4F8-6D39-C8D8CB1C2478}"/>
          </ac:spMkLst>
        </pc:spChg>
        <pc:picChg chg="mod">
          <ac:chgData name="Simone Paradiso - IVORY" userId="7f8ff411-6c17-40d9-b131-e4028d1d2d58" providerId="ADAL" clId="{E9B488F8-92C1-4884-B4F9-87705907BB38}" dt="2026-04-01T10:03:46.677" v="270" actId="1076"/>
          <ac:picMkLst>
            <pc:docMk/>
            <pc:sldMk cId="642219411" sldId="283"/>
            <ac:picMk id="5" creationId="{39D17C83-5D56-3225-E347-74AA9D0A0393}"/>
          </ac:picMkLst>
        </pc:picChg>
      </pc:sldChg>
      <pc:sldChg chg="addSp delSp modSp add mod">
        <pc:chgData name="Simone Paradiso - IVORY" userId="7f8ff411-6c17-40d9-b131-e4028d1d2d58" providerId="ADAL" clId="{E9B488F8-92C1-4884-B4F9-87705907BB38}" dt="2026-04-07T15:44:13.581" v="921" actId="948"/>
        <pc:sldMkLst>
          <pc:docMk/>
          <pc:sldMk cId="3161319997" sldId="289"/>
        </pc:sldMkLst>
        <pc:spChg chg="mod">
          <ac:chgData name="Simone Paradiso - IVORY" userId="7f8ff411-6c17-40d9-b131-e4028d1d2d58" providerId="ADAL" clId="{E9B488F8-92C1-4884-B4F9-87705907BB38}" dt="2026-04-02T12:42:04.972" v="580" actId="20577"/>
          <ac:spMkLst>
            <pc:docMk/>
            <pc:sldMk cId="3161319997" sldId="289"/>
            <ac:spMk id="3" creationId="{B995544B-4D30-1116-6953-AB778E1EC947}"/>
          </ac:spMkLst>
        </pc:spChg>
        <pc:spChg chg="mod">
          <ac:chgData name="Simone Paradiso - IVORY" userId="7f8ff411-6c17-40d9-b131-e4028d1d2d58" providerId="ADAL" clId="{E9B488F8-92C1-4884-B4F9-87705907BB38}" dt="2026-04-02T12:36:16.646" v="312"/>
          <ac:spMkLst>
            <pc:docMk/>
            <pc:sldMk cId="3161319997" sldId="289"/>
            <ac:spMk id="16386" creationId="{2B641DFE-18E8-9F30-6F46-4A8542BEE9EF}"/>
          </ac:spMkLst>
        </pc:spChg>
      </pc:sldChg>
      <pc:sldChg chg="modSp add mod">
        <pc:chgData name="Simone Paradiso - IVORY" userId="7f8ff411-6c17-40d9-b131-e4028d1d2d58" providerId="ADAL" clId="{E9B488F8-92C1-4884-B4F9-87705907BB38}" dt="2026-04-14T11:47:46.551" v="1001" actId="14100"/>
        <pc:sldMkLst>
          <pc:docMk/>
          <pc:sldMk cId="442826219" sldId="290"/>
        </pc:sldMkLst>
        <pc:spChg chg="mod">
          <ac:chgData name="Simone Paradiso - IVORY" userId="7f8ff411-6c17-40d9-b131-e4028d1d2d58" providerId="ADAL" clId="{E9B488F8-92C1-4884-B4F9-87705907BB38}" dt="2026-04-14T11:47:46.551" v="1001" actId="14100"/>
          <ac:spMkLst>
            <pc:docMk/>
            <pc:sldMk cId="442826219" sldId="290"/>
            <ac:spMk id="3" creationId="{F2827E90-2432-A0E6-51B6-F6A443717B9C}"/>
          </ac:spMkLst>
        </pc:spChg>
        <pc:spChg chg="mod">
          <ac:chgData name="Simone Paradiso - IVORY" userId="7f8ff411-6c17-40d9-b131-e4028d1d2d58" providerId="ADAL" clId="{E9B488F8-92C1-4884-B4F9-87705907BB38}" dt="2026-04-02T13:13:48.327" v="622"/>
          <ac:spMkLst>
            <pc:docMk/>
            <pc:sldMk cId="442826219" sldId="290"/>
            <ac:spMk id="16386" creationId="{CA2B586D-59C3-F2C0-8C83-4BF14738B776}"/>
          </ac:spMkLst>
        </pc:spChg>
      </pc:sldChg>
    </pc:docChg>
  </pc:docChgLst>
  <pc:docChgLst>
    <pc:chgData name="Usuário Convidado" userId="S::urn:spo:tenantanon#64c085a2-478a-42d4-9d1e-664c8975d5e3::" providerId="AD" clId="Web-{BDC35491-8FA3-5A95-D7B9-DBB3E5E9BCC0}"/>
    <pc:docChg chg="addSld modSld">
      <pc:chgData name="Usuário Convidado" userId="S::urn:spo:tenantanon#64c085a2-478a-42d4-9d1e-664c8975d5e3::" providerId="AD" clId="Web-{BDC35491-8FA3-5A95-D7B9-DBB3E5E9BCC0}" dt="2026-04-01T12:42:49.405" v="1855" actId="1076"/>
      <pc:docMkLst>
        <pc:docMk/>
      </pc:docMkLst>
      <pc:sldChg chg="addSp delSp modSp">
        <pc:chgData name="Usuário Convidado" userId="S::urn:spo:tenantanon#64c085a2-478a-42d4-9d1e-664c8975d5e3::" providerId="AD" clId="Web-{BDC35491-8FA3-5A95-D7B9-DBB3E5E9BCC0}" dt="2026-04-01T09:54:58.174" v="589"/>
        <pc:sldMkLst>
          <pc:docMk/>
          <pc:sldMk cId="0" sldId="275"/>
        </pc:sldMkLst>
        <pc:spChg chg="add mod">
          <ac:chgData name="Usuário Convidado" userId="S::urn:spo:tenantanon#64c085a2-478a-42d4-9d1e-664c8975d5e3::" providerId="AD" clId="Web-{BDC35491-8FA3-5A95-D7B9-DBB3E5E9BCC0}" dt="2026-04-01T09:54:58.174" v="589"/>
          <ac:spMkLst>
            <pc:docMk/>
            <pc:sldMk cId="0" sldId="275"/>
            <ac:spMk id="12" creationId="{CB2DC5E5-2F4B-DE88-61D0-CCCEF79292DA}"/>
          </ac:spMkLst>
        </pc:spChg>
      </pc:sldChg>
      <pc:sldChg chg="addSp delSp modSp add replId">
        <pc:chgData name="Usuário Convidado" userId="S::urn:spo:tenantanon#64c085a2-478a-42d4-9d1e-664c8975d5e3::" providerId="AD" clId="Web-{BDC35491-8FA3-5A95-D7B9-DBB3E5E9BCC0}" dt="2026-04-01T09:57:08.887" v="632"/>
        <pc:sldMkLst>
          <pc:docMk/>
          <pc:sldMk cId="2515851934" sldId="284"/>
        </pc:sldMkLst>
        <pc:spChg chg="mod">
          <ac:chgData name="Usuário Convidado" userId="S::urn:spo:tenantanon#64c085a2-478a-42d4-9d1e-664c8975d5e3::" providerId="AD" clId="Web-{BDC35491-8FA3-5A95-D7B9-DBB3E5E9BCC0}" dt="2026-04-01T09:30:09.326" v="172" actId="20577"/>
          <ac:spMkLst>
            <pc:docMk/>
            <pc:sldMk cId="2515851934" sldId="284"/>
            <ac:spMk id="3" creationId="{38E7BF72-9481-9E3D-4F6F-25B9006B1B5E}"/>
          </ac:spMkLst>
        </pc:spChg>
        <pc:spChg chg="mod">
          <ac:chgData name="Usuário Convidado" userId="S::urn:spo:tenantanon#64c085a2-478a-42d4-9d1e-664c8975d5e3::" providerId="AD" clId="Web-{BDC35491-8FA3-5A95-D7B9-DBB3E5E9BCC0}" dt="2026-04-01T09:20:44.613" v="3" actId="20577"/>
          <ac:spMkLst>
            <pc:docMk/>
            <pc:sldMk cId="2515851934" sldId="284"/>
            <ac:spMk id="16386" creationId="{E4B7EDC6-F0F0-20E8-238A-510FF0636065}"/>
          </ac:spMkLst>
        </pc:spChg>
        <pc:picChg chg="add mod modCrop">
          <ac:chgData name="Usuário Convidado" userId="S::urn:spo:tenantanon#64c085a2-478a-42d4-9d1e-664c8975d5e3::" providerId="AD" clId="Web-{BDC35491-8FA3-5A95-D7B9-DBB3E5E9BCC0}" dt="2026-04-01T09:33:46.283" v="180" actId="14100"/>
          <ac:picMkLst>
            <pc:docMk/>
            <pc:sldMk cId="2515851934" sldId="284"/>
            <ac:picMk id="4" creationId="{FB2F239F-CBFF-D467-B07A-564B38E99769}"/>
          </ac:picMkLst>
        </pc:picChg>
      </pc:sldChg>
      <pc:sldChg chg="addSp delSp modSp add mod replId setBg">
        <pc:chgData name="Usuário Convidado" userId="S::urn:spo:tenantanon#64c085a2-478a-42d4-9d1e-664c8975d5e3::" providerId="AD" clId="Web-{BDC35491-8FA3-5A95-D7B9-DBB3E5E9BCC0}" dt="2026-04-01T12:42:49.405" v="1855" actId="1076"/>
        <pc:sldMkLst>
          <pc:docMk/>
          <pc:sldMk cId="3665557993" sldId="285"/>
        </pc:sldMkLst>
        <pc:spChg chg="mod">
          <ac:chgData name="Usuário Convidado" userId="S::urn:spo:tenantanon#64c085a2-478a-42d4-9d1e-664c8975d5e3::" providerId="AD" clId="Web-{BDC35491-8FA3-5A95-D7B9-DBB3E5E9BCC0}" dt="2026-04-01T12:42:44.217" v="1854" actId="1076"/>
          <ac:spMkLst>
            <pc:docMk/>
            <pc:sldMk cId="3665557993" sldId="285"/>
            <ac:spMk id="3" creationId="{239AE1DE-58B9-1E6B-41C0-6130E2FE0695}"/>
          </ac:spMkLst>
        </pc:spChg>
        <pc:spChg chg="add mod">
          <ac:chgData name="Usuário Convidado" userId="S::urn:spo:tenantanon#64c085a2-478a-42d4-9d1e-664c8975d5e3::" providerId="AD" clId="Web-{BDC35491-8FA3-5A95-D7B9-DBB3E5E9BCC0}" dt="2026-04-01T09:55:04.753" v="591"/>
          <ac:spMkLst>
            <pc:docMk/>
            <pc:sldMk cId="3665557993" sldId="285"/>
            <ac:spMk id="6" creationId="{40931358-07D8-FD1A-8C77-FDCC158E4C0C}"/>
          </ac:spMkLst>
        </pc:spChg>
        <pc:spChg chg="mod">
          <ac:chgData name="Usuário Convidado" userId="S::urn:spo:tenantanon#64c085a2-478a-42d4-9d1e-664c8975d5e3::" providerId="AD" clId="Web-{BDC35491-8FA3-5A95-D7B9-DBB3E5E9BCC0}" dt="2026-04-01T09:46:05.691" v="222" actId="20577"/>
          <ac:spMkLst>
            <pc:docMk/>
            <pc:sldMk cId="3665557993" sldId="285"/>
            <ac:spMk id="16386" creationId="{B77DDC2C-324D-83C2-D05F-A1633D2E40A7}"/>
          </ac:spMkLst>
        </pc:spChg>
        <pc:picChg chg="add del mod ord">
          <ac:chgData name="Usuário Convidado" userId="S::urn:spo:tenantanon#64c085a2-478a-42d4-9d1e-664c8975d5e3::" providerId="AD" clId="Web-{BDC35491-8FA3-5A95-D7B9-DBB3E5E9BCC0}" dt="2026-04-01T12:42:49.405" v="1855" actId="1076"/>
          <ac:picMkLst>
            <pc:docMk/>
            <pc:sldMk cId="3665557993" sldId="285"/>
            <ac:picMk id="2" creationId="{7F70708F-6A24-DE03-8FB4-E2ED6C191A15}"/>
          </ac:picMkLst>
        </pc:picChg>
      </pc:sldChg>
      <pc:sldChg chg="addSp delSp modSp add replId">
        <pc:chgData name="Usuário Convidado" userId="S::urn:spo:tenantanon#64c085a2-478a-42d4-9d1e-664c8975d5e3::" providerId="AD" clId="Web-{BDC35491-8FA3-5A95-D7B9-DBB3E5E9BCC0}" dt="2026-04-01T10:28:29.294" v="1711" actId="1076"/>
        <pc:sldMkLst>
          <pc:docMk/>
          <pc:sldMk cId="1665483112" sldId="286"/>
        </pc:sldMkLst>
        <pc:spChg chg="add mod ord">
          <ac:chgData name="Usuário Convidado" userId="S::urn:spo:tenantanon#64c085a2-478a-42d4-9d1e-664c8975d5e3::" providerId="AD" clId="Web-{BDC35491-8FA3-5A95-D7B9-DBB3E5E9BCC0}" dt="2026-04-01T10:22:24.754" v="1416" actId="20577"/>
          <ac:spMkLst>
            <pc:docMk/>
            <pc:sldMk cId="1665483112" sldId="286"/>
            <ac:spMk id="8" creationId="{F62AC03A-606D-0987-5B32-CA4952543E86}"/>
          </ac:spMkLst>
        </pc:spChg>
        <pc:spChg chg="mod">
          <ac:chgData name="Usuário Convidado" userId="S::urn:spo:tenantanon#64c085a2-478a-42d4-9d1e-664c8975d5e3::" providerId="AD" clId="Web-{BDC35491-8FA3-5A95-D7B9-DBB3E5E9BCC0}" dt="2026-04-01T10:01:59.852" v="690" actId="20577"/>
          <ac:spMkLst>
            <pc:docMk/>
            <pc:sldMk cId="1665483112" sldId="286"/>
            <ac:spMk id="16386" creationId="{648C34A5-E577-6B96-E5F7-221AD8E574EC}"/>
          </ac:spMkLst>
        </pc:spChg>
        <pc:picChg chg="add mod">
          <ac:chgData name="Usuário Convidado" userId="S::urn:spo:tenantanon#64c085a2-478a-42d4-9d1e-664c8975d5e3::" providerId="AD" clId="Web-{BDC35491-8FA3-5A95-D7B9-DBB3E5E9BCC0}" dt="2026-04-01T10:28:29.294" v="1711" actId="1076"/>
          <ac:picMkLst>
            <pc:docMk/>
            <pc:sldMk cId="1665483112" sldId="286"/>
            <ac:picMk id="2" creationId="{C33F3420-4DD0-1B67-98DD-21663F78FE46}"/>
          </ac:picMkLst>
        </pc:picChg>
      </pc:sldChg>
      <pc:sldChg chg="addSp delSp modSp add replId">
        <pc:chgData name="Usuário Convidado" userId="S::urn:spo:tenantanon#64c085a2-478a-42d4-9d1e-664c8975d5e3::" providerId="AD" clId="Web-{BDC35491-8FA3-5A95-D7B9-DBB3E5E9BCC0}" dt="2026-04-01T10:27:49.337" v="1710" actId="1076"/>
        <pc:sldMkLst>
          <pc:docMk/>
          <pc:sldMk cId="4026053897" sldId="287"/>
        </pc:sldMkLst>
        <pc:spChg chg="add mod">
          <ac:chgData name="Usuário Convidado" userId="S::urn:spo:tenantanon#64c085a2-478a-42d4-9d1e-664c8975d5e3::" providerId="AD" clId="Web-{BDC35491-8FA3-5A95-D7B9-DBB3E5E9BCC0}" dt="2026-04-01T10:27:04.133" v="1707" actId="20577"/>
          <ac:spMkLst>
            <pc:docMk/>
            <pc:sldMk cId="4026053897" sldId="287"/>
            <ac:spMk id="9" creationId="{854F0653-6AF8-86BC-64FF-B7166D2D1D34}"/>
          </ac:spMkLst>
        </pc:spChg>
        <pc:spChg chg="mod">
          <ac:chgData name="Usuário Convidado" userId="S::urn:spo:tenantanon#64c085a2-478a-42d4-9d1e-664c8975d5e3::" providerId="AD" clId="Web-{BDC35491-8FA3-5A95-D7B9-DBB3E5E9BCC0}" dt="2026-04-01T10:13:10.437" v="1141" actId="20577"/>
          <ac:spMkLst>
            <pc:docMk/>
            <pc:sldMk cId="4026053897" sldId="287"/>
            <ac:spMk id="16386" creationId="{DBFBF733-F03E-FCAE-A02B-FDF5E838CA48}"/>
          </ac:spMkLst>
        </pc:spChg>
        <pc:graphicFrameChg chg="add mod modGraphic">
          <ac:chgData name="Usuário Convidado" userId="S::urn:spo:tenantanon#64c085a2-478a-42d4-9d1e-664c8975d5e3::" providerId="AD" clId="Web-{BDC35491-8FA3-5A95-D7B9-DBB3E5E9BCC0}" dt="2026-04-01T10:27:49.337" v="1710" actId="1076"/>
          <ac:graphicFrameMkLst>
            <pc:docMk/>
            <pc:sldMk cId="4026053897" sldId="287"/>
            <ac:graphicFrameMk id="5" creationId="{DDDE2FAE-988E-53AE-DF39-129BF7EA8B07}"/>
          </ac:graphicFrameMkLst>
        </pc:graphicFrameChg>
      </pc:sldChg>
      <pc:sldChg chg="addSp delSp modSp add replId">
        <pc:chgData name="Usuário Convidado" userId="S::urn:spo:tenantanon#64c085a2-478a-42d4-9d1e-664c8975d5e3::" providerId="AD" clId="Web-{BDC35491-8FA3-5A95-D7B9-DBB3E5E9BCC0}" dt="2026-04-01T12:40:20.769" v="1853" actId="20577"/>
        <pc:sldMkLst>
          <pc:docMk/>
          <pc:sldMk cId="662367421" sldId="288"/>
        </pc:sldMkLst>
        <pc:spChg chg="mod">
          <ac:chgData name="Usuário Convidado" userId="S::urn:spo:tenantanon#64c085a2-478a-42d4-9d1e-664c8975d5e3::" providerId="AD" clId="Web-{BDC35491-8FA3-5A95-D7B9-DBB3E5E9BCC0}" dt="2026-04-01T12:40:20.769" v="1853" actId="20577"/>
          <ac:spMkLst>
            <pc:docMk/>
            <pc:sldMk cId="662367421" sldId="288"/>
            <ac:spMk id="9" creationId="{47EE0028-6813-60DD-3740-0F186FFC4327}"/>
          </ac:spMkLst>
        </pc:spChg>
        <pc:spChg chg="mod">
          <ac:chgData name="Usuário Convidado" userId="S::urn:spo:tenantanon#64c085a2-478a-42d4-9d1e-664c8975d5e3::" providerId="AD" clId="Web-{BDC35491-8FA3-5A95-D7B9-DBB3E5E9BCC0}" dt="2026-04-01T12:36:06.633" v="1713" actId="20577"/>
          <ac:spMkLst>
            <pc:docMk/>
            <pc:sldMk cId="662367421" sldId="288"/>
            <ac:spMk id="16386" creationId="{68ED23D4-45CC-1790-D3DE-5A839AFE2E07}"/>
          </ac:spMkLst>
        </pc:spChg>
        <pc:picChg chg="add mod">
          <ac:chgData name="Usuário Convidado" userId="S::urn:spo:tenantanon#64c085a2-478a-42d4-9d1e-664c8975d5e3::" providerId="AD" clId="Web-{BDC35491-8FA3-5A95-D7B9-DBB3E5E9BCC0}" dt="2026-04-01T12:38:46.822" v="1801" actId="1076"/>
          <ac:picMkLst>
            <pc:docMk/>
            <pc:sldMk cId="662367421" sldId="288"/>
            <ac:picMk id="3" creationId="{56E7B3DB-F032-A05C-53FB-CB462D0DB262}"/>
          </ac:picMkLst>
        </pc:picChg>
      </pc:sldChg>
    </pc:docChg>
  </pc:docChgLst>
  <pc:docChgLst>
    <pc:chgData name="Usuário Convidado" userId="S::urn:spo:tenantanon#64c085a2-478a-42d4-9d1e-664c8975d5e3::" providerId="AD" clId="Web-{9B9A9B00-7B63-EB29-0328-2C1620566DFE}"/>
    <pc:docChg chg="addSld delSld modSld">
      <pc:chgData name="Usuário Convidado" userId="S::urn:spo:tenantanon#64c085a2-478a-42d4-9d1e-664c8975d5e3::" providerId="AD" clId="Web-{9B9A9B00-7B63-EB29-0328-2C1620566DFE}" dt="2026-04-09T10:17:06.486" v="652" actId="20577"/>
      <pc:docMkLst>
        <pc:docMk/>
      </pc:docMkLst>
      <pc:sldChg chg="modSp">
        <pc:chgData name="Usuário Convidado" userId="S::urn:spo:tenantanon#64c085a2-478a-42d4-9d1e-664c8975d5e3::" providerId="AD" clId="Web-{9B9A9B00-7B63-EB29-0328-2C1620566DFE}" dt="2026-04-09T10:15:53" v="635" actId="20577"/>
        <pc:sldMkLst>
          <pc:docMk/>
          <pc:sldMk cId="2515851934" sldId="284"/>
        </pc:sldMkLst>
        <pc:spChg chg="mod">
          <ac:chgData name="Usuário Convidado" userId="S::urn:spo:tenantanon#64c085a2-478a-42d4-9d1e-664c8975d5e3::" providerId="AD" clId="Web-{9B9A9B00-7B63-EB29-0328-2C1620566DFE}" dt="2026-04-09T10:15:53" v="635" actId="20577"/>
          <ac:spMkLst>
            <pc:docMk/>
            <pc:sldMk cId="2515851934" sldId="284"/>
            <ac:spMk id="3" creationId="{38E7BF72-9481-9E3D-4F6F-25B9006B1B5E}"/>
          </ac:spMkLst>
        </pc:spChg>
      </pc:sldChg>
      <pc:sldChg chg="modSp">
        <pc:chgData name="Usuário Convidado" userId="S::urn:spo:tenantanon#64c085a2-478a-42d4-9d1e-664c8975d5e3::" providerId="AD" clId="Web-{9B9A9B00-7B63-EB29-0328-2C1620566DFE}" dt="2026-04-09T09:53:11.512" v="4" actId="20577"/>
        <pc:sldMkLst>
          <pc:docMk/>
          <pc:sldMk cId="1665483112" sldId="286"/>
        </pc:sldMkLst>
        <pc:spChg chg="mod">
          <ac:chgData name="Usuário Convidado" userId="S::urn:spo:tenantanon#64c085a2-478a-42d4-9d1e-664c8975d5e3::" providerId="AD" clId="Web-{9B9A9B00-7B63-EB29-0328-2C1620566DFE}" dt="2026-04-09T09:53:11.512" v="4" actId="20577"/>
          <ac:spMkLst>
            <pc:docMk/>
            <pc:sldMk cId="1665483112" sldId="286"/>
            <ac:spMk id="8" creationId="{F62AC03A-606D-0987-5B32-CA4952543E86}"/>
          </ac:spMkLst>
        </pc:spChg>
      </pc:sldChg>
      <pc:sldChg chg="delSp modSp">
        <pc:chgData name="Usuário Convidado" userId="S::urn:spo:tenantanon#64c085a2-478a-42d4-9d1e-664c8975d5e3::" providerId="AD" clId="Web-{9B9A9B00-7B63-EB29-0328-2C1620566DFE}" dt="2026-04-09T10:17:06.486" v="652" actId="20577"/>
        <pc:sldMkLst>
          <pc:docMk/>
          <pc:sldMk cId="3161319997" sldId="289"/>
        </pc:sldMkLst>
        <pc:spChg chg="mod">
          <ac:chgData name="Usuário Convidado" userId="S::urn:spo:tenantanon#64c085a2-478a-42d4-9d1e-664c8975d5e3::" providerId="AD" clId="Web-{9B9A9B00-7B63-EB29-0328-2C1620566DFE}" dt="2026-04-09T10:17:06.486" v="652" actId="20577"/>
          <ac:spMkLst>
            <pc:docMk/>
            <pc:sldMk cId="3161319997" sldId="289"/>
            <ac:spMk id="3" creationId="{B995544B-4D30-1116-6953-AB778E1EC947}"/>
          </ac:spMkLst>
        </pc:spChg>
      </pc:sldChg>
      <pc:sldChg chg="addSp delSp modSp add replId">
        <pc:chgData name="Usuário Convidado" userId="S::urn:spo:tenantanon#64c085a2-478a-42d4-9d1e-664c8975d5e3::" providerId="AD" clId="Web-{9B9A9B00-7B63-EB29-0328-2C1620566DFE}" dt="2026-04-09T10:13:42.607" v="633" actId="20577"/>
        <pc:sldMkLst>
          <pc:docMk/>
          <pc:sldMk cId="1434493519" sldId="291"/>
        </pc:sldMkLst>
        <pc:spChg chg="add mod">
          <ac:chgData name="Usuário Convidado" userId="S::urn:spo:tenantanon#64c085a2-478a-42d4-9d1e-664c8975d5e3::" providerId="AD" clId="Web-{9B9A9B00-7B63-EB29-0328-2C1620566DFE}" dt="2026-04-09T10:13:42.607" v="633" actId="20577"/>
          <ac:spMkLst>
            <pc:docMk/>
            <pc:sldMk cId="1434493519" sldId="291"/>
            <ac:spMk id="15" creationId="{A3679FB7-1CDF-3643-6595-57428243AEBC}"/>
          </ac:spMkLst>
        </pc:spChg>
        <pc:spChg chg="mod">
          <ac:chgData name="Usuário Convidado" userId="S::urn:spo:tenantanon#64c085a2-478a-42d4-9d1e-664c8975d5e3::" providerId="AD" clId="Web-{9B9A9B00-7B63-EB29-0328-2C1620566DFE}" dt="2026-04-09T10:06:03.536" v="409" actId="20577"/>
          <ac:spMkLst>
            <pc:docMk/>
            <pc:sldMk cId="1434493519" sldId="291"/>
            <ac:spMk id="16386" creationId="{E4101DA3-2CBA-C4D5-2889-43E4A6074409}"/>
          </ac:spMkLst>
        </pc:spChg>
        <pc:picChg chg="add mod ord">
          <ac:chgData name="Usuário Convidado" userId="S::urn:spo:tenantanon#64c085a2-478a-42d4-9d1e-664c8975d5e3::" providerId="AD" clId="Web-{9B9A9B00-7B63-EB29-0328-2C1620566DFE}" dt="2026-04-09T10:11:28.931" v="549"/>
          <ac:picMkLst>
            <pc:docMk/>
            <pc:sldMk cId="1434493519" sldId="291"/>
            <ac:picMk id="8" creationId="{C7ACFD99-2BFA-BEAA-EA38-F60A032EB23F}"/>
          </ac:picMkLst>
        </pc:picChg>
        <pc:picChg chg="add mod">
          <ac:chgData name="Usuário Convidado" userId="S::urn:spo:tenantanon#64c085a2-478a-42d4-9d1e-664c8975d5e3::" providerId="AD" clId="Web-{9B9A9B00-7B63-EB29-0328-2C1620566DFE}" dt="2026-04-09T10:12:19.808" v="553" actId="14100"/>
          <ac:picMkLst>
            <pc:docMk/>
            <pc:sldMk cId="1434493519" sldId="291"/>
            <ac:picMk id="11" creationId="{FF9DCC70-67B8-8DA7-F4B9-D725529F8C1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F7E9DA3-2CB5-11EF-EFF9-53550FAD18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6B33E4-12D5-68E0-4670-EDCD8CFF8AD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F59D0FF-486F-4D4D-96C7-26F8B9CB3F9E}" type="datetimeFigureOut">
              <a:rPr lang="en-GB"/>
              <a:pPr>
                <a:defRPr/>
              </a:pPr>
              <a:t>14/04/2026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B24623F-54FC-8717-B92C-8E4418D16F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E70D205-CCCD-0374-0106-3D9BBF090F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D275E5-D47F-3F55-DFAE-15672EDBC81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C6831-25D3-835E-9EEA-DB5DE33120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F19A90F-0F4C-40B8-A835-4A5F12EB5F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rie Skłodowska-Curie Actions Programme &amp; the Widening addition funding: €  335 million to support 1.676 researchers, including 34 who choose coming to  Portugal - Perin">
            <a:extLst>
              <a:ext uri="{FF2B5EF4-FFF2-40B4-BE49-F238E27FC236}">
                <a16:creationId xmlns:a16="http://schemas.microsoft.com/office/drawing/2014/main" id="{EF54F6DA-C291-A930-B0EE-B971D4FBB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712" y="5876926"/>
            <a:ext cx="1536192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3107" y="316194"/>
            <a:ext cx="11382998" cy="3112806"/>
          </a:xfrm>
          <a:noFill/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3107" y="3575304"/>
            <a:ext cx="11382998" cy="2280700"/>
          </a:xfrm>
          <a:noFill/>
        </p:spPr>
        <p:txBody>
          <a:bodyPr/>
          <a:lstStyle>
            <a:lvl1pPr marL="0" indent="0" algn="ctr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1A37DF-E696-1C8F-B203-6EB1691AE2E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57835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www.ivory-network.eu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9E08D4-2CC8-189A-3C60-006CBC5773D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F5EA6-7C81-4F37-9EDD-224F30436B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3D9A07-BE08-F71E-311C-EC3F7A1A10D1}"/>
              </a:ext>
            </a:extLst>
          </p:cNvPr>
          <p:cNvSpPr txBox="1"/>
          <p:nvPr userDrawn="1"/>
        </p:nvSpPr>
        <p:spPr>
          <a:xfrm>
            <a:off x="2438654" y="476385"/>
            <a:ext cx="677545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ADB9CA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IVORY – AI for Vision Zero in Road Safety</a:t>
            </a:r>
          </a:p>
          <a:p>
            <a:endParaRPr lang="en-GB"/>
          </a:p>
        </p:txBody>
      </p:sp>
      <p:pic>
        <p:nvPicPr>
          <p:cNvPr id="10" name="Picture 9" descr="A colorful circular design on a black background&#10;&#10;Description automatically generated">
            <a:extLst>
              <a:ext uri="{FF2B5EF4-FFF2-40B4-BE49-F238E27FC236}">
                <a16:creationId xmlns:a16="http://schemas.microsoft.com/office/drawing/2014/main" id="{1176D2DF-956E-120A-703A-71F8A7AE158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46" y="96738"/>
            <a:ext cx="2273554" cy="227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699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id="{766B52B2-E13E-BFAF-D1B6-1D210BDFE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388" y="6162675"/>
            <a:ext cx="231457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28578081-290F-255B-CBA7-8B03206E5D8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www.ivory-network.eu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B988152-46E3-452F-7313-FEF46B4638D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F4C73-4CFD-4F7A-B241-3579D4D492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639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1FB26D7-7F5B-63A5-763E-0FD13146B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388" y="6162675"/>
            <a:ext cx="231457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63FE308-9609-A07B-E517-1E1404EA99C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www.ivory-network.eu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A3AD448-F030-9808-942B-10593A2F7A2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FB580-C655-4F1C-BB3B-C2B79F1720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667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BC5C17-19DC-C1F0-A8BA-D071037C3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388" y="6162675"/>
            <a:ext cx="231457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98331" y="-666750"/>
            <a:ext cx="6172200" cy="4873625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5225258" y="2900590"/>
            <a:ext cx="3932237" cy="273821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7749B21-72FD-9A23-6D21-E6E14482F81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www.ivory-network.eu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A75D8565-3821-FA85-26F4-1BEA39CEDDA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04C50-C145-4B43-9FA7-A15292DC4C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044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59B62F4-7E7D-9EB2-1C2F-3586094616F6}"/>
              </a:ext>
            </a:extLst>
          </p:cNvPr>
          <p:cNvCxnSpPr/>
          <p:nvPr/>
        </p:nvCxnSpPr>
        <p:spPr>
          <a:xfrm>
            <a:off x="838200" y="1417638"/>
            <a:ext cx="8177213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4B7FDD6-4979-38DC-D1A5-A093601B3DBC}"/>
              </a:ext>
            </a:extLst>
          </p:cNvPr>
          <p:cNvCxnSpPr/>
          <p:nvPr/>
        </p:nvCxnSpPr>
        <p:spPr>
          <a:xfrm>
            <a:off x="838200" y="1417638"/>
            <a:ext cx="8177213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>
                  <a:lumMod val="60000"/>
                  <a:lumOff val="40000"/>
                </a:schemeClr>
              </a:buClr>
              <a:defRPr/>
            </a:lvl1pPr>
            <a:lvl2pPr>
              <a:buClr>
                <a:schemeClr val="accent1">
                  <a:lumMod val="60000"/>
                  <a:lumOff val="40000"/>
                </a:schemeClr>
              </a:buClr>
              <a:buSzPct val="90000"/>
              <a:defRPr/>
            </a:lvl2pPr>
            <a:lvl3pPr>
              <a:buClr>
                <a:schemeClr val="accent1">
                  <a:lumMod val="60000"/>
                  <a:lumOff val="40000"/>
                </a:schemeClr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07B4A80-C1EB-9A2C-41C4-4039B478D8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095750" y="63309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www.ivory-network.eu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547F552-D79E-941E-7CE7-A68F488A3C7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DA4F9-2812-42BC-8981-C5FE6A024C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00A6E231-8897-275B-639F-82F2952424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829" y="6234493"/>
            <a:ext cx="1886712" cy="51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250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50DC947-6E0C-9013-01A0-1DF83BA66E14}"/>
              </a:ext>
            </a:extLst>
          </p:cNvPr>
          <p:cNvCxnSpPr/>
          <p:nvPr/>
        </p:nvCxnSpPr>
        <p:spPr>
          <a:xfrm>
            <a:off x="838200" y="1417638"/>
            <a:ext cx="8177213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4CDBF9F-FAFC-0B02-21DD-3391648E07B1}"/>
              </a:ext>
            </a:extLst>
          </p:cNvPr>
          <p:cNvCxnSpPr/>
          <p:nvPr/>
        </p:nvCxnSpPr>
        <p:spPr>
          <a:xfrm>
            <a:off x="838200" y="1417638"/>
            <a:ext cx="8177213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Picture 9">
            <a:extLst>
              <a:ext uri="{FF2B5EF4-FFF2-40B4-BE49-F238E27FC236}">
                <a16:creationId xmlns:a16="http://schemas.microsoft.com/office/drawing/2014/main" id="{1831477B-8CFB-8031-31CE-4508CD798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388" y="6162675"/>
            <a:ext cx="231457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buSzPct val="90000"/>
              <a:defRPr/>
            </a:lvl2pPr>
            <a:lvl3pPr>
              <a:buClr>
                <a:schemeClr val="accent3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1597205-DBC7-21F4-3C58-5546168CAA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www.ivory-network.eu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DAF4D45-7B04-2022-E1E3-DE8F35C2D77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96CFD-6948-4EE8-82F0-92BD34D314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45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B9089300-2181-5FE6-F298-5CE573FED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388" y="6162675"/>
            <a:ext cx="231457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buSzPct val="90000"/>
              <a:defRPr/>
            </a:lvl2pPr>
            <a:lvl3pPr>
              <a:buClr>
                <a:schemeClr val="accent4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AC23E9A-9096-39CC-FB4A-DB2BF43B7C7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www.ivory-network.eu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0DE7FD-489E-7A2A-8AA8-E091D0AB500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6F7BD-3CBA-4776-A85A-60E795A1A9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614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0B27199C-9CBA-E98B-78FA-183D8966F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388" y="6162675"/>
            <a:ext cx="231457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buSzPct val="90000"/>
              <a:defRPr/>
            </a:lvl2pPr>
            <a:lvl3pPr>
              <a:buClr>
                <a:schemeClr val="accent5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4EF31AA-0EAD-1AE3-17CB-06642EA0E5B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www.ivory-network.eu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06E7ED-1205-0C6A-C6E4-0FA90CB958A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390CF-8702-4921-95BC-575EE82FC8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359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F3A7073-E72D-3E59-FACD-3ABF770C2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388" y="6162675"/>
            <a:ext cx="231457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72B7D1C0-35FB-0B28-4196-2177420656C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www.ivory-network.eu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CE8CA48-B6A3-4507-1BB7-EBBA06AD53C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87B77-B257-45D3-8C65-75BE759D60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52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81B7B6E-AF3A-B64B-190F-FDF9E5DEB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388" y="6162675"/>
            <a:ext cx="231457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AB1E200-F29C-D367-B7AB-DA64C1A651B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www.ivory-network.eu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BBC3226A-B41B-7792-5C05-FEFCD41F372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66D9E-99A9-4604-8FEC-8F274D4C2F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693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506D332-1BFF-A700-4250-7376A6B5D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388" y="6162675"/>
            <a:ext cx="231457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D6385E9-B6E7-3140-8DF1-ED6C793EA4C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www.ivory-network.eu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D54DEB9-1EA7-8EDA-5AC1-B83DBC8B0D5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962BA-8B97-4B41-9ADB-CD821A99A8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698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A344AB6B-ED44-B73D-0D3F-EED352A27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388" y="6162675"/>
            <a:ext cx="231457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610600" y="6176963"/>
            <a:ext cx="2743200" cy="681037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787BCFD-2CA4-ACB7-3BA0-AE025CBA99A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www.ivory-network.eu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FDD7AD9F-7A55-08F9-F41F-2089172A740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E8477-D448-4861-8451-F2D6800BF0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648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BFB6042-360F-13B9-228E-3A5A1DDF6C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AF95431-62AF-B9E7-BC67-4A4AB4587F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10515600" cy="457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0"/>
            <a:endParaRPr lang="en-GB" altLang="en-US"/>
          </a:p>
          <a:p>
            <a:pPr lvl="2"/>
            <a:endParaRPr lang="en-GB" altLang="en-US"/>
          </a:p>
          <a:p>
            <a:pPr lvl="2"/>
            <a:endParaRPr lang="en-GB" altLang="en-US"/>
          </a:p>
          <a:p>
            <a:pPr lvl="2"/>
            <a:endParaRPr lang="en-GB" altLang="en-US"/>
          </a:p>
        </p:txBody>
      </p:sp>
      <p:sp>
        <p:nvSpPr>
          <p:cNvPr id="1028" name="TextBox 9">
            <a:extLst>
              <a:ext uri="{FF2B5EF4-FFF2-40B4-BE49-F238E27FC236}">
                <a16:creationId xmlns:a16="http://schemas.microsoft.com/office/drawing/2014/main" id="{88D54967-5542-73EE-E4B7-8C23D2AAF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938" y="6351588"/>
            <a:ext cx="2427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Aft>
                <a:spcPts val="800"/>
              </a:spcAft>
            </a:pPr>
            <a:r>
              <a:rPr lang="en-GB" altLang="en-US" sz="800">
                <a:solidFill>
                  <a:srgbClr val="808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project has received funding from the European Union’s Horizon Europe research and innovation programme under grant agreement No 101119590</a:t>
            </a:r>
            <a:endParaRPr lang="nl-BE" altLang="en-US" sz="800">
              <a:solidFill>
                <a:srgbClr val="80808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29" name="Picture 10" descr="flag_yellow_high.jpg">
            <a:extLst>
              <a:ext uri="{FF2B5EF4-FFF2-40B4-BE49-F238E27FC236}">
                <a16:creationId xmlns:a16="http://schemas.microsoft.com/office/drawing/2014/main" id="{96127130-B36B-A7FF-7CAF-81CE4B4D2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6245225"/>
            <a:ext cx="7635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780DDFB-7695-C035-67F9-1EC83C177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 b="1" dirty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www.ivory-network.eu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4DED33F-5571-B2A0-ADE6-212372C27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600" b="1" smtClean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1E6A180F-D728-43F2-8A1E-48877654AF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2" name="TextBox 9">
            <a:extLst>
              <a:ext uri="{FF2B5EF4-FFF2-40B4-BE49-F238E27FC236}">
                <a16:creationId xmlns:a16="http://schemas.microsoft.com/office/drawing/2014/main" id="{B2130842-137B-FA5D-9767-9C9182B8E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938" y="6351588"/>
            <a:ext cx="2427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Aft>
                <a:spcPts val="800"/>
              </a:spcAft>
            </a:pPr>
            <a:r>
              <a:rPr lang="en-GB" altLang="en-US" sz="800">
                <a:solidFill>
                  <a:srgbClr val="808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project has received funding from the European Union’s Horizon Europe research and innovation programme under grant agreement No 101119590</a:t>
            </a:r>
            <a:endParaRPr lang="nl-BE" altLang="en-US" sz="800">
              <a:solidFill>
                <a:srgbClr val="80808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33" name="Picture 10" descr="flag_yellow_high.jpg">
            <a:extLst>
              <a:ext uri="{FF2B5EF4-FFF2-40B4-BE49-F238E27FC236}">
                <a16:creationId xmlns:a16="http://schemas.microsoft.com/office/drawing/2014/main" id="{4D562E26-B853-629E-5B7E-49DF75FEA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6245225"/>
            <a:ext cx="7635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accent1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Calibri" panose="020F0502020204030204" pitchFamily="34" charset="0"/>
        </a:defRPr>
      </a:lvl9pPr>
    </p:titleStyle>
    <p:bodyStyle>
      <a:lvl1pPr marL="357188" indent="-357188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Clr>
          <a:srgbClr val="ADB9CA"/>
        </a:buClr>
        <a:buSzPct val="90000"/>
        <a:buFont typeface="Wingdings" panose="05000000000000000000" pitchFamily="2" charset="2"/>
        <a:buChar char="v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255588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B8C3D1"/>
        </a:buClr>
        <a:buSzPct val="90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62050" indent="-24765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B8C3D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9766E1D9-615D-B488-ADFA-AA40F323CB6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15925" y="586441"/>
            <a:ext cx="11619006" cy="3113088"/>
          </a:xfrm>
        </p:spPr>
        <p:txBody>
          <a:bodyPr/>
          <a:lstStyle/>
          <a:p>
            <a:r>
              <a:rPr lang="en-US" altLang="en-US" sz="4800"/>
              <a:t>From Infrastructure to </a:t>
            </a:r>
            <a:r>
              <a:rPr lang="en-US" altLang="en-US" sz="4800" err="1"/>
              <a:t>Behaviour</a:t>
            </a:r>
            <a:r>
              <a:rPr lang="en-US" altLang="en-US" sz="4800"/>
              <a:t>: Learning Risk Patterns from Telematics</a:t>
            </a:r>
            <a:endParaRPr lang="en-GB" altLang="en-US" sz="4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053B6D-BC48-D3A0-DD45-F28C768981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812" y="3807106"/>
            <a:ext cx="11382375" cy="22812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tx2">
                  <a:lumMod val="40000"/>
                  <a:lumOff val="60000"/>
                </a:schemeClr>
              </a:buClr>
              <a:defRPr/>
            </a:pPr>
            <a:r>
              <a:rPr lang="en-GB"/>
              <a:t> Paradiso, S., Porto, J.A., Ziakopoulos, A., Sideris, H., </a:t>
            </a:r>
            <a:r>
              <a:rPr lang="en-GB" err="1"/>
              <a:t>Avgeros</a:t>
            </a:r>
            <a:r>
              <a:rPr lang="en-GB"/>
              <a:t>, J., </a:t>
            </a:r>
            <a:r>
              <a:rPr lang="en-GB" err="1"/>
              <a:t>Forstakis</a:t>
            </a:r>
            <a:r>
              <a:rPr lang="en-GB"/>
              <a:t>, P., Yannis, G.</a:t>
            </a:r>
          </a:p>
          <a:p>
            <a:pPr fontAlgn="auto">
              <a:spcAft>
                <a:spcPts val="0"/>
              </a:spcAft>
              <a:buClr>
                <a:schemeClr val="tx2">
                  <a:lumMod val="40000"/>
                  <a:lumOff val="60000"/>
                </a:schemeClr>
              </a:buClr>
              <a:defRPr/>
            </a:pPr>
            <a:endParaRPr lang="en-GB"/>
          </a:p>
          <a:p>
            <a:pPr fontAlgn="auto">
              <a:spcAft>
                <a:spcPts val="0"/>
              </a:spcAft>
              <a:buClr>
                <a:schemeClr val="tx2">
                  <a:lumMod val="40000"/>
                  <a:lumOff val="60000"/>
                </a:schemeClr>
              </a:buClr>
              <a:defRPr/>
            </a:pPr>
            <a:r>
              <a:rPr lang="en-US"/>
              <a:t>IVORY Mid-Term Conference – “AI for Vision Zero in Road Safety”</a:t>
            </a:r>
          </a:p>
          <a:p>
            <a:pPr fontAlgn="auto">
              <a:spcAft>
                <a:spcPts val="0"/>
              </a:spcAft>
              <a:buClr>
                <a:schemeClr val="tx2">
                  <a:lumMod val="40000"/>
                  <a:lumOff val="60000"/>
                </a:schemeClr>
              </a:buClr>
              <a:defRPr/>
            </a:pPr>
            <a:r>
              <a:rPr lang="en-US"/>
              <a:t>Athens, 15 April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BC1776B6-3A70-C722-F263-484D7109AC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6268"/>
            <a:ext cx="10515600" cy="1052513"/>
          </a:xfrm>
        </p:spPr>
        <p:txBody>
          <a:bodyPr/>
          <a:lstStyle/>
          <a:p>
            <a:r>
              <a:rPr lang="en-GB" altLang="en-US"/>
              <a:t>Introduction to Graph Neural Network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2F4EB-DADA-7B17-97BA-39238C7FA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6656"/>
            <a:ext cx="11165541" cy="2863738"/>
          </a:xfrm>
        </p:spPr>
        <p:txBody>
          <a:bodyPr>
            <a:normAutofit fontScale="92500"/>
          </a:bodyPr>
          <a:lstStyle/>
          <a:p>
            <a:r>
              <a:rPr lang="en-US" b="1"/>
              <a:t>What are GNNs?</a:t>
            </a:r>
          </a:p>
          <a:p>
            <a:pPr lvl="1"/>
            <a:r>
              <a:rPr lang="en-US"/>
              <a:t>Neural networks designed to work on graph-structured data (nodes + edges).</a:t>
            </a:r>
          </a:p>
          <a:p>
            <a:pPr lvl="1"/>
            <a:r>
              <a:rPr lang="en-US"/>
              <a:t>Capture relationships and interactions between entities, not just independent features.</a:t>
            </a:r>
          </a:p>
          <a:p>
            <a:r>
              <a:rPr lang="en-US" b="1"/>
              <a:t>Why use GNNs?</a:t>
            </a:r>
          </a:p>
          <a:p>
            <a:pPr lvl="1"/>
            <a:r>
              <a:rPr lang="en-US"/>
              <a:t>Standard neural networks (CNNs, MLPs) assume grid-like or independent data.</a:t>
            </a:r>
          </a:p>
          <a:p>
            <a:pPr lvl="1"/>
            <a:r>
              <a:rPr lang="en-US"/>
              <a:t>GNNs model dependencies, making them ideal for social networks, traffic, telematics, and molecular data.</a:t>
            </a:r>
            <a:endParaRPr lang="en-GB"/>
          </a:p>
          <a:p>
            <a:pPr>
              <a:buClr>
                <a:srgbClr val="94A5BB"/>
              </a:buClr>
            </a:pPr>
            <a:endParaRPr lang="en-GB" altLang="en-US"/>
          </a:p>
        </p:txBody>
      </p:sp>
      <p:sp>
        <p:nvSpPr>
          <p:cNvPr id="16388" name="Footer Placeholder 3">
            <a:extLst>
              <a:ext uri="{FF2B5EF4-FFF2-40B4-BE49-F238E27FC236}">
                <a16:creationId xmlns:a16="http://schemas.microsoft.com/office/drawing/2014/main" id="{3C2713B0-9FD1-BED8-1AA0-7DA5A32CFBDD}"/>
              </a:ext>
            </a:extLst>
          </p:cNvPr>
          <p:cNvSpPr>
            <a:spLocks noGrp="1" noChangeArrowheads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chemeClr val="accent2"/>
                </a:solidFill>
              </a:rPr>
              <a:t>ivory-network.eu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334826F-76AF-BFF8-313F-A3B16946B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423" y="4098012"/>
            <a:ext cx="1873623" cy="193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8965BFE-93F0-05B2-F289-2F0ECAC33BD6}"/>
              </a:ext>
            </a:extLst>
          </p:cNvPr>
          <p:cNvSpPr txBox="1">
            <a:spLocks/>
          </p:cNvSpPr>
          <p:nvPr/>
        </p:nvSpPr>
        <p:spPr bwMode="auto">
          <a:xfrm>
            <a:off x="838201" y="4480394"/>
            <a:ext cx="9417424" cy="140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57188" indent="-357188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88" indent="-255588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2050" indent="-24765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Key Idea</a:t>
            </a:r>
          </a:p>
          <a:p>
            <a:pPr lvl="1"/>
            <a:r>
              <a:rPr lang="en-US"/>
              <a:t>Each node updates its representation by aggregating features from neighbors.</a:t>
            </a:r>
          </a:p>
          <a:p>
            <a:pPr lvl="1"/>
            <a:r>
              <a:rPr lang="en-US"/>
              <a:t>Enables learning both local structure and global patterns. </a:t>
            </a:r>
            <a:endParaRPr lang="en-GB"/>
          </a:p>
          <a:p>
            <a:pPr lvl="1"/>
            <a:endParaRPr lang="en-GB"/>
          </a:p>
          <a:p>
            <a:pPr>
              <a:buClr>
                <a:srgbClr val="94A5BB"/>
              </a:buClr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9377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5F52F4-CF5E-3636-9801-5F5C57845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65D30BA0-550A-D668-B4C6-B5829053D7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199" y="366268"/>
            <a:ext cx="11183471" cy="1052513"/>
          </a:xfrm>
        </p:spPr>
        <p:txBody>
          <a:bodyPr/>
          <a:lstStyle/>
          <a:p>
            <a:r>
              <a:rPr lang="en-US" altLang="en-US"/>
              <a:t>Graph Neural Networks Meet Cluster Analysis</a:t>
            </a:r>
            <a:endParaRPr lang="en-GB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00E10-04D1-70AD-60A6-99F2A8120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8262"/>
            <a:ext cx="7810500" cy="4468701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GNNs on Road Networks</a:t>
            </a:r>
          </a:p>
          <a:p>
            <a:pPr lvl="1"/>
            <a:r>
              <a:rPr lang="en-US" dirty="0"/>
              <a:t>Spatially aggregated telematics → node embeddings capturing network structure + driving behavior.</a:t>
            </a:r>
          </a:p>
          <a:p>
            <a:r>
              <a:rPr lang="en-US" b="1" dirty="0"/>
              <a:t>Node Embeddings → Clustering</a:t>
            </a:r>
          </a:p>
          <a:p>
            <a:pPr lvl="1"/>
            <a:r>
              <a:rPr lang="en-US" dirty="0"/>
              <a:t>Learned node representations are fed into clustering algorithms.</a:t>
            </a:r>
          </a:p>
          <a:p>
            <a:r>
              <a:rPr lang="en-US" b="1" dirty="0"/>
              <a:t>Benefits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More reliable clustering vs raw features.</a:t>
            </a:r>
          </a:p>
          <a:p>
            <a:pPr lvl="1"/>
            <a:r>
              <a:rPr lang="en-US" dirty="0"/>
              <a:t>Improved interpretability of driving patterns.</a:t>
            </a:r>
          </a:p>
          <a:p>
            <a:r>
              <a:rPr lang="en-US" b="1" dirty="0"/>
              <a:t>Driver Behavior Groups </a:t>
            </a:r>
          </a:p>
          <a:p>
            <a:pPr lvl="1"/>
            <a:r>
              <a:rPr lang="en-US" dirty="0"/>
              <a:t>Calm zones: 🟢 nodes → smooth driving.</a:t>
            </a:r>
          </a:p>
          <a:p>
            <a:pPr lvl="1"/>
            <a:r>
              <a:rPr lang="en-US" dirty="0"/>
              <a:t>Unsafe zones: 🔴 nodes → aggressive or careless driving.</a:t>
            </a:r>
            <a:endParaRPr lang="en-GB" dirty="0"/>
          </a:p>
        </p:txBody>
      </p:sp>
      <p:sp>
        <p:nvSpPr>
          <p:cNvPr id="16388" name="Footer Placeholder 3">
            <a:extLst>
              <a:ext uri="{FF2B5EF4-FFF2-40B4-BE49-F238E27FC236}">
                <a16:creationId xmlns:a16="http://schemas.microsoft.com/office/drawing/2014/main" id="{DB3E97C5-F358-C179-D5BE-D342F3FF9D77}"/>
              </a:ext>
            </a:extLst>
          </p:cNvPr>
          <p:cNvSpPr>
            <a:spLocks noGrp="1" noChangeArrowheads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chemeClr val="accent2"/>
                </a:solidFill>
              </a:rPr>
              <a:t>ivory-network.eu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71D69F-3F1D-B015-6222-1E21410E6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77251" y="1661958"/>
            <a:ext cx="3714750" cy="456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77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A02DE5-26C0-9CA9-6326-92648365A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9F580F46-D480-0021-1DE0-B1681F8F4D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199" y="366268"/>
            <a:ext cx="10905565" cy="1052513"/>
          </a:xfrm>
        </p:spPr>
        <p:txBody>
          <a:bodyPr/>
          <a:lstStyle/>
          <a:p>
            <a:r>
              <a:rPr lang="en-US" altLang="en-US"/>
              <a:t>Graph Neural Networks Meet Cluster Analysis</a:t>
            </a:r>
            <a:endParaRPr lang="en-GB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A62EC-B56C-6721-95D2-1E8087773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8264"/>
            <a:ext cx="8126506" cy="171741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Loss Function Tweak</a:t>
            </a:r>
          </a:p>
          <a:p>
            <a:pPr lvl="1"/>
            <a:r>
              <a:rPr lang="en-US" dirty="0"/>
              <a:t>Encourage each node to be similar to itself under small perturbations (</a:t>
            </a:r>
            <a:r>
              <a:rPr lang="en-US" b="1" dirty="0"/>
              <a:t>positive pair</a:t>
            </a:r>
            <a:r>
              <a:rPr lang="en-US" dirty="0"/>
              <a:t>) and distinct from other sampled nodes (</a:t>
            </a:r>
            <a:r>
              <a:rPr lang="en-US" b="1" dirty="0"/>
              <a:t>negative pairs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From global negative sampling → local negative sampling.</a:t>
            </a:r>
          </a:p>
        </p:txBody>
      </p:sp>
      <p:sp>
        <p:nvSpPr>
          <p:cNvPr id="16388" name="Footer Placeholder 3">
            <a:extLst>
              <a:ext uri="{FF2B5EF4-FFF2-40B4-BE49-F238E27FC236}">
                <a16:creationId xmlns:a16="http://schemas.microsoft.com/office/drawing/2014/main" id="{68B6CA14-2A0B-4325-80BA-7E802D15BD6C}"/>
              </a:ext>
            </a:extLst>
          </p:cNvPr>
          <p:cNvSpPr>
            <a:spLocks noGrp="1" noChangeArrowheads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chemeClr val="accent2"/>
                </a:solidFill>
              </a:rPr>
              <a:t>ivory-network.eu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22260D-3CD6-DB36-9485-A115BCBE2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2846" y="1662318"/>
            <a:ext cx="3295579" cy="44036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EA3B7EE-049C-2E80-DD19-2449D1B86619}"/>
              </a:ext>
            </a:extLst>
          </p:cNvPr>
          <p:cNvSpPr txBox="1">
            <a:spLocks/>
          </p:cNvSpPr>
          <p:nvPr/>
        </p:nvSpPr>
        <p:spPr bwMode="auto">
          <a:xfrm>
            <a:off x="838199" y="5226422"/>
            <a:ext cx="7552765" cy="79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57188" indent="-357188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88" indent="-255588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2050" indent="-24765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Temporal Dimension</a:t>
            </a:r>
            <a:endParaRPr lang="en-US"/>
          </a:p>
          <a:p>
            <a:pPr lvl="1"/>
            <a:r>
              <a:rPr lang="en-US"/>
              <a:t>Weekly aggregation captures temporal patterns.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D17C83-5D56-3225-E347-74AA9D0A03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201" y="3340379"/>
            <a:ext cx="4832504" cy="1197349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5CD30F7-CA33-B4F8-6D39-C8D8CB1C2478}"/>
              </a:ext>
            </a:extLst>
          </p:cNvPr>
          <p:cNvSpPr txBox="1">
            <a:spLocks/>
          </p:cNvSpPr>
          <p:nvPr/>
        </p:nvSpPr>
        <p:spPr bwMode="auto">
          <a:xfrm>
            <a:off x="838200" y="4629676"/>
            <a:ext cx="8126506" cy="596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57188" indent="-357188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88" indent="-255588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2050" indent="-24765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/>
              <a:t>Focuses on more meaningful node contrasts improving the clustering performance.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19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72E9B-B4DC-94FE-5310-8E59D4496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934F1270-CD3C-0577-B233-ECD03263AC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199" y="366268"/>
            <a:ext cx="10914529" cy="1052513"/>
          </a:xfrm>
        </p:spPr>
        <p:txBody>
          <a:bodyPr/>
          <a:lstStyle/>
          <a:p>
            <a:r>
              <a:rPr lang="en-US"/>
              <a:t>Towards a Multiscale Framework</a:t>
            </a:r>
            <a:endParaRPr lang="en-GB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13E304-ECD9-F5E6-DA9E-4B265E7324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08263"/>
                <a:ext cx="11353800" cy="446842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b="1" dirty="0"/>
                  <a:t>Multiscale in spatial processes </a:t>
                </a:r>
              </a:p>
              <a:p>
                <a:pPr lvl="1"/>
                <a:r>
                  <a:rPr lang="en-US" b="1" dirty="0"/>
                  <a:t>Scale Matters</a:t>
                </a:r>
                <a:r>
                  <a:rPr lang="en-US" dirty="0"/>
                  <a:t>: Different locations need different context.</a:t>
                </a:r>
              </a:p>
              <a:p>
                <a:pPr lvl="1"/>
                <a:r>
                  <a:rPr lang="en-US" b="1" dirty="0"/>
                  <a:t>Key Idea</a:t>
                </a:r>
                <a:r>
                  <a:rPr lang="en-US" dirty="0"/>
                  <a:t>: All locations use the same data and features, but each adapts to its local spatial context.</a:t>
                </a:r>
              </a:p>
              <a:p>
                <a:r>
                  <a:rPr lang="en-US" b="1" dirty="0"/>
                  <a:t>Geographical Weighted Attention Mechanism </a:t>
                </a:r>
                <a:r>
                  <a:rPr lang="en-US" dirty="0"/>
                  <a:t>in GAT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𝒩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𝐿𝑒𝑎𝑘𝑦𝑅𝑒𝐿𝑈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𝑎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𝑊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𝑎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𝑊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b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b="1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b="1" i="1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b="1" i="1">
                                                      <a:solidFill>
                                                        <a:schemeClr val="tx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1" i="1">
                                                      <a:solidFill>
                                                        <a:schemeClr val="tx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𝒅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1" i="1">
                                                      <a:solidFill>
                                                        <a:schemeClr val="tx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𝒊𝒋</m:t>
                                                  </m:r>
                                                </m:sub>
                                              </m:sSub>
                                            </m:e>
                                            <m:sup>
                                              <m:r>
                                                <a:rPr lang="en-US" b="1" i="1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𝟐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lang="en-US" b="1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b="1" i="1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b="1" i="1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𝒉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1" i="1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𝟐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sup>
                                  </m:sSup>
                                </m:num>
                                <m:den>
                                  <m:nary>
                                    <m:naryPr>
                                      <m:chr m:val="∑"/>
                                      <m:limLoc m:val="subSup"/>
                                      <m:sup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9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𝒩</m:t>
                                      </m:r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  <m:sup/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𝐿𝑒𝑎𝑘𝑦𝑅𝑒𝐿𝑈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𝑎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  <m:sup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𝑇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𝑊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h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𝑎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  <m:sup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𝑇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𝑊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h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r>
                                            <a:rPr lang="en-US" b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b="1" i="1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p>
                                                <m:sSupPr>
                                                  <m:ctrlPr>
                                                    <a:rPr lang="en-US" b="1" i="1">
                                                      <a:solidFill>
                                                        <a:schemeClr val="tx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b="1" i="1">
                                                          <a:solidFill>
                                                            <a:schemeClr val="tx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b="1" i="1">
                                                          <a:solidFill>
                                                            <a:schemeClr val="tx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𝒅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b="1" i="1">
                                                          <a:solidFill>
                                                            <a:schemeClr val="tx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𝒊</m:t>
                                                      </m:r>
                                                      <m:r>
                                                        <a:rPr lang="en-US" b="1" i="1" smtClean="0">
                                                          <a:solidFill>
                                                            <a:schemeClr val="tx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𝒌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  <m:sup>
                                                  <m:r>
                                                    <a:rPr lang="en-US" b="1" i="1">
                                                      <a:solidFill>
                                                        <a:schemeClr val="tx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𝟐</m:t>
                                                  </m:r>
                                                </m:sup>
                                              </m:sSup>
                                            </m:num>
                                            <m:den>
                                              <m:r>
                                                <a:rPr lang="en-US" b="1" i="1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𝟐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n-US" b="1" i="1">
                                                      <a:solidFill>
                                                        <a:schemeClr val="tx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b="1" i="1">
                                                      <a:solidFill>
                                                        <a:schemeClr val="tx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𝒉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b="1" i="1">
                                                      <a:solidFill>
                                                        <a:schemeClr val="tx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𝟐</m:t>
                                                  </m:r>
                                                </m:sup>
                                              </m:sSup>
                                            </m:den>
                                          </m:f>
                                        </m:sup>
                                      </m:sSup>
                                    </m:e>
                                  </m:nary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endParaRPr lang="en-US" sz="2800" dirty="0"/>
              </a:p>
              <a:p>
                <a:r>
                  <a:rPr lang="en-US" b="1" dirty="0"/>
                  <a:t>Propagation</a:t>
                </a:r>
                <a:r>
                  <a:rPr lang="en-US" dirty="0"/>
                  <a:t>: GAT layer updates features with distance-weighted attention.</a:t>
                </a:r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𝒊𝒋</m:t>
                                </m:r>
                              </m:sub>
                            </m:sSub>
                          </m:e>
                          <m:sup>
                            <m:r>
                              <a:rPr lang="en-US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is the modulator of the routing strength layer by layer.</a:t>
                </a:r>
              </a:p>
              <a:p>
                <a:pPr lvl="1"/>
                <a:r>
                  <a:rPr lang="en-US" dirty="0"/>
                  <a:t>The attention for each neighbor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/>
                  <a:t>weighted both by feature similarity</a:t>
                </a:r>
                <a:r>
                  <a:rPr lang="en-US" dirty="0"/>
                  <a:t> (standard GAT) </a:t>
                </a:r>
                <a:r>
                  <a:rPr lang="en-US" b="1" dirty="0"/>
                  <a:t>and by spatial proximity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13E304-ECD9-F5E6-DA9E-4B265E7324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08263"/>
                <a:ext cx="11353800" cy="4468420"/>
              </a:xfrm>
              <a:blipFill>
                <a:blip r:embed="rId2"/>
                <a:stretch>
                  <a:fillRect l="-483" t="-2865" b="-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88" name="Footer Placeholder 3">
            <a:extLst>
              <a:ext uri="{FF2B5EF4-FFF2-40B4-BE49-F238E27FC236}">
                <a16:creationId xmlns:a16="http://schemas.microsoft.com/office/drawing/2014/main" id="{767DB63A-B354-37C9-6C15-ABD77815D36E}"/>
              </a:ext>
            </a:extLst>
          </p:cNvPr>
          <p:cNvSpPr>
            <a:spLocks noGrp="1" noChangeArrowheads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chemeClr val="accent2"/>
                </a:solidFill>
              </a:rPr>
              <a:t>ivory-network.eu</a:t>
            </a:r>
          </a:p>
        </p:txBody>
      </p:sp>
    </p:spTree>
    <p:extLst>
      <p:ext uri="{BB962C8B-B14F-4D97-AF65-F5344CB8AC3E}">
        <p14:creationId xmlns:p14="http://schemas.microsoft.com/office/powerpoint/2010/main" val="193513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A80E40-C136-A342-EA4F-19425A64B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CA2B586D-59C3-F2C0-8C83-4BF14738B7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199" y="366268"/>
            <a:ext cx="10914529" cy="1052513"/>
          </a:xfrm>
        </p:spPr>
        <p:txBody>
          <a:bodyPr/>
          <a:lstStyle/>
          <a:p>
            <a:r>
              <a:rPr lang="en-US"/>
              <a:t>Key Findings and Future Directions</a:t>
            </a:r>
            <a:endParaRPr lang="en-GB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27E90-2432-A0E6-51B6-F6A443717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8263"/>
            <a:ext cx="11144250" cy="446842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Network-Aware Driver Behavior Insights</a:t>
            </a:r>
          </a:p>
          <a:p>
            <a:pPr lvl="1"/>
            <a:r>
              <a:rPr lang="en-US" dirty="0"/>
              <a:t>Node embeddings + clustering → better interpretability of driver behavior patterns.</a:t>
            </a:r>
          </a:p>
          <a:p>
            <a:r>
              <a:rPr lang="en-US" b="1" dirty="0"/>
              <a:t>Time Dimension</a:t>
            </a:r>
          </a:p>
          <a:p>
            <a:pPr lvl="1"/>
            <a:r>
              <a:rPr lang="en-US" dirty="0"/>
              <a:t>Temporal patterns captured through aggregation over time.</a:t>
            </a:r>
          </a:p>
          <a:p>
            <a:r>
              <a:rPr lang="en-US" b="1" dirty="0"/>
              <a:t>Improved Clustering via Loss Function Tweaks</a:t>
            </a:r>
          </a:p>
          <a:p>
            <a:pPr lvl="1"/>
            <a:r>
              <a:rPr lang="en-US" dirty="0"/>
              <a:t>Local negative sampling emphasizes meaningful contrasts, resulting in more robust and insightful clustering.</a:t>
            </a:r>
          </a:p>
          <a:p>
            <a:r>
              <a:rPr lang="en-US" b="1" dirty="0"/>
              <a:t>Future Work</a:t>
            </a:r>
          </a:p>
          <a:p>
            <a:pPr lvl="1"/>
            <a:r>
              <a:rPr lang="en-US" dirty="0"/>
              <a:t>Extend the approach to a multiscale architecture that adapts to local spatial contexts, capturing complex dynamics more effectively.</a:t>
            </a:r>
          </a:p>
        </p:txBody>
      </p:sp>
      <p:sp>
        <p:nvSpPr>
          <p:cNvPr id="16388" name="Footer Placeholder 3">
            <a:extLst>
              <a:ext uri="{FF2B5EF4-FFF2-40B4-BE49-F238E27FC236}">
                <a16:creationId xmlns:a16="http://schemas.microsoft.com/office/drawing/2014/main" id="{73117419-66D5-3327-F3A1-D62A993B8068}"/>
              </a:ext>
            </a:extLst>
          </p:cNvPr>
          <p:cNvSpPr>
            <a:spLocks noGrp="1" noChangeArrowheads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chemeClr val="accent2"/>
                </a:solidFill>
              </a:rPr>
              <a:t>ivory-network.eu</a:t>
            </a:r>
          </a:p>
        </p:txBody>
      </p:sp>
    </p:spTree>
    <p:extLst>
      <p:ext uri="{BB962C8B-B14F-4D97-AF65-F5344CB8AC3E}">
        <p14:creationId xmlns:p14="http://schemas.microsoft.com/office/powerpoint/2010/main" val="442826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383848C2-3636-9CF0-E0AC-6443B9BAE0E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3700" y="315913"/>
            <a:ext cx="11382375" cy="3113087"/>
          </a:xfrm>
        </p:spPr>
        <p:txBody>
          <a:bodyPr/>
          <a:lstStyle/>
          <a:p>
            <a:r>
              <a:rPr lang="en-GB" altLang="en-US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534047-7F8B-88FD-7EFA-36DD25780E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3700" y="3575050"/>
            <a:ext cx="11382375" cy="2281238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Clr>
                <a:schemeClr val="tx2">
                  <a:lumMod val="40000"/>
                  <a:lumOff val="60000"/>
                </a:schemeClr>
              </a:buClr>
              <a:defRPr/>
            </a:pPr>
            <a:r>
              <a:rPr lang="en-GB"/>
              <a:t>Paradiso, S., Porto, J.A., Ziakopoulos, A., Sideris, H., </a:t>
            </a:r>
            <a:r>
              <a:rPr lang="en-GB" err="1"/>
              <a:t>Avgeros</a:t>
            </a:r>
            <a:r>
              <a:rPr lang="en-GB"/>
              <a:t>, J., </a:t>
            </a:r>
            <a:r>
              <a:rPr lang="en-GB" err="1"/>
              <a:t>Forstakis</a:t>
            </a:r>
            <a:r>
              <a:rPr lang="en-GB"/>
              <a:t>, P., Yannis, G.</a:t>
            </a:r>
          </a:p>
          <a:p>
            <a:pPr fontAlgn="auto">
              <a:spcAft>
                <a:spcPts val="0"/>
              </a:spcAft>
              <a:buClr>
                <a:schemeClr val="tx2">
                  <a:lumMod val="40000"/>
                  <a:lumOff val="60000"/>
                </a:schemeClr>
              </a:buClr>
              <a:defRPr/>
            </a:pPr>
            <a:endParaRPr lang="en-US"/>
          </a:p>
          <a:p>
            <a:pPr fontAlgn="auto">
              <a:spcAft>
                <a:spcPts val="0"/>
              </a:spcAft>
              <a:buClr>
                <a:schemeClr val="tx2">
                  <a:lumMod val="40000"/>
                  <a:lumOff val="60000"/>
                </a:schemeClr>
              </a:buClr>
              <a:defRPr/>
            </a:pPr>
            <a:r>
              <a:rPr lang="en-US"/>
              <a:t>National Technical University of Athens</a:t>
            </a:r>
          </a:p>
          <a:p>
            <a:pPr fontAlgn="auto">
              <a:spcAft>
                <a:spcPts val="0"/>
              </a:spcAft>
              <a:buClr>
                <a:schemeClr val="tx2">
                  <a:lumMod val="40000"/>
                  <a:lumOff val="60000"/>
                </a:schemeClr>
              </a:buClr>
              <a:defRPr/>
            </a:pPr>
            <a:r>
              <a:rPr lang="en-US"/>
              <a:t>Department of Transportation Planning and Engineering</a:t>
            </a:r>
          </a:p>
          <a:p>
            <a:pPr fontAlgn="auto">
              <a:spcAft>
                <a:spcPts val="0"/>
              </a:spcAft>
              <a:buClr>
                <a:schemeClr val="tx2">
                  <a:lumMod val="40000"/>
                  <a:lumOff val="60000"/>
                </a:schemeClr>
              </a:buClr>
              <a:defRPr/>
            </a:pPr>
            <a:r>
              <a:rPr lang="en-US"/>
              <a:t>&amp;</a:t>
            </a:r>
            <a:br>
              <a:rPr lang="en-US"/>
            </a:br>
            <a:r>
              <a:rPr lang="en-US" err="1"/>
              <a:t>OSeven</a:t>
            </a:r>
            <a:r>
              <a:rPr lang="en-US"/>
              <a:t> Telematics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22193A-F4F3-7DD9-15D6-32263496D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2B641DFE-18E8-9F30-6F46-4A8542BEE9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6268"/>
            <a:ext cx="11353800" cy="1052513"/>
          </a:xfrm>
        </p:spPr>
        <p:txBody>
          <a:bodyPr/>
          <a:lstStyle/>
          <a:p>
            <a:r>
              <a:rPr lang="en-US"/>
              <a:t>Presentation Overview</a:t>
            </a:r>
            <a:endParaRPr lang="en-GB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5544B-4D30-1116-6953-AB778E1EC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513" y="1720562"/>
            <a:ext cx="9695644" cy="4768657"/>
          </a:xfrm>
        </p:spPr>
        <p:txBody>
          <a:bodyPr>
            <a:normAutofit/>
          </a:bodyPr>
          <a:lstStyle/>
          <a:p>
            <a:pPr marL="356870" indent="-356870">
              <a:lnSpc>
                <a:spcPct val="110000"/>
              </a:lnSpc>
            </a:pPr>
            <a:r>
              <a:rPr lang="en-US">
                <a:ea typeface="Calibri"/>
                <a:cs typeface="Calibri"/>
              </a:rPr>
              <a:t>Introduction: telematics data as </a:t>
            </a:r>
            <a:r>
              <a:rPr lang="en-US" err="1">
                <a:ea typeface="Calibri"/>
                <a:cs typeface="Calibri"/>
              </a:rPr>
              <a:t>SMoS</a:t>
            </a:r>
            <a:endParaRPr lang="en-US">
              <a:ea typeface="Calibri"/>
              <a:cs typeface="Calibri"/>
            </a:endParaRPr>
          </a:p>
          <a:p>
            <a:pPr marL="356870" indent="-356870">
              <a:lnSpc>
                <a:spcPct val="110000"/>
              </a:lnSpc>
              <a:buClr>
                <a:srgbClr val="94A5BB"/>
              </a:buClr>
            </a:pPr>
            <a:r>
              <a:rPr lang="en-US">
                <a:ea typeface="Calibri"/>
                <a:cs typeface="Calibri"/>
              </a:rPr>
              <a:t>Our lines of work</a:t>
            </a:r>
          </a:p>
          <a:p>
            <a:pPr marL="712470" lvl="1" indent="-255270">
              <a:lnSpc>
                <a:spcPct val="110000"/>
              </a:lnSpc>
              <a:buClr>
                <a:srgbClr val="94A5BB"/>
              </a:buClr>
              <a:buFont typeface="Courier New" panose="05000000000000000000" pitchFamily="2" charset="2"/>
              <a:buChar char="o"/>
            </a:pPr>
            <a:r>
              <a:rPr lang="en-US">
                <a:ea typeface="Calibri"/>
                <a:cs typeface="Calibri"/>
              </a:rPr>
              <a:t>Harsh-event from telematics data as a </a:t>
            </a:r>
            <a:r>
              <a:rPr lang="en-US" b="1">
                <a:ea typeface="Calibri"/>
                <a:cs typeface="Calibri"/>
              </a:rPr>
              <a:t>measurable safety output</a:t>
            </a:r>
            <a:r>
              <a:rPr lang="en-US">
                <a:ea typeface="Calibri"/>
                <a:cs typeface="Calibri"/>
              </a:rPr>
              <a:t> and its relationship with environment attributes</a:t>
            </a:r>
          </a:p>
          <a:p>
            <a:pPr lvl="2">
              <a:lnSpc>
                <a:spcPct val="110000"/>
              </a:lnSpc>
              <a:buClr>
                <a:srgbClr val="94A5BB"/>
              </a:buClr>
              <a:buFont typeface="Wingdings" panose="05000000000000000000" pitchFamily="2" charset="2"/>
              <a:buChar char="§"/>
            </a:pPr>
            <a:r>
              <a:rPr lang="en-US">
                <a:ea typeface="Calibri"/>
                <a:cs typeface="Calibri"/>
              </a:rPr>
              <a:t>Computer Vision</a:t>
            </a:r>
          </a:p>
          <a:p>
            <a:pPr lvl="2">
              <a:lnSpc>
                <a:spcPct val="110000"/>
              </a:lnSpc>
              <a:buClr>
                <a:srgbClr val="94A5BB"/>
              </a:buClr>
              <a:buFont typeface="Wingdings" panose="05000000000000000000" pitchFamily="2" charset="2"/>
              <a:buChar char="§"/>
            </a:pPr>
            <a:r>
              <a:rPr lang="en-US">
                <a:ea typeface="Calibri"/>
                <a:cs typeface="Calibri"/>
              </a:rPr>
              <a:t>Regression models</a:t>
            </a:r>
          </a:p>
          <a:p>
            <a:pPr marL="712470" lvl="1" indent="-255270">
              <a:lnSpc>
                <a:spcPct val="110000"/>
              </a:lnSpc>
              <a:buClr>
                <a:srgbClr val="94A5BB"/>
              </a:buClr>
              <a:buFont typeface="Courier New" panose="05000000000000000000" pitchFamily="2" charset="2"/>
              <a:buChar char="o"/>
            </a:pPr>
            <a:r>
              <a:rPr lang="en-US">
                <a:ea typeface="Calibri"/>
                <a:cs typeface="Calibri"/>
              </a:rPr>
              <a:t>Driving behavior from telematics data used as an input to understand </a:t>
            </a:r>
            <a:r>
              <a:rPr lang="en-US" b="1">
                <a:ea typeface="Calibri"/>
                <a:cs typeface="Calibri"/>
              </a:rPr>
              <a:t>hazardous patterns throughout the road network</a:t>
            </a:r>
          </a:p>
          <a:p>
            <a:pPr lvl="2">
              <a:lnSpc>
                <a:spcPct val="110000"/>
              </a:lnSpc>
              <a:buClr>
                <a:srgbClr val="94A5BB"/>
              </a:buClr>
              <a:buFont typeface="Wingdings" panose="05000000000000000000" pitchFamily="2" charset="2"/>
              <a:buChar char="§"/>
            </a:pPr>
            <a:r>
              <a:rPr lang="en-US">
                <a:ea typeface="Calibri"/>
                <a:cs typeface="Calibri"/>
              </a:rPr>
              <a:t>Graph Neural Network</a:t>
            </a:r>
          </a:p>
          <a:p>
            <a:pPr lvl="2">
              <a:lnSpc>
                <a:spcPct val="110000"/>
              </a:lnSpc>
              <a:buClr>
                <a:srgbClr val="94A5BB"/>
              </a:buClr>
              <a:buFont typeface="Wingdings" panose="05000000000000000000" pitchFamily="2" charset="2"/>
              <a:buChar char="§"/>
            </a:pPr>
            <a:r>
              <a:rPr lang="en-US">
                <a:ea typeface="Calibri"/>
                <a:cs typeface="Calibri"/>
              </a:rPr>
              <a:t>Clustering</a:t>
            </a:r>
          </a:p>
          <a:p>
            <a:pPr marL="712470" lvl="1" indent="-255270">
              <a:lnSpc>
                <a:spcPct val="120000"/>
              </a:lnSpc>
              <a:buClr>
                <a:srgbClr val="94A5BB"/>
              </a:buClr>
              <a:buFont typeface="Courier New" panose="05000000000000000000" pitchFamily="2" charset="2"/>
            </a:pPr>
            <a:endParaRPr lang="en-US" b="1">
              <a:ea typeface="Calibri"/>
              <a:cs typeface="Calibri"/>
            </a:endParaRPr>
          </a:p>
          <a:p>
            <a:pPr marL="869950" lvl="1" indent="-514350">
              <a:lnSpc>
                <a:spcPct val="120000"/>
              </a:lnSpc>
            </a:pPr>
            <a:endParaRPr lang="en-US" b="1">
              <a:ea typeface="Calibri"/>
              <a:cs typeface="Calibri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b="1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1319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08CC9-EEC3-4B59-5048-033E3F06C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E4B7EDC6-F0F0-20E8-238A-510FF06360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6268"/>
            <a:ext cx="11353800" cy="1052513"/>
          </a:xfrm>
        </p:spPr>
        <p:txBody>
          <a:bodyPr/>
          <a:lstStyle/>
          <a:p>
            <a:r>
              <a:rPr lang="en-US"/>
              <a:t>Telematics Data as </a:t>
            </a:r>
            <a:r>
              <a:rPr lang="en-US" err="1"/>
              <a:t>SMoS</a:t>
            </a:r>
            <a:endParaRPr lang="en-GB" alt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7BF72-9481-9E3D-4F6F-25B9006B1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135" y="1691808"/>
            <a:ext cx="10404887" cy="4366091"/>
          </a:xfrm>
        </p:spPr>
        <p:txBody>
          <a:bodyPr>
            <a:normAutofit/>
          </a:bodyPr>
          <a:lstStyle/>
          <a:p>
            <a:pPr marL="356870" indent="-356870"/>
            <a:r>
              <a:rPr lang="en-US"/>
              <a:t>Because of the</a:t>
            </a:r>
            <a:r>
              <a:rPr lang="en-US" b="1"/>
              <a:t> restrictions of crash data, Surrogate Measures of Safety – </a:t>
            </a:r>
            <a:r>
              <a:rPr lang="en-US" b="1" err="1"/>
              <a:t>SMoS</a:t>
            </a:r>
            <a:r>
              <a:rPr lang="en-US" b="1"/>
              <a:t> </a:t>
            </a:r>
            <a:r>
              <a:rPr lang="en-US"/>
              <a:t>have been increasingly used as a safety measure</a:t>
            </a:r>
            <a:endParaRPr lang="en-US">
              <a:ea typeface="Calibri"/>
              <a:cs typeface="Calibri"/>
            </a:endParaRPr>
          </a:p>
          <a:p>
            <a:pPr marL="356870" indent="-356870"/>
            <a:r>
              <a:rPr lang="en-US">
                <a:ea typeface="Calibri"/>
                <a:cs typeface="Calibri"/>
              </a:rPr>
              <a:t>As an </a:t>
            </a:r>
            <a:r>
              <a:rPr lang="en-US" err="1">
                <a:ea typeface="Calibri"/>
                <a:cs typeface="Calibri"/>
              </a:rPr>
              <a:t>SMoS</a:t>
            </a:r>
            <a:r>
              <a:rPr lang="en-US">
                <a:ea typeface="Calibri"/>
                <a:cs typeface="Calibri"/>
              </a:rPr>
              <a:t>, telematics data can give insights about road user </a:t>
            </a:r>
            <a:r>
              <a:rPr lang="en-US" err="1">
                <a:ea typeface="Calibri"/>
                <a:cs typeface="Calibri"/>
              </a:rPr>
              <a:t>behaviour</a:t>
            </a:r>
            <a:r>
              <a:rPr lang="en-US">
                <a:ea typeface="Calibri"/>
                <a:cs typeface="Calibri"/>
              </a:rPr>
              <a:t> by measuring harsh event </a:t>
            </a:r>
            <a:r>
              <a:rPr lang="en-US" b="1">
                <a:ea typeface="Calibri"/>
                <a:cs typeface="Calibri"/>
              </a:rPr>
              <a:t>frequency </a:t>
            </a:r>
            <a:r>
              <a:rPr lang="en-US">
                <a:ea typeface="Calibri"/>
                <a:cs typeface="Calibri"/>
              </a:rPr>
              <a:t>and </a:t>
            </a:r>
            <a:r>
              <a:rPr lang="en-US" b="1">
                <a:ea typeface="Calibri"/>
                <a:cs typeface="Calibri"/>
              </a:rPr>
              <a:t>intensity</a:t>
            </a:r>
            <a:endParaRPr lang="en-US" b="1"/>
          </a:p>
          <a:p>
            <a:pPr marL="356870" indent="-356870">
              <a:buClr>
                <a:srgbClr val="94A5BB"/>
              </a:buClr>
            </a:pPr>
            <a:r>
              <a:rPr lang="en-US"/>
              <a:t>Those events can be further associated with: </a:t>
            </a:r>
          </a:p>
          <a:p>
            <a:pPr marL="712470" lvl="1" indent="-255270"/>
            <a:r>
              <a:rPr lang="en-US" altLang="en-US" b="1"/>
              <a:t>Environment features</a:t>
            </a:r>
            <a:endParaRPr lang="en-GB" altLang="en-US">
              <a:ea typeface="Calibri" panose="020F0502020204030204"/>
              <a:cs typeface="Calibri" panose="020F0502020204030204"/>
            </a:endParaRPr>
          </a:p>
          <a:p>
            <a:pPr marL="712470" lvl="1" indent="-255270"/>
            <a:r>
              <a:rPr lang="en-US" b="1"/>
              <a:t>Traffic conditions</a:t>
            </a:r>
          </a:p>
          <a:p>
            <a:pPr marL="712470" lvl="1" indent="-255270">
              <a:buClr>
                <a:srgbClr val="94A5BB"/>
              </a:buClr>
            </a:pPr>
            <a:r>
              <a:rPr lang="en-US" b="1">
                <a:ea typeface="Calibri"/>
                <a:cs typeface="Calibri"/>
              </a:rPr>
              <a:t>Weather</a:t>
            </a:r>
          </a:p>
          <a:p>
            <a:pPr marL="712470" lvl="1" indent="-255270">
              <a:buClr>
                <a:srgbClr val="94A5BB"/>
              </a:buClr>
            </a:pPr>
            <a:r>
              <a:rPr lang="en-US" b="1">
                <a:ea typeface="Calibri"/>
                <a:cs typeface="Calibri"/>
              </a:rPr>
              <a:t>Time</a:t>
            </a:r>
          </a:p>
        </p:txBody>
      </p:sp>
      <p:pic>
        <p:nvPicPr>
          <p:cNvPr id="4" name="Imagem 3" descr="Fleet Safety Technology: Tools That Are Changing the Game">
            <a:extLst>
              <a:ext uri="{FF2B5EF4-FFF2-40B4-BE49-F238E27FC236}">
                <a16:creationId xmlns:a16="http://schemas.microsoft.com/office/drawing/2014/main" id="{FB2F239F-CBFF-D467-B07A-564B38E997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0213" b="847"/>
          <a:stretch>
            <a:fillRect/>
          </a:stretch>
        </p:blipFill>
        <p:spPr>
          <a:xfrm>
            <a:off x="8352779" y="3898711"/>
            <a:ext cx="2488364" cy="182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51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C3F536-102A-8DC3-F0FC-B66265188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ráfico&#10;&#10;O conteúdo gerado por IA pode estar incorreto.">
            <a:extLst>
              <a:ext uri="{FF2B5EF4-FFF2-40B4-BE49-F238E27FC236}">
                <a16:creationId xmlns:a16="http://schemas.microsoft.com/office/drawing/2014/main" id="{7F70708F-6A24-DE03-8FB4-E2ED6C191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3536" y="1926152"/>
            <a:ext cx="4168902" cy="3585311"/>
          </a:xfrm>
          <a:prstGeom prst="rect">
            <a:avLst/>
          </a:prstGeom>
        </p:spPr>
      </p:pic>
      <p:sp>
        <p:nvSpPr>
          <p:cNvPr id="16386" name="Title 1">
            <a:extLst>
              <a:ext uri="{FF2B5EF4-FFF2-40B4-BE49-F238E27FC236}">
                <a16:creationId xmlns:a16="http://schemas.microsoft.com/office/drawing/2014/main" id="{B77DDC2C-324D-83C2-D05F-A1633D2E40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6268"/>
            <a:ext cx="11353800" cy="1052513"/>
          </a:xfrm>
        </p:spPr>
        <p:txBody>
          <a:bodyPr/>
          <a:lstStyle/>
          <a:p>
            <a:r>
              <a:rPr lang="en-US"/>
              <a:t>Harsh Events and Visual Environment Attributes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AE1DE-58B9-1E6B-41C0-6130E2FE0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347" y="1550263"/>
            <a:ext cx="6948310" cy="4342879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56870" indent="-3568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A5BB"/>
              </a:buClr>
            </a:pPr>
            <a:r>
              <a:rPr lang="en-US" sz="2400" b="1"/>
              <a:t>Goal</a:t>
            </a:r>
            <a:r>
              <a:rPr lang="en-US" sz="2400"/>
              <a:t>:</a:t>
            </a:r>
            <a:endParaRPr lang="en-GB" sz="2400">
              <a:latin typeface="Times New Roman"/>
              <a:cs typeface="Times New Roman"/>
            </a:endParaRPr>
          </a:p>
          <a:p>
            <a:pPr marL="712470" lvl="1" indent="-2552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A5BB"/>
              </a:buClr>
            </a:pPr>
            <a:r>
              <a:rPr lang="en-US" sz="2000"/>
              <a:t>explore whether </a:t>
            </a:r>
            <a:r>
              <a:rPr lang="en-US" sz="2000">
                <a:latin typeface="Calibri"/>
                <a:ea typeface="Calibri"/>
                <a:cs typeface="Calibri"/>
              </a:rPr>
              <a:t>street view image attributes can be used to estimate risk level based on telematics data</a:t>
            </a:r>
            <a:endParaRPr lang="en-GB" sz="2000">
              <a:latin typeface="Times New Roman"/>
              <a:ea typeface="Calibri"/>
              <a:cs typeface="Times New Roman"/>
            </a:endParaRPr>
          </a:p>
          <a:p>
            <a:pPr marL="356870" indent="-3568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>
                <a:ea typeface="Calibri"/>
                <a:cs typeface="Calibri"/>
              </a:rPr>
              <a:t>Data</a:t>
            </a:r>
            <a:r>
              <a:rPr lang="en-US" sz="2400">
                <a:ea typeface="Calibri"/>
                <a:cs typeface="Calibri"/>
              </a:rPr>
              <a:t>:</a:t>
            </a:r>
          </a:p>
          <a:p>
            <a:pPr marL="712470" lvl="1" indent="-2552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A5BB"/>
              </a:buClr>
            </a:pPr>
            <a:r>
              <a:rPr lang="en-US" sz="2000">
                <a:ea typeface="Calibri"/>
                <a:cs typeface="Calibri"/>
              </a:rPr>
              <a:t>Motorway junctions close to Gorizia, Italy</a:t>
            </a:r>
          </a:p>
          <a:p>
            <a:pPr marL="712470" lvl="1" indent="-2552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A5BB"/>
              </a:buClr>
            </a:pPr>
            <a:r>
              <a:rPr lang="en-US" sz="2000">
                <a:ea typeface="Calibri"/>
                <a:cs typeface="Calibri"/>
              </a:rPr>
              <a:t>Telematics data: harsh events (braking and acceleration) from 322 trips between March/2021 and March/2025 from </a:t>
            </a:r>
            <a:r>
              <a:rPr lang="en-US" sz="2000" err="1">
                <a:ea typeface="Calibri"/>
                <a:cs typeface="Calibri"/>
              </a:rPr>
              <a:t>OSeven</a:t>
            </a:r>
            <a:endParaRPr lang="en-US" sz="2000">
              <a:ea typeface="Calibri"/>
              <a:cs typeface="Calibri"/>
            </a:endParaRPr>
          </a:p>
          <a:p>
            <a:pPr marL="712470" lvl="1" indent="-2552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A5BB"/>
              </a:buClr>
            </a:pPr>
            <a:r>
              <a:rPr lang="en-US" sz="2000">
                <a:ea typeface="Calibri"/>
                <a:cs typeface="Calibri"/>
              </a:rPr>
              <a:t>Imagery data: </a:t>
            </a:r>
            <a:r>
              <a:rPr lang="en-US" sz="2000" err="1">
                <a:ea typeface="Calibri"/>
                <a:cs typeface="Calibri"/>
              </a:rPr>
              <a:t>Mapillary</a:t>
            </a:r>
            <a:r>
              <a:rPr lang="en-US" sz="2000">
                <a:ea typeface="Calibri"/>
                <a:cs typeface="Calibri"/>
              </a:rPr>
              <a:t> and DeepLabV3+ segmentation with Cityscapes training</a:t>
            </a:r>
          </a:p>
          <a:p>
            <a:pPr marL="712470" lvl="1" indent="-2552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A5BB"/>
              </a:buClr>
            </a:pPr>
            <a:r>
              <a:rPr lang="en-US" sz="2000">
                <a:ea typeface="Calibri"/>
                <a:cs typeface="Calibri"/>
              </a:rPr>
              <a:t>Selection criteria: 50-m circular buffer and at least 2 trips</a:t>
            </a:r>
          </a:p>
          <a:p>
            <a:pPr marL="356870" indent="-3568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A5BB"/>
              </a:buClr>
            </a:pPr>
            <a:r>
              <a:rPr lang="en-US" sz="2400" b="1">
                <a:ea typeface="Calibri"/>
                <a:cs typeface="Calibri"/>
              </a:rPr>
              <a:t>Methods</a:t>
            </a:r>
            <a:r>
              <a:rPr lang="en-US" sz="2400">
                <a:ea typeface="Calibri"/>
                <a:cs typeface="Calibri"/>
              </a:rPr>
              <a:t>:</a:t>
            </a:r>
            <a:endParaRPr lang="en-US" sz="2400" b="1">
              <a:ea typeface="Calibri"/>
              <a:cs typeface="Calibri"/>
            </a:endParaRPr>
          </a:p>
          <a:p>
            <a:pPr marL="712470" lvl="1" indent="-2552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000"/>
              <a:t>Spearman Correlation</a:t>
            </a:r>
            <a:endParaRPr lang="en-GB" altLang="en-US" sz="2000">
              <a:ea typeface="Calibri" panose="020F0502020204030204"/>
              <a:cs typeface="Calibri" panose="020F0502020204030204"/>
            </a:endParaRPr>
          </a:p>
          <a:p>
            <a:pPr marL="712470" lvl="1" indent="-2552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/>
              <a:t>Count models: Poisson and Negative Binomial</a:t>
            </a:r>
            <a:endParaRPr lang="en-US" sz="2000">
              <a:ea typeface="Calibri"/>
              <a:cs typeface="Calibri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0931358-07D8-FD1A-8C77-FDCC158E4C0C}"/>
              </a:ext>
            </a:extLst>
          </p:cNvPr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4095750" y="6330950"/>
            <a:ext cx="411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chemeClr val="accent2"/>
                </a:solidFill>
              </a:rPr>
              <a:t>ivory-network.eu</a:t>
            </a:r>
          </a:p>
        </p:txBody>
      </p:sp>
    </p:spTree>
    <p:extLst>
      <p:ext uri="{BB962C8B-B14F-4D97-AF65-F5344CB8AC3E}">
        <p14:creationId xmlns:p14="http://schemas.microsoft.com/office/powerpoint/2010/main" val="3665557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851C3-ACB1-6A1C-4FA6-E65D0E35D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ntendo Diagrama&#10;&#10;O conteúdo gerado por IA pode estar incorreto.">
            <a:extLst>
              <a:ext uri="{FF2B5EF4-FFF2-40B4-BE49-F238E27FC236}">
                <a16:creationId xmlns:a16="http://schemas.microsoft.com/office/drawing/2014/main" id="{C7ACFD99-2BFA-BEAA-EA38-F60A032EB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75" y="1423721"/>
            <a:ext cx="11391900" cy="2238375"/>
          </a:xfrm>
          <a:prstGeom prst="rect">
            <a:avLst/>
          </a:prstGeom>
        </p:spPr>
      </p:pic>
      <p:sp>
        <p:nvSpPr>
          <p:cNvPr id="16386" name="Title 1">
            <a:extLst>
              <a:ext uri="{FF2B5EF4-FFF2-40B4-BE49-F238E27FC236}">
                <a16:creationId xmlns:a16="http://schemas.microsoft.com/office/drawing/2014/main" id="{E4101DA3-2CBA-C4D5-2889-43E4A60744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6268"/>
            <a:ext cx="11353800" cy="1052513"/>
          </a:xfrm>
        </p:spPr>
        <p:txBody>
          <a:bodyPr/>
          <a:lstStyle/>
          <a:p>
            <a:r>
              <a:rPr lang="en-US"/>
              <a:t>Visual Environment Attributes from Cityscapes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CD8BE78B-5D1A-9DF5-10A8-2CB55A90D39E}"/>
              </a:ext>
            </a:extLst>
          </p:cNvPr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4095750" y="6330950"/>
            <a:ext cx="411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chemeClr val="accent2"/>
                </a:solidFill>
              </a:rPr>
              <a:t>ivory-network.eu</a:t>
            </a:r>
          </a:p>
        </p:txBody>
      </p:sp>
      <p:pic>
        <p:nvPicPr>
          <p:cNvPr id="11" name="Imagem 10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FF9DCC70-67B8-8DA7-F4B9-D725529F8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99" y="3807834"/>
            <a:ext cx="7594771" cy="195493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3679FB7-1CDF-3643-6595-57428243AEBC}"/>
              </a:ext>
            </a:extLst>
          </p:cNvPr>
          <p:cNvSpPr txBox="1">
            <a:spLocks/>
          </p:cNvSpPr>
          <p:nvPr/>
        </p:nvSpPr>
        <p:spPr bwMode="auto">
          <a:xfrm>
            <a:off x="8217957" y="3807291"/>
            <a:ext cx="3560502" cy="196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57188" indent="-357188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88" indent="-255588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2050" indent="-24765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6870" indent="-356870">
              <a:lnSpc>
                <a:spcPct val="100000"/>
              </a:lnSpc>
              <a:spcAft>
                <a:spcPts val="0"/>
              </a:spcAft>
            </a:pPr>
            <a:r>
              <a:rPr lang="en-US" sz="2000"/>
              <a:t>18 attributes: road, sidewalk, building, wall, fence, pole, traffic light, traffic sign, vegetation, terrain, sky, person, rider, car, truck, bus, train, motorcycle, bicycle</a:t>
            </a:r>
            <a:endParaRPr lang="pt-BR" sz="2000"/>
          </a:p>
        </p:txBody>
      </p:sp>
    </p:spTree>
    <p:extLst>
      <p:ext uri="{BB962C8B-B14F-4D97-AF65-F5344CB8AC3E}">
        <p14:creationId xmlns:p14="http://schemas.microsoft.com/office/powerpoint/2010/main" val="1434493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F23D8-4C7B-141E-1F64-E2029E5CA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62AC03A-606D-0987-5B32-CA4952543E86}"/>
              </a:ext>
            </a:extLst>
          </p:cNvPr>
          <p:cNvSpPr txBox="1">
            <a:spLocks/>
          </p:cNvSpPr>
          <p:nvPr/>
        </p:nvSpPr>
        <p:spPr bwMode="auto">
          <a:xfrm>
            <a:off x="830432" y="1702105"/>
            <a:ext cx="4864942" cy="436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57188" indent="-357188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88" indent="-255588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2050" indent="-24765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6870" indent="-356870">
              <a:lnSpc>
                <a:spcPct val="100000"/>
              </a:lnSpc>
              <a:spcAft>
                <a:spcPts val="0"/>
              </a:spcAft>
            </a:pPr>
            <a:r>
              <a:rPr lang="en-US" sz="3100"/>
              <a:t>Autocorrelation</a:t>
            </a:r>
            <a:r>
              <a:rPr lang="en-US" sz="3100">
                <a:ea typeface="Calibri"/>
                <a:cs typeface="Calibri"/>
              </a:rPr>
              <a:t> between some street variables:</a:t>
            </a:r>
          </a:p>
          <a:p>
            <a:pPr marL="712470" lvl="1" indent="-255270">
              <a:lnSpc>
                <a:spcPct val="100000"/>
              </a:lnSpc>
              <a:spcAft>
                <a:spcPts val="0"/>
              </a:spcAft>
              <a:buClr>
                <a:srgbClr val="94A5BB"/>
              </a:buClr>
              <a:buFont typeface="Courier New" panose="05000000000000000000" pitchFamily="2" charset="2"/>
              <a:buChar char="o"/>
            </a:pPr>
            <a:r>
              <a:rPr lang="en-US" sz="2600">
                <a:ea typeface="Calibri"/>
                <a:cs typeface="Calibri"/>
              </a:rPr>
              <a:t>Wall and Sky</a:t>
            </a:r>
            <a:r>
              <a:rPr lang="en-US" sz="2600"/>
              <a:t>: negative correlation</a:t>
            </a:r>
            <a:endParaRPr lang="en-US" sz="2600">
              <a:ea typeface="Calibri"/>
              <a:cs typeface="Calibri"/>
            </a:endParaRPr>
          </a:p>
          <a:p>
            <a:pPr marL="712470" lvl="1" indent="-255270">
              <a:lnSpc>
                <a:spcPct val="100000"/>
              </a:lnSpc>
              <a:spcAft>
                <a:spcPts val="0"/>
              </a:spcAft>
              <a:buClr>
                <a:srgbClr val="94A5BB"/>
              </a:buClr>
              <a:buFont typeface="Courier New" panose="05000000000000000000" pitchFamily="2" charset="2"/>
            </a:pPr>
            <a:r>
              <a:rPr lang="en-US" sz="2600"/>
              <a:t>Rider and motorcycle/bike: positive correlation</a:t>
            </a:r>
            <a:endParaRPr lang="en-US" sz="2600">
              <a:ea typeface="Calibri" panose="020F0502020204030204"/>
              <a:cs typeface="Calibri" panose="020F0502020204030204"/>
            </a:endParaRPr>
          </a:p>
          <a:p>
            <a:pPr marL="356870" indent="-356870">
              <a:lnSpc>
                <a:spcPct val="100000"/>
              </a:lnSpc>
              <a:spcAft>
                <a:spcPts val="0"/>
              </a:spcAft>
              <a:buClr>
                <a:srgbClr val="94A5BB"/>
              </a:buClr>
            </a:pPr>
            <a:r>
              <a:rPr lang="en-US" sz="3100"/>
              <a:t>Only terrain presented significant correlation with number of harsh events</a:t>
            </a:r>
            <a:endParaRPr lang="en-US" sz="3100">
              <a:ea typeface="Calibri"/>
              <a:cs typeface="Calibri"/>
            </a:endParaRPr>
          </a:p>
          <a:p>
            <a:pPr marL="712470" lvl="1" indent="-255270">
              <a:lnSpc>
                <a:spcPct val="100000"/>
              </a:lnSpc>
              <a:spcAft>
                <a:spcPts val="0"/>
              </a:spcAft>
              <a:buClr>
                <a:srgbClr val="94A5BB"/>
              </a:buClr>
              <a:buFont typeface="Courier New" panose="05000000000000000000" pitchFamily="2" charset="2"/>
            </a:pPr>
            <a:r>
              <a:rPr lang="en-US" sz="2600">
                <a:ea typeface="Calibri"/>
                <a:cs typeface="Calibri"/>
              </a:rPr>
              <a:t>ρ = -0.2339</a:t>
            </a:r>
          </a:p>
          <a:p>
            <a:pPr marL="712470" lvl="1" indent="-255270">
              <a:lnSpc>
                <a:spcPct val="100000"/>
              </a:lnSpc>
              <a:spcAft>
                <a:spcPts val="0"/>
              </a:spcAft>
              <a:buClr>
                <a:srgbClr val="94A5BB"/>
              </a:buClr>
              <a:buFont typeface="Courier New" panose="05000000000000000000" pitchFamily="2" charset="2"/>
            </a:pPr>
            <a:r>
              <a:rPr lang="en-US" sz="2600">
                <a:ea typeface="Calibri"/>
                <a:cs typeface="Calibri"/>
              </a:rPr>
              <a:t>p-value = 0.0204</a:t>
            </a:r>
            <a:endParaRPr lang="en-US"/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648C34A5-E577-6B96-E5F7-221AD8E574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6268"/>
            <a:ext cx="11353800" cy="1052513"/>
          </a:xfrm>
        </p:spPr>
        <p:txBody>
          <a:bodyPr/>
          <a:lstStyle/>
          <a:p>
            <a:r>
              <a:rPr lang="en-US"/>
              <a:t>Correlation Results</a:t>
            </a:r>
            <a:endParaRPr lang="en-US">
              <a:ea typeface="Calibri"/>
              <a:cs typeface="Calibri"/>
            </a:endParaRPr>
          </a:p>
        </p:txBody>
      </p:sp>
      <p:pic>
        <p:nvPicPr>
          <p:cNvPr id="2" name="Imagem 1" descr="Gráfico, Gráfico de barras&#10;&#10;O conteúdo gerado por IA pode estar incorreto.">
            <a:extLst>
              <a:ext uri="{FF2B5EF4-FFF2-40B4-BE49-F238E27FC236}">
                <a16:creationId xmlns:a16="http://schemas.microsoft.com/office/drawing/2014/main" id="{C33F3420-4DD0-1B67-98DD-21663F78F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4843" y="1706648"/>
            <a:ext cx="5031774" cy="436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483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B67C2-2988-DABE-479B-046B7DF85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DBFBF733-F03E-FCAE-A02B-FDF5E838CA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6268"/>
            <a:ext cx="11353800" cy="1052513"/>
          </a:xfrm>
        </p:spPr>
        <p:txBody>
          <a:bodyPr/>
          <a:lstStyle/>
          <a:p>
            <a:r>
              <a:rPr lang="en-US"/>
              <a:t>Regression Results</a:t>
            </a:r>
            <a:endParaRPr lang="en-US">
              <a:ea typeface="Calibri"/>
              <a:cs typeface="Calibri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DDDE2FAE-988E-53AE-DF39-129BF7EA8B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021196"/>
              </p:ext>
            </p:extLst>
          </p:nvPr>
        </p:nvGraphicFramePr>
        <p:xfrm>
          <a:off x="6672649" y="1709351"/>
          <a:ext cx="4843288" cy="4340968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189337">
                  <a:extLst>
                    <a:ext uri="{9D8B030D-6E8A-4147-A177-3AD203B41FA5}">
                      <a16:colId xmlns:a16="http://schemas.microsoft.com/office/drawing/2014/main" val="494265403"/>
                    </a:ext>
                  </a:extLst>
                </a:gridCol>
                <a:gridCol w="911310">
                  <a:extLst>
                    <a:ext uri="{9D8B030D-6E8A-4147-A177-3AD203B41FA5}">
                      <a16:colId xmlns:a16="http://schemas.microsoft.com/office/drawing/2014/main" val="3477541357"/>
                    </a:ext>
                  </a:extLst>
                </a:gridCol>
                <a:gridCol w="805327">
                  <a:extLst>
                    <a:ext uri="{9D8B030D-6E8A-4147-A177-3AD203B41FA5}">
                      <a16:colId xmlns:a16="http://schemas.microsoft.com/office/drawing/2014/main" val="3712669893"/>
                    </a:ext>
                  </a:extLst>
                </a:gridCol>
                <a:gridCol w="968657">
                  <a:extLst>
                    <a:ext uri="{9D8B030D-6E8A-4147-A177-3AD203B41FA5}">
                      <a16:colId xmlns:a16="http://schemas.microsoft.com/office/drawing/2014/main" val="916819009"/>
                    </a:ext>
                  </a:extLst>
                </a:gridCol>
                <a:gridCol w="968657">
                  <a:extLst>
                    <a:ext uri="{9D8B030D-6E8A-4147-A177-3AD203B41FA5}">
                      <a16:colId xmlns:a16="http://schemas.microsoft.com/office/drawing/2014/main" val="2652910069"/>
                    </a:ext>
                  </a:extLst>
                </a:gridCol>
              </a:tblGrid>
              <a:tr h="402770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buNone/>
                      </a:pPr>
                      <a:r>
                        <a:rPr lang="pt-BR" sz="1400">
                          <a:effectLst/>
                        </a:rPr>
                        <a:t>Model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buNone/>
                      </a:pPr>
                      <a:r>
                        <a:rPr lang="pt-BR" sz="1400" err="1">
                          <a:effectLst/>
                        </a:rPr>
                        <a:t>Number</a:t>
                      </a:r>
                      <a:r>
                        <a:rPr lang="pt-BR" sz="1400">
                          <a:effectLst/>
                        </a:rPr>
                        <a:t> </a:t>
                      </a:r>
                      <a:r>
                        <a:rPr lang="pt-BR" sz="1400" err="1">
                          <a:effectLst/>
                        </a:rPr>
                        <a:t>trips</a:t>
                      </a:r>
                      <a:r>
                        <a:rPr lang="pt-BR" sz="1400">
                          <a:effectLst/>
                        </a:rPr>
                        <a:t> as offset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0" marR="0" marT="0" marB="0" anchor="ctr" horzOverflow="overflow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buNone/>
                      </a:pPr>
                      <a:r>
                        <a:rPr lang="pt-BR" sz="1400" err="1">
                          <a:effectLst/>
                        </a:rPr>
                        <a:t>Number</a:t>
                      </a:r>
                      <a:r>
                        <a:rPr lang="pt-BR" sz="1400">
                          <a:effectLst/>
                        </a:rPr>
                        <a:t> </a:t>
                      </a:r>
                      <a:r>
                        <a:rPr lang="pt-BR" sz="1400" err="1">
                          <a:effectLst/>
                        </a:rPr>
                        <a:t>of</a:t>
                      </a:r>
                      <a:r>
                        <a:rPr lang="pt-BR" sz="1400">
                          <a:effectLst/>
                        </a:rPr>
                        <a:t> </a:t>
                      </a:r>
                      <a:r>
                        <a:rPr lang="pt-BR" sz="1400" err="1">
                          <a:effectLst/>
                        </a:rPr>
                        <a:t>trips</a:t>
                      </a:r>
                      <a:r>
                        <a:rPr lang="pt-BR" sz="1400">
                          <a:effectLst/>
                        </a:rPr>
                        <a:t> </a:t>
                      </a:r>
                      <a:r>
                        <a:rPr lang="pt-BR" sz="1400" err="1">
                          <a:effectLst/>
                        </a:rPr>
                        <a:t>and</a:t>
                      </a:r>
                      <a:r>
                        <a:rPr lang="pt-BR" sz="1400">
                          <a:effectLst/>
                        </a:rPr>
                        <a:t> </a:t>
                      </a:r>
                      <a:r>
                        <a:rPr lang="pt-BR" sz="1400" err="1">
                          <a:effectLst/>
                        </a:rPr>
                        <a:t>speed</a:t>
                      </a:r>
                      <a:r>
                        <a:rPr lang="pt-BR" sz="1400">
                          <a:effectLst/>
                        </a:rPr>
                        <a:t> as </a:t>
                      </a:r>
                      <a:r>
                        <a:rPr lang="pt-BR" sz="1400" err="1">
                          <a:effectLst/>
                        </a:rPr>
                        <a:t>variables</a:t>
                      </a:r>
                      <a:endParaRPr lang="pt-BR" sz="1400">
                        <a:effectLst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776333303"/>
                  </a:ext>
                </a:extLst>
              </a:tr>
              <a:tr h="358018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buNone/>
                      </a:pPr>
                      <a:r>
                        <a:rPr lang="pt-BR" sz="1400" b="1" err="1">
                          <a:solidFill>
                            <a:schemeClr val="tx1"/>
                          </a:solidFill>
                          <a:effectLst/>
                        </a:rPr>
                        <a:t>Variables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buNone/>
                      </a:pPr>
                      <a:r>
                        <a:rPr lang="el-GR" sz="1400">
                          <a:solidFill>
                            <a:schemeClr val="tx1"/>
                          </a:solidFill>
                          <a:effectLst/>
                        </a:rPr>
                        <a:t>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buNone/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p-</a:t>
                      </a:r>
                      <a:r>
                        <a:rPr lang="pt-BR" sz="1400" err="1">
                          <a:solidFill>
                            <a:schemeClr val="tx1"/>
                          </a:solidFill>
                          <a:effectLst/>
                        </a:rPr>
                        <a:t>value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buNone/>
                      </a:pPr>
                      <a:r>
                        <a:rPr lang="el-GR" sz="1400">
                          <a:solidFill>
                            <a:schemeClr val="tx1"/>
                          </a:solidFill>
                          <a:effectLst/>
                        </a:rPr>
                        <a:t>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buNone/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p-</a:t>
                      </a:r>
                      <a:r>
                        <a:rPr lang="pt-BR" sz="1400" err="1">
                          <a:solidFill>
                            <a:schemeClr val="tx1"/>
                          </a:solidFill>
                          <a:effectLst/>
                        </a:rPr>
                        <a:t>value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36496452"/>
                  </a:ext>
                </a:extLst>
              </a:tr>
              <a:tr h="358018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buNone/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Constant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buNone/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-7.3278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buNone/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0.000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buNone/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-1.8787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buNone/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0.199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27679636"/>
                  </a:ext>
                </a:extLst>
              </a:tr>
              <a:tr h="358018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buNone/>
                      </a:pPr>
                      <a:r>
                        <a:rPr lang="pt-BR" sz="1400" err="1">
                          <a:solidFill>
                            <a:schemeClr val="tx1"/>
                          </a:solidFill>
                          <a:effectLst/>
                        </a:rPr>
                        <a:t>Construction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buNone/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0.3165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buNone/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0.049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buNone/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0.2894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buNone/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0.168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69846655"/>
                  </a:ext>
                </a:extLst>
              </a:tr>
              <a:tr h="358018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buNone/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Flat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buNone/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-0.2593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buNone/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0.000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buNone/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-0.1549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buNone/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0.010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9200210"/>
                  </a:ext>
                </a:extLst>
              </a:tr>
              <a:tr h="358018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buNone/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Poles </a:t>
                      </a:r>
                      <a:r>
                        <a:rPr lang="pt-BR" sz="1400" err="1">
                          <a:solidFill>
                            <a:schemeClr val="tx1"/>
                          </a:solidFill>
                          <a:effectLst/>
                        </a:rPr>
                        <a:t>and</a:t>
                      </a: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BR" sz="1400" err="1">
                          <a:solidFill>
                            <a:schemeClr val="tx1"/>
                          </a:solidFill>
                          <a:effectLst/>
                        </a:rPr>
                        <a:t>signs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buNone/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-0.0598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buNone/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0.475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buNone/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-0.1098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buNone/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0.217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25427463"/>
                  </a:ext>
                </a:extLst>
              </a:tr>
              <a:tr h="358018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buNone/>
                      </a:pPr>
                      <a:r>
                        <a:rPr lang="pt-BR" sz="1400" err="1">
                          <a:solidFill>
                            <a:schemeClr val="tx1"/>
                          </a:solidFill>
                          <a:effectLst/>
                        </a:rPr>
                        <a:t>Nature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buNone/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0.6816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buNone/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0.117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buNone/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1.1323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buNone/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0.027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0994505"/>
                  </a:ext>
                </a:extLst>
              </a:tr>
              <a:tr h="358018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buNone/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Road </a:t>
                      </a:r>
                      <a:r>
                        <a:rPr lang="pt-BR" sz="1400" err="1">
                          <a:solidFill>
                            <a:schemeClr val="tx1"/>
                          </a:solidFill>
                          <a:effectLst/>
                        </a:rPr>
                        <a:t>users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buNone/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-0.4889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buNone/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0.005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buNone/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-0.2778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buNone/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0.156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04126777"/>
                  </a:ext>
                </a:extLst>
              </a:tr>
              <a:tr h="358018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buNone/>
                      </a:pPr>
                      <a:r>
                        <a:rPr lang="pt-BR" sz="1400" err="1">
                          <a:solidFill>
                            <a:schemeClr val="tx1"/>
                          </a:solidFill>
                          <a:effectLst/>
                        </a:rPr>
                        <a:t>Number</a:t>
                      </a: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BR" sz="1400" err="1">
                          <a:solidFill>
                            <a:schemeClr val="tx1"/>
                          </a:solidFill>
                          <a:effectLst/>
                        </a:rPr>
                        <a:t>of</a:t>
                      </a: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BR" sz="1400" err="1">
                          <a:solidFill>
                            <a:schemeClr val="tx1"/>
                          </a:solidFill>
                          <a:effectLst/>
                        </a:rPr>
                        <a:t>Trips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buNone/>
                      </a:pPr>
                      <a:endParaRPr lang="pt-BR" sz="1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buNone/>
                      </a:pPr>
                      <a:endParaRPr lang="pt-BR" sz="1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buNone/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0.0222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buNone/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0.000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56092839"/>
                  </a:ext>
                </a:extLst>
              </a:tr>
              <a:tr h="358018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buNone/>
                      </a:pPr>
                      <a:r>
                        <a:rPr lang="pt-BR" sz="1400" err="1">
                          <a:solidFill>
                            <a:schemeClr val="tx1"/>
                          </a:solidFill>
                          <a:effectLst/>
                        </a:rPr>
                        <a:t>Mean</a:t>
                      </a: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BR" sz="1400" err="1">
                          <a:solidFill>
                            <a:schemeClr val="tx1"/>
                          </a:solidFill>
                          <a:effectLst/>
                        </a:rPr>
                        <a:t>speed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buNone/>
                      </a:pPr>
                      <a:endParaRPr lang="pt-BR" sz="1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buNone/>
                      </a:pPr>
                      <a:endParaRPr lang="pt-BR" sz="1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buNone/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-0.0294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buNone/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0.003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91523974"/>
                  </a:ext>
                </a:extLst>
              </a:tr>
              <a:tr h="358018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buNone/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Pseudo-R²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buNone/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0.3730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0" marR="0" marT="0" marB="0" anchor="ctr" horzOverflow="overflow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buNone/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0.5431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2591132332"/>
                  </a:ext>
                </a:extLst>
              </a:tr>
              <a:tr h="358018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buNone/>
                      </a:pPr>
                      <a:r>
                        <a:rPr lang="pt-BR" sz="1400" err="1">
                          <a:solidFill>
                            <a:schemeClr val="tx1"/>
                          </a:solidFill>
                          <a:effectLst/>
                        </a:rPr>
                        <a:t>AICc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buNone/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112.7693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0" marR="0" marT="0" marB="0" anchor="ctr" horzOverflow="overflow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buNone/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105.0355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3610338473"/>
                  </a:ext>
                </a:extLst>
              </a:tr>
            </a:tbl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54F0653-6AF8-86BC-64FF-B7166D2D1D34}"/>
              </a:ext>
            </a:extLst>
          </p:cNvPr>
          <p:cNvSpPr txBox="1">
            <a:spLocks/>
          </p:cNvSpPr>
          <p:nvPr/>
        </p:nvSpPr>
        <p:spPr bwMode="auto">
          <a:xfrm>
            <a:off x="840729" y="1712402"/>
            <a:ext cx="5493077" cy="43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357188" indent="-357188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88" indent="-255588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2050" indent="-24765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6870" indent="-356870">
              <a:lnSpc>
                <a:spcPct val="100000"/>
              </a:lnSpc>
              <a:spcBef>
                <a:spcPts val="1500"/>
              </a:spcBef>
              <a:spcAft>
                <a:spcPts val="500"/>
              </a:spcAft>
            </a:pPr>
            <a:r>
              <a:rPr lang="en-US" sz="3100" b="1"/>
              <a:t>Poisson </a:t>
            </a:r>
            <a:r>
              <a:rPr lang="en-US" sz="3100"/>
              <a:t>had a better fit than Negative Binomial</a:t>
            </a:r>
            <a:endParaRPr lang="pt-BR">
              <a:ea typeface="Calibri" panose="020F0502020204030204"/>
              <a:cs typeface="Calibri" panose="020F0502020204030204"/>
            </a:endParaRPr>
          </a:p>
          <a:p>
            <a:pPr marL="356870" indent="-356870">
              <a:lnSpc>
                <a:spcPct val="100000"/>
              </a:lnSpc>
              <a:spcAft>
                <a:spcPts val="500"/>
              </a:spcAft>
              <a:buClr>
                <a:srgbClr val="94A5BB"/>
              </a:buClr>
            </a:pPr>
            <a:r>
              <a:rPr lang="en-US" sz="3100">
                <a:ea typeface="Calibri"/>
                <a:cs typeface="Calibri"/>
              </a:rPr>
              <a:t>Including </a:t>
            </a:r>
            <a:r>
              <a:rPr lang="en-US" sz="3100" b="1">
                <a:ea typeface="Calibri"/>
                <a:cs typeface="Calibri"/>
              </a:rPr>
              <a:t>number of trips as a variable</a:t>
            </a:r>
            <a:r>
              <a:rPr lang="en-US" sz="3100">
                <a:ea typeface="Calibri"/>
                <a:cs typeface="Calibri"/>
              </a:rPr>
              <a:t> instead of an offset increased model prediction, as well as adding </a:t>
            </a:r>
            <a:r>
              <a:rPr lang="en-US" sz="3100" b="1">
                <a:ea typeface="Calibri"/>
                <a:cs typeface="Calibri"/>
              </a:rPr>
              <a:t>speed</a:t>
            </a:r>
          </a:p>
          <a:p>
            <a:pPr marL="356870" indent="-356870">
              <a:lnSpc>
                <a:spcPct val="100000"/>
              </a:lnSpc>
              <a:spcAft>
                <a:spcPts val="500"/>
              </a:spcAft>
              <a:buClr>
                <a:srgbClr val="94A5BB"/>
              </a:buClr>
            </a:pPr>
            <a:r>
              <a:rPr lang="en-US" sz="3100" b="1">
                <a:ea typeface="Calibri"/>
                <a:cs typeface="Calibri"/>
              </a:rPr>
              <a:t>Flat</a:t>
            </a:r>
            <a:r>
              <a:rPr lang="en-US" sz="3100">
                <a:ea typeface="Calibri"/>
                <a:cs typeface="Calibri"/>
              </a:rPr>
              <a:t> pixels consistently showed high statistical significance, suggesting that narrower roads and broad view distance improve </a:t>
            </a:r>
            <a:r>
              <a:rPr lang="en-US" sz="3100" err="1">
                <a:ea typeface="Calibri"/>
                <a:cs typeface="Calibri"/>
              </a:rPr>
              <a:t>behaviour</a:t>
            </a:r>
            <a:r>
              <a:rPr lang="en-US" sz="3100">
                <a:ea typeface="Calibri"/>
                <a:cs typeface="Calibri"/>
              </a:rPr>
              <a:t> generally</a:t>
            </a:r>
          </a:p>
          <a:p>
            <a:pPr marL="356870" indent="-356870">
              <a:lnSpc>
                <a:spcPct val="100000"/>
              </a:lnSpc>
              <a:spcAft>
                <a:spcPts val="500"/>
              </a:spcAft>
              <a:buClr>
                <a:srgbClr val="94A5BB"/>
              </a:buClr>
            </a:pPr>
            <a:r>
              <a:rPr lang="en-US" sz="3100">
                <a:ea typeface="Calibri"/>
                <a:cs typeface="Calibri"/>
              </a:rPr>
              <a:t>Road users, poles and signs might be better related with number </a:t>
            </a:r>
            <a:r>
              <a:rPr lang="en-US" sz="3100" b="1">
                <a:ea typeface="Calibri"/>
                <a:cs typeface="Calibri"/>
              </a:rPr>
              <a:t>count </a:t>
            </a:r>
            <a:r>
              <a:rPr lang="en-US" sz="3100">
                <a:ea typeface="Calibri"/>
                <a:cs typeface="Calibri"/>
              </a:rPr>
              <a:t>than pixel proportion</a:t>
            </a:r>
          </a:p>
        </p:txBody>
      </p:sp>
    </p:spTree>
    <p:extLst>
      <p:ext uri="{BB962C8B-B14F-4D97-AF65-F5344CB8AC3E}">
        <p14:creationId xmlns:p14="http://schemas.microsoft.com/office/powerpoint/2010/main" val="4026053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A70781-4CC8-7F1D-01E9-3143B0C6E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68ED23D4-45CC-1790-D3DE-5A839AFE2E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6268"/>
            <a:ext cx="11353800" cy="1052513"/>
          </a:xfrm>
        </p:spPr>
        <p:txBody>
          <a:bodyPr/>
          <a:lstStyle/>
          <a:p>
            <a:r>
              <a:rPr lang="en-US"/>
              <a:t>Current and Future Work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7EE0028-6813-60DD-3740-0F186FFC4327}"/>
              </a:ext>
            </a:extLst>
          </p:cNvPr>
          <p:cNvSpPr txBox="1">
            <a:spLocks/>
          </p:cNvSpPr>
          <p:nvPr/>
        </p:nvSpPr>
        <p:spPr bwMode="auto">
          <a:xfrm>
            <a:off x="840729" y="1712402"/>
            <a:ext cx="8057104" cy="4337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57188" indent="-357188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88" indent="-255588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2050" indent="-24765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6870" indent="-356870">
              <a:lnSpc>
                <a:spcPct val="100000"/>
              </a:lnSpc>
              <a:spcBef>
                <a:spcPts val="1500"/>
              </a:spcBef>
              <a:spcAft>
                <a:spcPts val="500"/>
              </a:spcAft>
            </a:pPr>
            <a:r>
              <a:rPr lang="en-US" sz="3100"/>
              <a:t>Using </a:t>
            </a:r>
            <a:r>
              <a:rPr lang="en-US" sz="3100" b="1" err="1"/>
              <a:t>iRAP</a:t>
            </a:r>
            <a:r>
              <a:rPr lang="en-US" sz="3100" b="1"/>
              <a:t> </a:t>
            </a:r>
            <a:r>
              <a:rPr lang="en-US" sz="3100"/>
              <a:t>coded attributes for harsh event prediction</a:t>
            </a:r>
          </a:p>
          <a:p>
            <a:pPr marL="356870" indent="-356870">
              <a:lnSpc>
                <a:spcPct val="100000"/>
              </a:lnSpc>
              <a:spcBef>
                <a:spcPts val="1500"/>
              </a:spcBef>
              <a:spcAft>
                <a:spcPts val="500"/>
              </a:spcAft>
              <a:buClr>
                <a:srgbClr val="94A5BB"/>
              </a:buClr>
            </a:pPr>
            <a:r>
              <a:rPr lang="en-US" sz="3100">
                <a:ea typeface="Calibri" panose="020F0502020204030204"/>
                <a:cs typeface="Calibri" panose="020F0502020204030204"/>
              </a:rPr>
              <a:t>Using different </a:t>
            </a:r>
            <a:r>
              <a:rPr lang="en-US" sz="3100" b="1">
                <a:ea typeface="Calibri" panose="020F0502020204030204"/>
                <a:cs typeface="Calibri" panose="020F0502020204030204"/>
              </a:rPr>
              <a:t>models </a:t>
            </a:r>
            <a:r>
              <a:rPr lang="en-US" sz="3100">
                <a:ea typeface="Calibri" panose="020F0502020204030204"/>
                <a:cs typeface="Calibri" panose="020F0502020204030204"/>
              </a:rPr>
              <a:t>to obtain relevant road information from </a:t>
            </a:r>
            <a:r>
              <a:rPr lang="en-US" sz="3100" b="1">
                <a:ea typeface="Calibri" panose="020F0502020204030204"/>
                <a:cs typeface="Calibri" panose="020F0502020204030204"/>
              </a:rPr>
              <a:t>imagery data</a:t>
            </a:r>
            <a:r>
              <a:rPr lang="en-US" sz="3100">
                <a:ea typeface="Calibri" panose="020F0502020204030204"/>
                <a:cs typeface="Calibri" panose="020F0502020204030204"/>
              </a:rPr>
              <a:t> for a completely </a:t>
            </a:r>
            <a:r>
              <a:rPr lang="en-US" sz="3100" b="1">
                <a:ea typeface="Calibri" panose="020F0502020204030204"/>
                <a:cs typeface="Calibri" panose="020F0502020204030204"/>
              </a:rPr>
              <a:t>automated</a:t>
            </a:r>
            <a:r>
              <a:rPr lang="en-US" sz="3100">
                <a:ea typeface="Calibri" panose="020F0502020204030204"/>
                <a:cs typeface="Calibri" panose="020F0502020204030204"/>
              </a:rPr>
              <a:t> pipeline</a:t>
            </a:r>
          </a:p>
          <a:p>
            <a:pPr marL="356870" indent="-356870">
              <a:lnSpc>
                <a:spcPct val="100000"/>
              </a:lnSpc>
              <a:spcBef>
                <a:spcPts val="1500"/>
              </a:spcBef>
              <a:spcAft>
                <a:spcPts val="500"/>
              </a:spcAft>
              <a:buClr>
                <a:srgbClr val="94A5BB"/>
              </a:buClr>
            </a:pPr>
            <a:r>
              <a:rPr lang="en-US" sz="3100">
                <a:ea typeface="Calibri" panose="020F0502020204030204"/>
                <a:cs typeface="Calibri" panose="020F0502020204030204"/>
              </a:rPr>
              <a:t>Challenges: working with a dataset that is simultaneously</a:t>
            </a:r>
            <a:r>
              <a:rPr lang="en-US" sz="3100" b="1">
                <a:ea typeface="Calibri" panose="020F0502020204030204"/>
                <a:cs typeface="Calibri" panose="020F0502020204030204"/>
              </a:rPr>
              <a:t> imbalanced </a:t>
            </a:r>
            <a:r>
              <a:rPr lang="en-US" sz="3100">
                <a:ea typeface="Calibri" panose="020F0502020204030204"/>
                <a:cs typeface="Calibri" panose="020F0502020204030204"/>
              </a:rPr>
              <a:t>and </a:t>
            </a:r>
            <a:r>
              <a:rPr lang="en-US" sz="3100" b="1">
                <a:ea typeface="Calibri" panose="020F0502020204030204"/>
                <a:cs typeface="Calibri" panose="020F0502020204030204"/>
              </a:rPr>
              <a:t>small</a:t>
            </a:r>
          </a:p>
        </p:txBody>
      </p:sp>
      <p:pic>
        <p:nvPicPr>
          <p:cNvPr id="3" name="Imagem 2" descr="Mapa&#10;&#10;O conteúdo gerado por IA pode estar incorreto.">
            <a:extLst>
              <a:ext uri="{FF2B5EF4-FFF2-40B4-BE49-F238E27FC236}">
                <a16:creationId xmlns:a16="http://schemas.microsoft.com/office/drawing/2014/main" id="{56E7B3DB-F032-A05C-53FB-CB462D0DB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813" y="1418901"/>
            <a:ext cx="2288100" cy="460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367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BC1776B6-3A70-C722-F263-484D7109AC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6268"/>
            <a:ext cx="11353800" cy="1052513"/>
          </a:xfrm>
        </p:spPr>
        <p:txBody>
          <a:bodyPr/>
          <a:lstStyle/>
          <a:p>
            <a:r>
              <a:rPr lang="en-US"/>
              <a:t>Telematics Data Integration with Road Network</a:t>
            </a:r>
            <a:endParaRPr lang="en-GB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2F4EB-DADA-7B17-97BA-39238C7FA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649" y="1640321"/>
            <a:ext cx="7676103" cy="4234779"/>
          </a:xfrm>
        </p:spPr>
        <p:txBody>
          <a:bodyPr>
            <a:normAutofit/>
          </a:bodyPr>
          <a:lstStyle/>
          <a:p>
            <a:r>
              <a:rPr lang="en-US" b="1" dirty="0"/>
              <a:t>Goal</a:t>
            </a:r>
            <a:r>
              <a:rPr lang="en-US" dirty="0"/>
              <a:t>: Spatial analysis of driving behavior using per-second telematics.</a:t>
            </a:r>
          </a:p>
          <a:p>
            <a:r>
              <a:rPr lang="en-US" b="1" dirty="0"/>
              <a:t>Integration Approach</a:t>
            </a:r>
            <a:r>
              <a:rPr lang="en-US" dirty="0"/>
              <a:t>: </a:t>
            </a:r>
          </a:p>
          <a:p>
            <a:pPr lvl="1"/>
            <a:r>
              <a:rPr lang="en-US" altLang="en-US" b="1" dirty="0"/>
              <a:t>Edges</a:t>
            </a:r>
            <a:r>
              <a:rPr lang="en-US" altLang="en-US" dirty="0"/>
              <a:t>: Assign each observation to the closest road segment, then aggregate (average, sum, etc.)</a:t>
            </a:r>
            <a:r>
              <a:rPr lang="en-GB" altLang="en-US" dirty="0"/>
              <a:t>.</a:t>
            </a:r>
          </a:p>
          <a:p>
            <a:pPr lvl="1"/>
            <a:r>
              <a:rPr lang="en-US" b="1" dirty="0"/>
              <a:t>Nodes:</a:t>
            </a:r>
          </a:p>
          <a:p>
            <a:pPr lvl="2"/>
            <a:r>
              <a:rPr lang="en-US" b="1" dirty="0"/>
              <a:t>Basic</a:t>
            </a:r>
            <a:r>
              <a:rPr lang="en-US" dirty="0"/>
              <a:t>: Use simple buffers around intersections. </a:t>
            </a:r>
          </a:p>
          <a:p>
            <a:pPr lvl="2"/>
            <a:r>
              <a:rPr lang="en-US" b="1" dirty="0"/>
              <a:t>Improved:</a:t>
            </a:r>
            <a:r>
              <a:rPr lang="en-US" dirty="0"/>
              <a:t> Only include observations on edges directly connected to the node within the buffer area.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34B568-508A-4FA5-FEC5-E598B9FA08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8" t="21139" r="13577" b="14873"/>
          <a:stretch>
            <a:fillRect/>
          </a:stretch>
        </p:blipFill>
        <p:spPr>
          <a:xfrm>
            <a:off x="10534042" y="1537388"/>
            <a:ext cx="1536759" cy="16333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305EFE-6CE5-EE86-DCC1-02F5F0A81E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0" t="21477" r="13499" b="20475"/>
          <a:stretch>
            <a:fillRect/>
          </a:stretch>
        </p:blipFill>
        <p:spPr>
          <a:xfrm>
            <a:off x="10590523" y="4448111"/>
            <a:ext cx="1480278" cy="1426989"/>
          </a:xfrm>
          <a:prstGeom prst="rect">
            <a:avLst/>
          </a:prstGeom>
        </p:spPr>
      </p:pic>
      <p:pic>
        <p:nvPicPr>
          <p:cNvPr id="6" name="Picture 5" descr="A map of a field">
            <a:extLst>
              <a:ext uri="{FF2B5EF4-FFF2-40B4-BE49-F238E27FC236}">
                <a16:creationId xmlns:a16="http://schemas.microsoft.com/office/drawing/2014/main" id="{5346FE9C-8B95-7731-5E6D-C403E177B2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7" t="32261" r="25853" b="34795"/>
          <a:stretch>
            <a:fillRect/>
          </a:stretch>
        </p:blipFill>
        <p:spPr>
          <a:xfrm>
            <a:off x="8932499" y="1640322"/>
            <a:ext cx="1601543" cy="1487146"/>
          </a:xfrm>
          <a:prstGeom prst="rect">
            <a:avLst/>
          </a:prstGeom>
        </p:spPr>
      </p:pic>
      <p:pic>
        <p:nvPicPr>
          <p:cNvPr id="7" name="Graphic 6" descr="Chevron arrows outline">
            <a:extLst>
              <a:ext uri="{FF2B5EF4-FFF2-40B4-BE49-F238E27FC236}">
                <a16:creationId xmlns:a16="http://schemas.microsoft.com/office/drawing/2014/main" id="{E0C3E4F0-CDB1-0C00-A29F-9DF9DBD12BE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9971618" y="3170718"/>
            <a:ext cx="1124848" cy="1124848"/>
          </a:xfrm>
          <a:prstGeom prst="rect">
            <a:avLst/>
          </a:prstGeom>
        </p:spPr>
      </p:pic>
      <p:pic>
        <p:nvPicPr>
          <p:cNvPr id="8" name="Picture 7" descr="A map of a field">
            <a:extLst>
              <a:ext uri="{FF2B5EF4-FFF2-40B4-BE49-F238E27FC236}">
                <a16:creationId xmlns:a16="http://schemas.microsoft.com/office/drawing/2014/main" id="{86F4B0A7-B3AD-C8E0-0878-0070EBC168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7" t="32261" r="25853" b="34795"/>
          <a:stretch>
            <a:fillRect/>
          </a:stretch>
        </p:blipFill>
        <p:spPr>
          <a:xfrm>
            <a:off x="9053764" y="4448347"/>
            <a:ext cx="1536759" cy="1426989"/>
          </a:xfrm>
          <a:prstGeom prst="rect">
            <a:avLst/>
          </a:prstGeom>
        </p:spPr>
      </p:pic>
      <p:pic>
        <p:nvPicPr>
          <p:cNvPr id="11" name="Graphic 10" descr="Close outline">
            <a:extLst>
              <a:ext uri="{FF2B5EF4-FFF2-40B4-BE49-F238E27FC236}">
                <a16:creationId xmlns:a16="http://schemas.microsoft.com/office/drawing/2014/main" id="{353E9298-48D5-D63E-244D-D8DFB3445D7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66012" y="4221973"/>
            <a:ext cx="2197277" cy="2197277"/>
          </a:xfrm>
          <a:prstGeom prst="rect">
            <a:avLst/>
          </a:prstGeo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CB2DC5E5-2F4B-DE88-61D0-CCCEF79292DA}"/>
              </a:ext>
            </a:extLst>
          </p:cNvPr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4095750" y="6330950"/>
            <a:ext cx="411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chemeClr val="accent2"/>
                </a:solidFill>
              </a:rPr>
              <a:t>ivory-network.eu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VORY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556A85"/>
      </a:accent1>
      <a:accent2>
        <a:srgbClr val="8496B0"/>
      </a:accent2>
      <a:accent3>
        <a:srgbClr val="CC00CC"/>
      </a:accent3>
      <a:accent4>
        <a:srgbClr val="00D4AD"/>
      </a:accent4>
      <a:accent5>
        <a:srgbClr val="00B0F0"/>
      </a:accent5>
      <a:accent6>
        <a:srgbClr val="FFFFC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60FE826-304C-448F-A586-3BB11781423C}" vid="{6E343E84-6C68-4897-B606-F6F97706B6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VORY">
    <a:dk1>
      <a:sysClr val="windowText" lastClr="000000"/>
    </a:dk1>
    <a:lt1>
      <a:srgbClr val="FFFFFF"/>
    </a:lt1>
    <a:dk2>
      <a:srgbClr val="44546A"/>
    </a:dk2>
    <a:lt2>
      <a:srgbClr val="E7E6E6"/>
    </a:lt2>
    <a:accent1>
      <a:srgbClr val="556A85"/>
    </a:accent1>
    <a:accent2>
      <a:srgbClr val="8496B0"/>
    </a:accent2>
    <a:accent3>
      <a:srgbClr val="CC00CC"/>
    </a:accent3>
    <a:accent4>
      <a:srgbClr val="00D4AD"/>
    </a:accent4>
    <a:accent5>
      <a:srgbClr val="00B0F0"/>
    </a:accent5>
    <a:accent6>
      <a:srgbClr val="FFFFCC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98294e5-662f-48d8-89fd-cd0e6e1ef752">
      <Terms xmlns="http://schemas.microsoft.com/office/infopath/2007/PartnerControls"/>
    </lcf76f155ced4ddcb4097134ff3c332f>
    <TaxCatchAll xmlns="b42a19f6-649e-424c-912a-9037d474f63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66E3007DE3014ABEFA36105C5A1A6A" ma:contentTypeVersion="13" ma:contentTypeDescription="Create a new document." ma:contentTypeScope="" ma:versionID="caeec362e601d97f8b23dc0c8858d290">
  <xsd:schema xmlns:xsd="http://www.w3.org/2001/XMLSchema" xmlns:xs="http://www.w3.org/2001/XMLSchema" xmlns:p="http://schemas.microsoft.com/office/2006/metadata/properties" xmlns:ns2="d98294e5-662f-48d8-89fd-cd0e6e1ef752" xmlns:ns3="b42a19f6-649e-424c-912a-9037d474f63d" targetNamespace="http://schemas.microsoft.com/office/2006/metadata/properties" ma:root="true" ma:fieldsID="b82393b78a80d5c5fef65669f61f1797" ns2:_="" ns3:_="">
    <xsd:import namespace="d98294e5-662f-48d8-89fd-cd0e6e1ef752"/>
    <xsd:import namespace="b42a19f6-649e-424c-912a-9037d474f6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8294e5-662f-48d8-89fd-cd0e6e1ef7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da92cc5-af17-4287-9dd1-4663beed3e5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2a19f6-649e-424c-912a-9037d474f63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f93f49c-c6f3-46fc-ab7a-9f89cb2ea768}" ma:internalName="TaxCatchAll" ma:showField="CatchAllData" ma:web="b42a19f6-649e-424c-912a-9037d474f6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260969-84AB-45DD-A8D3-78106886A6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1A8930-4720-4499-86C4-7E78CEA711AD}">
  <ds:schemaRefs>
    <ds:schemaRef ds:uri="http://purl.org/dc/terms/"/>
    <ds:schemaRef ds:uri="a91a1f39-691e-4ae3-80d2-c9dfaa6646ee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c4550b48-9fa8-4e3e-97e9-433e5607c3f5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7393CD9-823F-45C6-B47F-14BA17020FC8}"/>
</file>

<file path=docProps/app.xml><?xml version="1.0" encoding="utf-8"?>
<Properties xmlns="http://schemas.openxmlformats.org/officeDocument/2006/extended-properties" xmlns:vt="http://schemas.openxmlformats.org/officeDocument/2006/docPropsVTypes">
  <Template>IVORY presentation template</Template>
  <TotalTime>0</TotalTime>
  <Words>1059</Words>
  <Application>Microsoft Office PowerPoint</Application>
  <PresentationFormat>Widescreen</PresentationFormat>
  <Paragraphs>171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Cambria Math</vt:lpstr>
      <vt:lpstr>Courier New</vt:lpstr>
      <vt:lpstr>Times New Roman</vt:lpstr>
      <vt:lpstr>Wingdings</vt:lpstr>
      <vt:lpstr>Office Theme</vt:lpstr>
      <vt:lpstr>From Infrastructure to Behaviour: Learning Risk Patterns from Telematics</vt:lpstr>
      <vt:lpstr>Presentation Overview</vt:lpstr>
      <vt:lpstr>Telematics Data as SMoS</vt:lpstr>
      <vt:lpstr>Harsh Events and Visual Environment Attributes</vt:lpstr>
      <vt:lpstr>Visual Environment Attributes from Cityscapes</vt:lpstr>
      <vt:lpstr>Correlation Results</vt:lpstr>
      <vt:lpstr>Regression Results</vt:lpstr>
      <vt:lpstr>Current and Future Work</vt:lpstr>
      <vt:lpstr>Telematics Data Integration with Road Network</vt:lpstr>
      <vt:lpstr>Introduction to Graph Neural Network </vt:lpstr>
      <vt:lpstr>Graph Neural Networks Meet Cluster Analysis</vt:lpstr>
      <vt:lpstr>Graph Neural Networks Meet Cluster Analysis</vt:lpstr>
      <vt:lpstr>Towards a Multiscale Framework</vt:lpstr>
      <vt:lpstr>Key Findings and Future Directions</vt:lpstr>
      <vt:lpstr>Thank you!</vt:lpstr>
    </vt:vector>
  </TitlesOfParts>
  <Company>TU Delft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Eleonora Papadimitriou</dc:creator>
  <cp:lastModifiedBy>Simone Paradiso - IVORY</cp:lastModifiedBy>
  <cp:revision>1</cp:revision>
  <dcterms:created xsi:type="dcterms:W3CDTF">2023-11-03T12:46:47Z</dcterms:created>
  <dcterms:modified xsi:type="dcterms:W3CDTF">2026-04-14T11:47:49Z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0x010100AD66E3007DE3014ABEFA36105C5A1A6A</vt:lpwstr>
  </property>
</Properties>
</file>