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299" r:id="rId3"/>
    <p:sldId id="298" r:id="rId4"/>
    <p:sldId id="301" r:id="rId5"/>
    <p:sldId id="258" r:id="rId6"/>
    <p:sldId id="262" r:id="rId7"/>
    <p:sldId id="297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Single-Frame vs Multi-Frame,</a:t>
            </a:r>
            <a:r>
              <a:rPr lang="en-US" sz="1200" baseline="0" dirty="0"/>
              <a:t> </a:t>
            </a:r>
            <a:r>
              <a:rPr lang="en-US" sz="1200" dirty="0"/>
              <a:t>Per Attribute M-F1 Score</a:t>
            </a:r>
          </a:p>
          <a:p>
            <a:pPr>
              <a:defRPr/>
            </a:pPr>
            <a:r>
              <a:rPr lang="en-US" sz="1200" dirty="0"/>
              <a:t>Bosnia Dataset</a:t>
            </a:r>
          </a:p>
          <a:p>
            <a:pPr>
              <a:defRPr/>
            </a:pPr>
            <a:r>
              <a:rPr lang="en-US" sz="1200" dirty="0"/>
              <a:t>Improving the previous</a:t>
            </a:r>
            <a:r>
              <a:rPr lang="en-US" sz="1200" baseline="0" dirty="0"/>
              <a:t> state of the art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LSTM CE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Lane width</c:v>
                </c:pt>
                <c:pt idx="1">
                  <c:v>Quality of curve</c:v>
                </c:pt>
                <c:pt idx="2">
                  <c:v>Median Type</c:v>
                </c:pt>
                <c:pt idx="3">
                  <c:v>Road condition</c:v>
                </c:pt>
                <c:pt idx="4">
                  <c:v>Vehicle parking</c:v>
                </c:pt>
                <c:pt idx="5">
                  <c:v>Roadworks</c:v>
                </c:pt>
                <c:pt idx="6">
                  <c:v>Sight distance</c:v>
                </c:pt>
                <c:pt idx="7">
                  <c:v>Delineation</c:v>
                </c:pt>
                <c:pt idx="8">
                  <c:v>Street lighting</c:v>
                </c:pt>
                <c:pt idx="9">
                  <c:v>Roadside severity - driver-side dist.</c:v>
                </c:pt>
                <c:pt idx="10">
                  <c:v>Roadside severity - driver-side obj.</c:v>
                </c:pt>
                <c:pt idx="11">
                  <c:v>Roadside severity - pass.-side dist.</c:v>
                </c:pt>
                <c:pt idx="12">
                  <c:v>Roadside severity - pass.-side obj.</c:v>
                </c:pt>
                <c:pt idx="13">
                  <c:v>Paved shoulder - driver-side</c:v>
                </c:pt>
                <c:pt idx="14">
                  <c:v>Paved shoulder - passenger-side</c:v>
                </c:pt>
                <c:pt idx="15">
                  <c:v>Property access points</c:v>
                </c:pt>
                <c:pt idx="16">
                  <c:v>Land use - driver-side</c:v>
                </c:pt>
                <c:pt idx="17">
                  <c:v>Land use - passenger-side</c:v>
                </c:pt>
                <c:pt idx="18">
                  <c:v>Sidewalk - driver-side</c:v>
                </c:pt>
                <c:pt idx="19">
                  <c:v>Sidewalk - passenger-side</c:v>
                </c:pt>
                <c:pt idx="20">
                  <c:v>Bicycle facility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71.209999999999994</c:v>
                </c:pt>
                <c:pt idx="1">
                  <c:v>65.989999999999995</c:v>
                </c:pt>
                <c:pt idx="2">
                  <c:v>44.45</c:v>
                </c:pt>
                <c:pt idx="3">
                  <c:v>73.319999999999993</c:v>
                </c:pt>
                <c:pt idx="4">
                  <c:v>60.57</c:v>
                </c:pt>
                <c:pt idx="5">
                  <c:v>74.290000000000006</c:v>
                </c:pt>
                <c:pt idx="6">
                  <c:v>70.849999999999994</c:v>
                </c:pt>
                <c:pt idx="7">
                  <c:v>99.17</c:v>
                </c:pt>
                <c:pt idx="8">
                  <c:v>91.38</c:v>
                </c:pt>
                <c:pt idx="9">
                  <c:v>57.05</c:v>
                </c:pt>
                <c:pt idx="10">
                  <c:v>35.26</c:v>
                </c:pt>
                <c:pt idx="11">
                  <c:v>56.87</c:v>
                </c:pt>
                <c:pt idx="12">
                  <c:v>50.51</c:v>
                </c:pt>
                <c:pt idx="13">
                  <c:v>64.709999999999994</c:v>
                </c:pt>
                <c:pt idx="14">
                  <c:v>48.52</c:v>
                </c:pt>
                <c:pt idx="15">
                  <c:v>57.28</c:v>
                </c:pt>
                <c:pt idx="16">
                  <c:v>64.459999999999994</c:v>
                </c:pt>
                <c:pt idx="17">
                  <c:v>67.08</c:v>
                </c:pt>
                <c:pt idx="18">
                  <c:v>46.08</c:v>
                </c:pt>
                <c:pt idx="19">
                  <c:v>45.83</c:v>
                </c:pt>
                <c:pt idx="2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1-4367-8094-CB32BD3C6C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LSTM CE-MT-R (%)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Lane width</c:v>
                </c:pt>
                <c:pt idx="1">
                  <c:v>Quality of curve</c:v>
                </c:pt>
                <c:pt idx="2">
                  <c:v>Median Type</c:v>
                </c:pt>
                <c:pt idx="3">
                  <c:v>Road condition</c:v>
                </c:pt>
                <c:pt idx="4">
                  <c:v>Vehicle parking</c:v>
                </c:pt>
                <c:pt idx="5">
                  <c:v>Roadworks</c:v>
                </c:pt>
                <c:pt idx="6">
                  <c:v>Sight distance</c:v>
                </c:pt>
                <c:pt idx="7">
                  <c:v>Delineation</c:v>
                </c:pt>
                <c:pt idx="8">
                  <c:v>Street lighting</c:v>
                </c:pt>
                <c:pt idx="9">
                  <c:v>Roadside severity - driver-side dist.</c:v>
                </c:pt>
                <c:pt idx="10">
                  <c:v>Roadside severity - driver-side obj.</c:v>
                </c:pt>
                <c:pt idx="11">
                  <c:v>Roadside severity - pass.-side dist.</c:v>
                </c:pt>
                <c:pt idx="12">
                  <c:v>Roadside severity - pass.-side obj.</c:v>
                </c:pt>
                <c:pt idx="13">
                  <c:v>Paved shoulder - driver-side</c:v>
                </c:pt>
                <c:pt idx="14">
                  <c:v>Paved shoulder - passenger-side</c:v>
                </c:pt>
                <c:pt idx="15">
                  <c:v>Property access points</c:v>
                </c:pt>
                <c:pt idx="16">
                  <c:v>Land use - driver-side</c:v>
                </c:pt>
                <c:pt idx="17">
                  <c:v>Land use - passenger-side</c:v>
                </c:pt>
                <c:pt idx="18">
                  <c:v>Sidewalk - driver-side</c:v>
                </c:pt>
                <c:pt idx="19">
                  <c:v>Sidewalk - passenger-side</c:v>
                </c:pt>
                <c:pt idx="20">
                  <c:v>Bicycle facility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75.599999999999994</c:v>
                </c:pt>
                <c:pt idx="1">
                  <c:v>71.239999999999995</c:v>
                </c:pt>
                <c:pt idx="2">
                  <c:v>55.62</c:v>
                </c:pt>
                <c:pt idx="3">
                  <c:v>77.7</c:v>
                </c:pt>
                <c:pt idx="4">
                  <c:v>60.28</c:v>
                </c:pt>
                <c:pt idx="5">
                  <c:v>78.8</c:v>
                </c:pt>
                <c:pt idx="6">
                  <c:v>75.67</c:v>
                </c:pt>
                <c:pt idx="7">
                  <c:v>98.94</c:v>
                </c:pt>
                <c:pt idx="8">
                  <c:v>91.53</c:v>
                </c:pt>
                <c:pt idx="9">
                  <c:v>57.86</c:v>
                </c:pt>
                <c:pt idx="10">
                  <c:v>43.31</c:v>
                </c:pt>
                <c:pt idx="11">
                  <c:v>59.97</c:v>
                </c:pt>
                <c:pt idx="12">
                  <c:v>51.06</c:v>
                </c:pt>
                <c:pt idx="13">
                  <c:v>65.02</c:v>
                </c:pt>
                <c:pt idx="14">
                  <c:v>54.01</c:v>
                </c:pt>
                <c:pt idx="15">
                  <c:v>59.71</c:v>
                </c:pt>
                <c:pt idx="16">
                  <c:v>63.85</c:v>
                </c:pt>
                <c:pt idx="17">
                  <c:v>69.599999999999994</c:v>
                </c:pt>
                <c:pt idx="18">
                  <c:v>43.72</c:v>
                </c:pt>
                <c:pt idx="19">
                  <c:v>50.19</c:v>
                </c:pt>
                <c:pt idx="2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01-4367-8094-CB32BD3C6C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 (%)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Lane width</c:v>
                </c:pt>
                <c:pt idx="1">
                  <c:v>Quality of curve</c:v>
                </c:pt>
                <c:pt idx="2">
                  <c:v>Median Type</c:v>
                </c:pt>
                <c:pt idx="3">
                  <c:v>Road condition</c:v>
                </c:pt>
                <c:pt idx="4">
                  <c:v>Vehicle parking</c:v>
                </c:pt>
                <c:pt idx="5">
                  <c:v>Roadworks</c:v>
                </c:pt>
                <c:pt idx="6">
                  <c:v>Sight distance</c:v>
                </c:pt>
                <c:pt idx="7">
                  <c:v>Delineation</c:v>
                </c:pt>
                <c:pt idx="8">
                  <c:v>Street lighting</c:v>
                </c:pt>
                <c:pt idx="9">
                  <c:v>Roadside severity - driver-side dist.</c:v>
                </c:pt>
                <c:pt idx="10">
                  <c:v>Roadside severity - driver-side obj.</c:v>
                </c:pt>
                <c:pt idx="11">
                  <c:v>Roadside severity - pass.-side dist.</c:v>
                </c:pt>
                <c:pt idx="12">
                  <c:v>Roadside severity - pass.-side obj.</c:v>
                </c:pt>
                <c:pt idx="13">
                  <c:v>Paved shoulder - driver-side</c:v>
                </c:pt>
                <c:pt idx="14">
                  <c:v>Paved shoulder - passenger-side</c:v>
                </c:pt>
                <c:pt idx="15">
                  <c:v>Property access points</c:v>
                </c:pt>
                <c:pt idx="16">
                  <c:v>Land use - driver-side</c:v>
                </c:pt>
                <c:pt idx="17">
                  <c:v>Land use - passenger-side</c:v>
                </c:pt>
                <c:pt idx="18">
                  <c:v>Sidewalk - driver-side</c:v>
                </c:pt>
                <c:pt idx="19">
                  <c:v>Sidewalk - passenger-side</c:v>
                </c:pt>
                <c:pt idx="20">
                  <c:v>Bicycle facility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74.66</c:v>
                </c:pt>
                <c:pt idx="1">
                  <c:v>68.63</c:v>
                </c:pt>
                <c:pt idx="2">
                  <c:v>57.1</c:v>
                </c:pt>
                <c:pt idx="3">
                  <c:v>68.709999999999994</c:v>
                </c:pt>
                <c:pt idx="4">
                  <c:v>65.040000000000006</c:v>
                </c:pt>
                <c:pt idx="5">
                  <c:v>88.86</c:v>
                </c:pt>
                <c:pt idx="6">
                  <c:v>74.959999999999994</c:v>
                </c:pt>
                <c:pt idx="7">
                  <c:v>98.66</c:v>
                </c:pt>
                <c:pt idx="8">
                  <c:v>92.26</c:v>
                </c:pt>
                <c:pt idx="9">
                  <c:v>61.6</c:v>
                </c:pt>
                <c:pt idx="10">
                  <c:v>62.05</c:v>
                </c:pt>
                <c:pt idx="11">
                  <c:v>64.650000000000006</c:v>
                </c:pt>
                <c:pt idx="12">
                  <c:v>69.44</c:v>
                </c:pt>
                <c:pt idx="13">
                  <c:v>64.27</c:v>
                </c:pt>
                <c:pt idx="14">
                  <c:v>52.33</c:v>
                </c:pt>
                <c:pt idx="15">
                  <c:v>55.69</c:v>
                </c:pt>
                <c:pt idx="16">
                  <c:v>54.54</c:v>
                </c:pt>
                <c:pt idx="17">
                  <c:v>69.27</c:v>
                </c:pt>
                <c:pt idx="18">
                  <c:v>59.83</c:v>
                </c:pt>
                <c:pt idx="19">
                  <c:v>55.84</c:v>
                </c:pt>
                <c:pt idx="2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01-4367-8094-CB32BD3C6C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25691824"/>
        <c:axId val="1525691344"/>
      </c:barChart>
      <c:catAx>
        <c:axId val="1525691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691344"/>
        <c:crosses val="autoZero"/>
        <c:auto val="1"/>
        <c:lblAlgn val="ctr"/>
        <c:lblOffset val="100"/>
        <c:noMultiLvlLbl val="0"/>
      </c:catAx>
      <c:valAx>
        <c:axId val="1525691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69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96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6F175-3C5B-AA5E-4404-A497B0EA7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5259A-E86D-E5E3-E6FC-5699146E4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94E6F-B922-5B52-DCFC-1859713C3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4DC19-40C4-6318-C729-280294368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8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6A3A5-07E0-4D19-5F88-08F6643AF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E1C4E-6438-67B6-8B89-C9917B314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824CA-4A19-E537-7408-32B5AC1F4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7292E-F719-5864-24A4-2DE6186078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7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DA481-C991-BAB8-47CD-5C97FABEA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510E76-ACF2-E720-98A0-4A55E4441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AFC40D-38CA-E28A-AD2A-73E136666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95850-8E64-905D-60D9-25ED04A03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14324A"/>
          </a:solidFill>
          <a:ln w="12700">
            <a:solidFill>
              <a:srgbClr val="14324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638544"/>
            <a:ext cx="12191695" cy="219456"/>
          </a:xfrm>
          <a:prstGeom prst="rect">
            <a:avLst/>
          </a:prstGeom>
          <a:solidFill>
            <a:srgbClr val="EEF2F7"/>
          </a:solidFill>
          <a:ln w="12700">
            <a:solidFill>
              <a:srgbClr val="EEF2F7"/>
            </a:solidFill>
            <a:prstDash val="solid"/>
          </a:ln>
        </p:spPr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64808"/>
            <a:ext cx="411480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5A6776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ie Skłodowska-Curie Actions Programme &amp; the Widening addition funding: €  335 million to support 1.676 researchers, including 34 who choose coming to  Portugal - Perin">
            <a:extLst>
              <a:ext uri="{FF2B5EF4-FFF2-40B4-BE49-F238E27FC236}">
                <a16:creationId xmlns:a16="http://schemas.microsoft.com/office/drawing/2014/main" id="{EF54F6DA-C291-A930-B0EE-B971D4FB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712" y="5876926"/>
            <a:ext cx="153619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07" y="316194"/>
            <a:ext cx="11382998" cy="3112806"/>
          </a:xfrm>
          <a:noFill/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107" y="3575304"/>
            <a:ext cx="11382998" cy="2280700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A37DF-E696-1C8F-B203-6EB1691AE2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835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www.ivory-network.eu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9E08D4-2CC8-189A-3C60-006CBC5773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5EA6-7C81-4F37-9EDD-224F30436B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D9A07-BE08-F71E-311C-EC3F7A1A10D1}"/>
              </a:ext>
            </a:extLst>
          </p:cNvPr>
          <p:cNvSpPr txBox="1"/>
          <p:nvPr userDrawn="1"/>
        </p:nvSpPr>
        <p:spPr>
          <a:xfrm>
            <a:off x="2438654" y="476385"/>
            <a:ext cx="67754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DB9CA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IVORY – AI for Vision Zero in Road Safety</a:t>
            </a:r>
          </a:p>
          <a:p>
            <a:endParaRPr lang="en-GB" dirty="0"/>
          </a:p>
        </p:txBody>
      </p:sp>
      <p:pic>
        <p:nvPicPr>
          <p:cNvPr id="10" name="Picture 9" descr="A colorful circular design on a black background&#10;&#10;Description automatically generated">
            <a:extLst>
              <a:ext uri="{FF2B5EF4-FFF2-40B4-BE49-F238E27FC236}">
                <a16:creationId xmlns:a16="http://schemas.microsoft.com/office/drawing/2014/main" id="{1176D2DF-956E-120A-703A-71F8A7AE15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6" y="96738"/>
            <a:ext cx="2273554" cy="22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88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64808"/>
            <a:ext cx="411480" cy="164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5A6776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doi.org/10.5281/zenodo.1882203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3390/infrastructures11040129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766E1D9-615D-B488-ADFA-AA40F323CB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3700" y="317500"/>
            <a:ext cx="11382375" cy="3113088"/>
          </a:xfrm>
        </p:spPr>
        <p:txBody>
          <a:bodyPr/>
          <a:lstStyle/>
          <a:p>
            <a:r>
              <a:rPr lang="en-GB" altLang="en-US" sz="4800" dirty="0"/>
              <a:t>PhD pitch of DC3</a:t>
            </a:r>
            <a:br>
              <a:rPr lang="en-GB" altLang="en-US" sz="4800" dirty="0"/>
            </a:br>
            <a:r>
              <a:rPr lang="en-GB" altLang="en-US" sz="2800" dirty="0"/>
              <a:t>Amirhossein Hassani</a:t>
            </a:r>
            <a:endParaRPr lang="en-GB" alt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53B6D-BC48-D3A0-DD45-F28C76898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700" y="3575050"/>
            <a:ext cx="11382375" cy="22812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endParaRPr lang="en-GB" dirty="0"/>
          </a:p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en-GB" dirty="0"/>
              <a:t>AI for Road Safety in LMICs</a:t>
            </a:r>
          </a:p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en-GB" dirty="0"/>
              <a:t>IVORY Consortium Meeting and Training Event</a:t>
            </a:r>
          </a:p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en-GB" dirty="0"/>
              <a:t>Athens, 14-15 April 2026</a:t>
            </a:r>
          </a:p>
          <a:p>
            <a:pPr fontAlgn="auto">
              <a:spcAft>
                <a:spcPts val="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6629D-703B-657E-77BD-AD226F16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395ED030-855D-3354-0BB2-E44A9EACC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6311590"/>
            <a:ext cx="1828800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5D42B86-5DEA-DC9C-36BA-515A08CD6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579" y="6455156"/>
            <a:ext cx="1111382" cy="3224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C1C7E77-C5A2-FED3-BC28-973D62786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117" y="6487868"/>
            <a:ext cx="938462" cy="257041"/>
          </a:xfrm>
          <a:prstGeom prst="rect">
            <a:avLst/>
          </a:prstGeom>
        </p:spPr>
      </p:pic>
      <p:pic>
        <p:nvPicPr>
          <p:cNvPr id="2" name="Content Placeholder 4" descr="A diagram of a diagram of a variety of colors&#10;&#10;AI-generated content may be incorrect.">
            <a:extLst>
              <a:ext uri="{FF2B5EF4-FFF2-40B4-BE49-F238E27FC236}">
                <a16:creationId xmlns:a16="http://schemas.microsoft.com/office/drawing/2014/main" id="{2ED5E3D9-086C-BB74-888A-AB55F4A18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1283903"/>
            <a:ext cx="10775950" cy="40296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89EF4FE-38BC-57B0-DE70-B833CFE7D2B8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6268"/>
            <a:ext cx="10515600" cy="1052513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>
                <a:solidFill>
                  <a:srgbClr val="14324A"/>
                </a:solidFill>
                <a:latin typeface="Aptos Display" pitchFamily="34" charset="0"/>
              </a:rPr>
              <a:t>Automatic Attribute Detection for Imbalanced Datasets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F0B62-699F-2660-9346-00087FC24A26}"/>
              </a:ext>
            </a:extLst>
          </p:cNvPr>
          <p:cNvSpPr txBox="1"/>
          <p:nvPr/>
        </p:nvSpPr>
        <p:spPr>
          <a:xfrm>
            <a:off x="0" y="6301708"/>
            <a:ext cx="8108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EfficientNet</a:t>
            </a:r>
            <a:r>
              <a:rPr lang="en-US" sz="1050" i="1" dirty="0"/>
              <a:t>-Swin Transformer for automated </a:t>
            </a:r>
            <a:r>
              <a:rPr lang="en-US" sz="1050" i="1" dirty="0" err="1"/>
              <a:t>iRAP</a:t>
            </a:r>
            <a:r>
              <a:rPr lang="en-US" sz="1050" i="1" dirty="0"/>
              <a:t> road safety attribute extraction in low- and middle-income countries</a:t>
            </a:r>
            <a:r>
              <a:rPr lang="en-US" sz="1050" dirty="0"/>
              <a:t>. </a:t>
            </a:r>
            <a:r>
              <a:rPr lang="en-US" sz="1050" i="1" dirty="0"/>
              <a:t>International Congress on Transportation Research 2025 (ICTR 2025).</a:t>
            </a:r>
            <a:r>
              <a:rPr lang="en-US" sz="1050" dirty="0"/>
              <a:t> available online: DOI: </a:t>
            </a:r>
            <a:r>
              <a:rPr lang="en-US" sz="1050" u="sng" dirty="0">
                <a:hlinkClick r:id="rId7"/>
              </a:rPr>
              <a:t>10.5281/zenodo.18822033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8312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D0F18-D8FD-B13A-E35D-69BE0FF76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1E94B9E-88F8-B95D-178C-8B41A0C51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6311590"/>
            <a:ext cx="1828800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55425B3-D079-1DAD-3025-05E71305B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579" y="6455156"/>
            <a:ext cx="1111382" cy="3224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6F756D-B202-56A8-F673-141580D85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117" y="6487868"/>
            <a:ext cx="938462" cy="257041"/>
          </a:xfrm>
          <a:prstGeom prst="rect">
            <a:avLst/>
          </a:prstGeom>
        </p:spPr>
      </p:pic>
      <p:graphicFrame>
        <p:nvGraphicFramePr>
          <p:cNvPr id="27" name="Content Placeholder 5">
            <a:extLst>
              <a:ext uri="{FF2B5EF4-FFF2-40B4-BE49-F238E27FC236}">
                <a16:creationId xmlns:a16="http://schemas.microsoft.com/office/drawing/2014/main" id="{5C433A42-7167-33F2-4F75-3E527CFD9CB3}"/>
              </a:ext>
            </a:extLst>
          </p:cNvPr>
          <p:cNvGraphicFramePr>
            <a:graphicFrameLocks/>
          </p:cNvGraphicFramePr>
          <p:nvPr/>
        </p:nvGraphicFramePr>
        <p:xfrm>
          <a:off x="838200" y="279400"/>
          <a:ext cx="10515600" cy="58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895E4-9C0C-D81C-47FF-04A6239B8F85}"/>
              </a:ext>
            </a:extLst>
          </p:cNvPr>
          <p:cNvGraphicFramePr>
            <a:graphicFrameLocks noGrp="1"/>
          </p:cNvGraphicFramePr>
          <p:nvPr/>
        </p:nvGraphicFramePr>
        <p:xfrm>
          <a:off x="8783272" y="353215"/>
          <a:ext cx="3159856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9928">
                  <a:extLst>
                    <a:ext uri="{9D8B030D-6E8A-4147-A177-3AD203B41FA5}">
                      <a16:colId xmlns:a16="http://schemas.microsoft.com/office/drawing/2014/main" val="698290179"/>
                    </a:ext>
                  </a:extLst>
                </a:gridCol>
                <a:gridCol w="1579928">
                  <a:extLst>
                    <a:ext uri="{9D8B030D-6E8A-4147-A177-3AD203B41FA5}">
                      <a16:colId xmlns:a16="http://schemas.microsoft.com/office/drawing/2014/main" val="4186013828"/>
                    </a:ext>
                  </a:extLst>
                </a:gridCol>
              </a:tblGrid>
              <a:tr h="15131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20-Frame Model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Red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54903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20-Frame Model with Customized Loss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Orange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70301"/>
                  </a:ext>
                </a:extLst>
              </a:tr>
              <a:tr h="15131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Our 1-Frame model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Green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05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03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1B67A-527E-87FE-94C6-D5FCAAD24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CE4EDC5-AD41-A243-6941-C1202F997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6311590"/>
            <a:ext cx="1828800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E40A319-4808-6FE8-18D3-D375578F1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579" y="6455156"/>
            <a:ext cx="1111382" cy="3224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A3A058-5738-2444-2F87-AB660B020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117" y="6487868"/>
            <a:ext cx="938462" cy="2570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4B7D399-568E-4A42-EAE4-1A954DF9FAD2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6268"/>
            <a:ext cx="10515600" cy="678761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Related work: Auditing modelled road safety risk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35A40-CEE9-C316-7068-687760EA387C}"/>
              </a:ext>
            </a:extLst>
          </p:cNvPr>
          <p:cNvSpPr txBox="1"/>
          <p:nvPr/>
        </p:nvSpPr>
        <p:spPr>
          <a:xfrm>
            <a:off x="0" y="6301708"/>
            <a:ext cx="810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Auditing </a:t>
            </a:r>
            <a:r>
              <a:rPr lang="en-US" sz="1200" dirty="0" err="1"/>
              <a:t>iRAP’s</a:t>
            </a:r>
            <a:r>
              <a:rPr lang="en-US" sz="1200" dirty="0"/>
              <a:t> </a:t>
            </a:r>
            <a:r>
              <a:rPr lang="en-US" sz="1200" dirty="0" err="1"/>
              <a:t>ViDA</a:t>
            </a:r>
            <a:r>
              <a:rPr lang="en-US" sz="1200" dirty="0"/>
              <a:t> risk engine: A two-stage surrogate learning and orthogonalized heterogeneity framework for modelled road safety. </a:t>
            </a:r>
            <a:r>
              <a:rPr lang="en-US" sz="1200" i="1" dirty="0"/>
              <a:t>Infrastructures, 11</a:t>
            </a:r>
            <a:r>
              <a:rPr lang="en-US" sz="1200" dirty="0"/>
              <a:t>(4), Article 129. Available online: </a:t>
            </a:r>
            <a:r>
              <a:rPr lang="en-US" sz="1200" u="sng" dirty="0">
                <a:hlinkClick r:id="rId6"/>
              </a:rPr>
              <a:t>10.3390/infrastructures11040129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6F019-44AE-32D2-EBB9-1FF599BC9313}"/>
              </a:ext>
            </a:extLst>
          </p:cNvPr>
          <p:cNvSpPr txBox="1"/>
          <p:nvPr/>
        </p:nvSpPr>
        <p:spPr>
          <a:xfrm>
            <a:off x="549771" y="1009914"/>
            <a:ext cx="10954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paper studies the modelled fatal-and-serious-injury risk surface produced by the </a:t>
            </a:r>
            <a:r>
              <a:rPr lang="en-US" sz="1600" dirty="0" err="1"/>
              <a:t>ViDA</a:t>
            </a:r>
            <a:r>
              <a:rPr lang="en-US" sz="1600" dirty="0"/>
              <a:t> risk engine and analyses 147,466 road segments of 100 m each from 12 surveys, grouped into four reporting groups. It uses a two-stage framework combining surrogate modelling, explainability, and treatment-level heterogeneity analysis.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It also shows how infrastructure-related attributes can be used in data-driven models to analyze modelled road risk and inform infrastructure improvement priorities.</a:t>
            </a:r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0A2CEE-AAA6-1C7D-613B-65C6E0057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563" y="2674154"/>
            <a:ext cx="4798554" cy="35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5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84048"/>
            <a:ext cx="953961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432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Kenya pilot attribute: severe imbalance within a single sidewalk label set </a:t>
            </a:r>
            <a:r>
              <a:rPr lang="en-US" sz="1200" b="1" dirty="0">
                <a:solidFill>
                  <a:srgbClr val="1432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Submitted into IRTAD Conference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40080" y="941832"/>
            <a:ext cx="9875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563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Passenger-side sidewalk labels already show the long-tail structure that motivates targeted synthesis.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58368" y="1207008"/>
            <a:ext cx="5577840" cy="5029200"/>
          </a:xfrm>
          <a:prstGeom prst="roundRect">
            <a:avLst>
              <a:gd name="adj" fmla="val 1455"/>
            </a:avLst>
          </a:prstGeom>
          <a:solidFill>
            <a:srgbClr val="FFFFFF"/>
          </a:solidFill>
          <a:ln w="12700">
            <a:solidFill>
              <a:srgbClr val="DCE3EC"/>
            </a:solidFill>
            <a:prstDash val="solid"/>
          </a:ln>
          <a:effectLst>
            <a:outerShdw blurRad="1905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68680" y="1481328"/>
            <a:ext cx="4206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2D6CDF"/>
                </a:solidFill>
              </a:rPr>
              <a:t>Pilot attribute and label meanings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868680" y="1856232"/>
            <a:ext cx="1783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5563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Target rare class</a:t>
            </a:r>
            <a:endParaRPr lang="en-US" sz="1250" dirty="0"/>
          </a:p>
        </p:txBody>
      </p:sp>
      <p:sp>
        <p:nvSpPr>
          <p:cNvPr id="7" name="Text 5"/>
          <p:cNvSpPr/>
          <p:nvPr/>
        </p:nvSpPr>
        <p:spPr>
          <a:xfrm>
            <a:off x="2697480" y="1856232"/>
            <a:ext cx="3063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= sidewalk with barrier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868680" y="2295144"/>
            <a:ext cx="1783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5563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Reference class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2697480" y="2295144"/>
            <a:ext cx="3063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 = sidewalk 0m to &lt;1m from road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868680" y="2734056"/>
            <a:ext cx="1783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5563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Other dominant labels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2697480" y="2734056"/>
            <a:ext cx="3063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 = none, 7 = informal path 0m to &lt;1m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868680" y="3172968"/>
            <a:ext cx="1783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5563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Conference pilot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2697480" y="3172968"/>
            <a:ext cx="3063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dataset, one attribute, one rare class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868680" y="3840480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FA6A0"/>
                </a:solidFill>
              </a:rPr>
              <a:t>Counts used for the pilot story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868680" y="4160520"/>
            <a:ext cx="1828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5563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Class 1 total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2743200" y="4160520"/>
            <a:ext cx="2788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 images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868680" y="4562856"/>
            <a:ext cx="1828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5563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Class 1 train / holdout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2743200" y="4562856"/>
            <a:ext cx="2788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 / 4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868680" y="4965192"/>
            <a:ext cx="1828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5563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Class 4 reference subset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2743200" y="4965192"/>
            <a:ext cx="2788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24 images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868680" y="5367528"/>
            <a:ext cx="1828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5563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Practical meaning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2743200" y="5367528"/>
            <a:ext cx="2788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target concept is genuinely low-resource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400800" y="1207008"/>
            <a:ext cx="5138928" cy="5029200"/>
          </a:xfrm>
          <a:prstGeom prst="roundRect">
            <a:avLst>
              <a:gd name="adj" fmla="val 1455"/>
            </a:avLst>
          </a:prstGeom>
          <a:solidFill>
            <a:srgbClr val="FFFFFF"/>
          </a:solidFill>
          <a:ln w="12700">
            <a:solidFill>
              <a:srgbClr val="DCE3EC"/>
            </a:solidFill>
            <a:prstDash val="solid"/>
          </a:ln>
          <a:effectLst>
            <a:outerShdw blurRad="1905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620256" y="1481328"/>
            <a:ext cx="4206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E98D2F"/>
                </a:solidFill>
              </a:rPr>
              <a:t>Kenya passenger-side sidewalk distribution</a:t>
            </a:r>
            <a:endParaRPr lang="en-US" sz="1550" dirty="0"/>
          </a:p>
        </p:txBody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2240" y="1828800"/>
            <a:ext cx="4754880" cy="3200400"/>
          </a:xfrm>
          <a:prstGeom prst="rect">
            <a:avLst/>
          </a:prstGeom>
        </p:spPr>
      </p:pic>
      <p:sp>
        <p:nvSpPr>
          <p:cNvPr id="26" name="Text 23"/>
          <p:cNvSpPr/>
          <p:nvPr/>
        </p:nvSpPr>
        <p:spPr>
          <a:xfrm>
            <a:off x="6656832" y="5184648"/>
            <a:ext cx="4480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Class 1 is tiny; class 4 is a sidewalk reference class, not the head label. The pilot therefore tests a truly low-shot barrier concept.</a:t>
            </a:r>
            <a:endParaRPr lang="en-US" sz="128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214AFF3-DE00-3672-58B4-64922259B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6311590"/>
            <a:ext cx="1828800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D484EB2-690F-33D4-E170-492C7CDE0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579" y="6455156"/>
            <a:ext cx="1111382" cy="3224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26B75A2-9673-685B-76EB-D182646FF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117" y="6487868"/>
            <a:ext cx="938462" cy="2570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84048"/>
            <a:ext cx="89611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432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Initial result: the barrier concept becomes visible only after adaptation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40080" y="987552"/>
            <a:ext cx="9875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563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rare prompt alone remains visually close to the reference condition; the LoRA introduces the missing concept.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713232" y="1371600"/>
            <a:ext cx="3474720" cy="4069080"/>
          </a:xfrm>
          <a:prstGeom prst="roundRect">
            <a:avLst>
              <a:gd name="adj" fmla="val 1579"/>
            </a:avLst>
          </a:prstGeom>
          <a:solidFill>
            <a:srgbClr val="FFFFFF"/>
          </a:solidFill>
          <a:ln w="12700">
            <a:solidFill>
              <a:srgbClr val="2D6C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59536" y="1481328"/>
            <a:ext cx="31821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D6CD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Group A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832104" y="4688706"/>
            <a:ext cx="314553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Reference sidewalk prompt only</a:t>
            </a:r>
            <a:endParaRPr lang="en-US" sz="1120" dirty="0"/>
          </a:p>
        </p:txBody>
      </p:sp>
      <p:sp>
        <p:nvSpPr>
          <p:cNvPr id="9" name="Shape 7"/>
          <p:cNvSpPr/>
          <p:nvPr/>
        </p:nvSpPr>
        <p:spPr>
          <a:xfrm>
            <a:off x="4370832" y="1371600"/>
            <a:ext cx="3474720" cy="4069080"/>
          </a:xfrm>
          <a:prstGeom prst="roundRect">
            <a:avLst>
              <a:gd name="adj" fmla="val 1579"/>
            </a:avLst>
          </a:prstGeom>
          <a:solidFill>
            <a:srgbClr val="FFFFFF"/>
          </a:solidFill>
          <a:ln w="12700">
            <a:solidFill>
              <a:srgbClr val="E98D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517136" y="1481328"/>
            <a:ext cx="31821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E98D2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Group B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4535424" y="4654296"/>
            <a:ext cx="314553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Rare-class prompt only</a:t>
            </a:r>
            <a:endParaRPr lang="en-US" sz="1120" dirty="0"/>
          </a:p>
        </p:txBody>
      </p:sp>
      <p:sp>
        <p:nvSpPr>
          <p:cNvPr id="14" name="Text 12"/>
          <p:cNvSpPr/>
          <p:nvPr/>
        </p:nvSpPr>
        <p:spPr>
          <a:xfrm>
            <a:off x="4553712" y="5093208"/>
            <a:ext cx="3108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i="1" dirty="0">
                <a:solidFill>
                  <a:srgbClr val="C9485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Observed in pilot: A and B look broadly similar</a:t>
            </a:r>
            <a:endParaRPr lang="en-US" sz="1020" dirty="0"/>
          </a:p>
        </p:txBody>
      </p:sp>
      <p:sp>
        <p:nvSpPr>
          <p:cNvPr id="15" name="Shape 13"/>
          <p:cNvSpPr/>
          <p:nvPr/>
        </p:nvSpPr>
        <p:spPr>
          <a:xfrm>
            <a:off x="8028432" y="1371600"/>
            <a:ext cx="3456432" cy="4069080"/>
          </a:xfrm>
          <a:prstGeom prst="roundRect">
            <a:avLst>
              <a:gd name="adj" fmla="val 1587"/>
            </a:avLst>
          </a:prstGeom>
          <a:solidFill>
            <a:srgbClr val="FFFFFF"/>
          </a:solidFill>
          <a:ln w="12700">
            <a:solidFill>
              <a:srgbClr val="C9485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174736" y="1481328"/>
            <a:ext cx="316382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C9485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Group C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8193024" y="4654296"/>
            <a:ext cx="312724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1922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Same rare-class prompt + LoRA</a:t>
            </a:r>
            <a:endParaRPr lang="en-US" sz="1120" dirty="0"/>
          </a:p>
        </p:txBody>
      </p:sp>
      <p:sp>
        <p:nvSpPr>
          <p:cNvPr id="20" name="Text 18"/>
          <p:cNvSpPr/>
          <p:nvPr/>
        </p:nvSpPr>
        <p:spPr>
          <a:xfrm>
            <a:off x="8211312" y="5093208"/>
            <a:ext cx="30906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i="1" dirty="0">
                <a:solidFill>
                  <a:srgbClr val="C9485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Observed in pilot: visible barriers appear in this condition</a:t>
            </a:r>
            <a:endParaRPr lang="en-US" sz="1020" dirty="0"/>
          </a:p>
        </p:txBody>
      </p:sp>
      <p:sp>
        <p:nvSpPr>
          <p:cNvPr id="21" name="Text 19"/>
          <p:cNvSpPr/>
          <p:nvPr/>
        </p:nvSpPr>
        <p:spPr>
          <a:xfrm>
            <a:off x="713232" y="5996780"/>
            <a:ext cx="1737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4324A"/>
                </a:solidFill>
              </a:rPr>
              <a:t>Core observation</a:t>
            </a:r>
            <a:endParaRPr lang="en-US" sz="1450" dirty="0"/>
          </a:p>
        </p:txBody>
      </p:sp>
      <p:sp>
        <p:nvSpPr>
          <p:cNvPr id="22" name="Text 20"/>
          <p:cNvSpPr/>
          <p:nvPr/>
        </p:nvSpPr>
        <p:spPr>
          <a:xfrm>
            <a:off x="2404872" y="5914484"/>
            <a:ext cx="8732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90" dirty="0">
                <a:solidFill>
                  <a:srgbClr val="19222C"/>
                </a:solidFill>
              </a:rPr>
              <a:t>The prompt-only rare-class condition (B) did not reliably separate itself from the reference condition (A). When the rare-class LoRA was added (C), barrier structures became visibly more explicit.</a:t>
            </a:r>
            <a:endParaRPr lang="en-US" sz="129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9E78BB-992D-623D-AA70-C30B6D1CD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0" y="2304048"/>
            <a:ext cx="2744804" cy="20586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C0CD65-9DD5-2729-6BC1-EC4D9D24B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69" y="2304048"/>
            <a:ext cx="2836445" cy="205860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476BBF-95C4-79A1-A4F6-76C6FA290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245" y="2304048"/>
            <a:ext cx="2744805" cy="20586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73D4DA9-E5E5-D689-E863-CF04C5F84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3200" y="6311590"/>
            <a:ext cx="1828800" cy="609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B5BCEC6-3785-6A99-B411-B54CBDDD3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4579" y="6455156"/>
            <a:ext cx="1111382" cy="3224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775CF9-FC4F-5A26-8ABC-BE2383E270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6117" y="6487868"/>
            <a:ext cx="938462" cy="2570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A9C95B1-529A-D0BA-097C-E4CA1D6F2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07" y="316193"/>
            <a:ext cx="11382998" cy="4196171"/>
          </a:xfrm>
        </p:spPr>
        <p:txBody>
          <a:bodyPr/>
          <a:lstStyle/>
          <a:p>
            <a:br>
              <a:rPr lang="nl-BE"/>
            </a:br>
            <a:br>
              <a:rPr lang="nl-BE"/>
            </a:br>
            <a:r>
              <a:rPr lang="nl-BE" err="1"/>
              <a:t>Thank</a:t>
            </a:r>
            <a:r>
              <a:rPr lang="nl-BE"/>
              <a:t> you for listening!</a:t>
            </a:r>
            <a:br>
              <a:rPr lang="nl-BE"/>
            </a:br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DB1CA4-7D26-AD39-741B-F5B0F848858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www.ivory-network.eu</a:t>
            </a:r>
          </a:p>
        </p:txBody>
      </p:sp>
    </p:spTree>
    <p:extLst>
      <p:ext uri="{BB962C8B-B14F-4D97-AF65-F5344CB8AC3E}">
        <p14:creationId xmlns:p14="http://schemas.microsoft.com/office/powerpoint/2010/main" val="60260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IVORY">
    <a:dk1>
      <a:sysClr val="windowText" lastClr="000000"/>
    </a:dk1>
    <a:lt1>
      <a:srgbClr val="FFFFFF"/>
    </a:lt1>
    <a:dk2>
      <a:srgbClr val="44546A"/>
    </a:dk2>
    <a:lt2>
      <a:srgbClr val="E7E6E6"/>
    </a:lt2>
    <a:accent1>
      <a:srgbClr val="556A85"/>
    </a:accent1>
    <a:accent2>
      <a:srgbClr val="8496B0"/>
    </a:accent2>
    <a:accent3>
      <a:srgbClr val="CC00CC"/>
    </a:accent3>
    <a:accent4>
      <a:srgbClr val="00D4AD"/>
    </a:accent4>
    <a:accent5>
      <a:srgbClr val="00B0F0"/>
    </a:accent5>
    <a:accent6>
      <a:srgbClr val="FFFFCC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66E3007DE3014ABEFA36105C5A1A6A" ma:contentTypeVersion="14" ma:contentTypeDescription="Create a new document." ma:contentTypeScope="" ma:versionID="63e0caab78ee5d81bbe2ec273bd20dda">
  <xsd:schema xmlns:xsd="http://www.w3.org/2001/XMLSchema" xmlns:xs="http://www.w3.org/2001/XMLSchema" xmlns:p="http://schemas.microsoft.com/office/2006/metadata/properties" xmlns:ns2="d98294e5-662f-48d8-89fd-cd0e6e1ef752" xmlns:ns3="b42a19f6-649e-424c-912a-9037d474f63d" targetNamespace="http://schemas.microsoft.com/office/2006/metadata/properties" ma:root="true" ma:fieldsID="8be366e6003f101524fbdc3504cef62f" ns2:_="" ns3:_="">
    <xsd:import namespace="d98294e5-662f-48d8-89fd-cd0e6e1ef752"/>
    <xsd:import namespace="b42a19f6-649e-424c-912a-9037d474f6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294e5-662f-48d8-89fd-cd0e6e1ef7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a92cc5-af17-4287-9dd1-4663beed3e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19f6-649e-424c-912a-9037d474f63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f93f49c-c6f3-46fc-ab7a-9f89cb2ea768}" ma:internalName="TaxCatchAll" ma:showField="CatchAllData" ma:web="b42a19f6-649e-424c-912a-9037d474f6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19f6-649e-424c-912a-9037d474f63d" xsi:nil="true"/>
    <lcf76f155ced4ddcb4097134ff3c332f xmlns="d98294e5-662f-48d8-89fd-cd0e6e1ef7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FBEC58-07D7-4EFE-A2F3-7735E4163BA0}"/>
</file>

<file path=customXml/itemProps2.xml><?xml version="1.0" encoding="utf-8"?>
<ds:datastoreItem xmlns:ds="http://schemas.openxmlformats.org/officeDocument/2006/customXml" ds:itemID="{6F0ECA54-3C75-4A91-80D1-B8AAA965C083}"/>
</file>

<file path=customXml/itemProps3.xml><?xml version="1.0" encoding="utf-8"?>
<ds:datastoreItem xmlns:ds="http://schemas.openxmlformats.org/officeDocument/2006/customXml" ds:itemID="{D65624AB-C102-4BE6-863E-CC14C46B548D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475</Words>
  <Application>Microsoft Office PowerPoint</Application>
  <PresentationFormat>Widescreen</PresentationFormat>
  <Paragraphs>62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Wingdings</vt:lpstr>
      <vt:lpstr>Office Theme</vt:lpstr>
      <vt:lpstr>PhD pitch of DC3 Amirhossein Hassani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 for listening! 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Compositional Diffusion Image Synthesis for Long-Tailed Road Infrastructure Assessment</dc:title>
  <dc:subject>Conference presentation on long-tailed road-infrastructure synthesis pilot</dc:subject>
  <dc:creator>Amirhossein Hassani</dc:creator>
  <cp:lastModifiedBy>Amirhossein Hassani</cp:lastModifiedBy>
  <cp:revision>54</cp:revision>
  <dcterms:created xsi:type="dcterms:W3CDTF">2026-03-31T08:33:43Z</dcterms:created>
  <dcterms:modified xsi:type="dcterms:W3CDTF">2026-04-15T07:02:48Z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0x010100AD66E3007DE3014ABEFA36105C5A1A6A</vt:lpwstr>
  </property>
</Properties>
</file>