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30.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3" r:id="rId3"/>
  </p:sldMasterIdLst>
  <p:notesMasterIdLst>
    <p:notesMasterId r:id="rId13"/>
  </p:notesMasterIdLst>
  <p:sldIdLst>
    <p:sldId id="264" r:id="rId4"/>
    <p:sldId id="256" r:id="rId5"/>
    <p:sldId id="257" r:id="rId6"/>
    <p:sldId id="258" r:id="rId7"/>
    <p:sldId id="259" r:id="rId8"/>
    <p:sldId id="277" r:id="rId9"/>
    <p:sldId id="261" r:id="rId10"/>
    <p:sldId id="262"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591A3"/>
    <a:srgbClr val="87B5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72" y="-2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F60D7-92AD-48B1-9420-F02134073D90}" type="datetimeFigureOut">
              <a:rPr lang="nl-BE" smtClean="0"/>
              <a:t>13/04/2026</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EDED6-0A43-4D4B-B07D-8D206F21E9AD}" type="slidenum">
              <a:rPr lang="nl-BE" smtClean="0"/>
              <a:t>‹#›</a:t>
            </a:fld>
            <a:endParaRPr lang="nl-BE"/>
          </a:p>
        </p:txBody>
      </p:sp>
    </p:spTree>
    <p:extLst>
      <p:ext uri="{BB962C8B-B14F-4D97-AF65-F5344CB8AC3E}">
        <p14:creationId xmlns:p14="http://schemas.microsoft.com/office/powerpoint/2010/main" val="164394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30F6BA-9DFB-4561-9BD4-79E5956E6543}" type="datetime1">
              <a:rPr lang="en-US" smtClean="0"/>
              <a:t>4/13/2026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F3621F-2F68-4AD2-A594-E15502499C80}" type="datetime1">
              <a:rPr lang="en-US" smtClean="0"/>
              <a:t>4/13/2026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63A990E-A569-4B6A-BFCF-7BC327FA6F96}" type="datetime1">
              <a:rPr lang="en-US" smtClean="0"/>
              <a:t>4/13/2026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descr="Marie Skłodowska-Curie Actions Programme &amp; the Widening addition funding: €  335 million to support 1.676 researchers, including 34 who choose coming to  Portugal - Perin">
            <a:extLst>
              <a:ext uri="{FF2B5EF4-FFF2-40B4-BE49-F238E27FC236}">
                <a16:creationId xmlns:a16="http://schemas.microsoft.com/office/drawing/2014/main" id="{EF54F6DA-C291-A930-B0EE-B971D4FBB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8712" y="5876926"/>
            <a:ext cx="153619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3107" y="316194"/>
            <a:ext cx="11382998" cy="3112806"/>
          </a:xfrm>
          <a:noFill/>
        </p:spPr>
        <p:txBody>
          <a:bodyPr anchor="b"/>
          <a:lstStyle>
            <a:lvl1pPr algn="ctr">
              <a:defRPr sz="60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393107" y="3575304"/>
            <a:ext cx="11382998" cy="2280700"/>
          </a:xfrm>
          <a:noFill/>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Box 7">
            <a:extLst>
              <a:ext uri="{FF2B5EF4-FFF2-40B4-BE49-F238E27FC236}">
                <a16:creationId xmlns:a16="http://schemas.microsoft.com/office/drawing/2014/main" id="{EA3D9A07-BE08-F71E-311C-EC3F7A1A10D1}"/>
              </a:ext>
            </a:extLst>
          </p:cNvPr>
          <p:cNvSpPr txBox="1"/>
          <p:nvPr userDrawn="1"/>
        </p:nvSpPr>
        <p:spPr>
          <a:xfrm>
            <a:off x="2438654" y="476385"/>
            <a:ext cx="6775450" cy="757130"/>
          </a:xfrm>
          <a:prstGeom prst="rect">
            <a:avLst/>
          </a:prstGeom>
          <a:noFill/>
        </p:spPr>
        <p:txBody>
          <a:bodyPr wrap="square" rtlCol="0">
            <a:spAutoFit/>
          </a:bodyPr>
          <a:lstStyle/>
          <a:p>
            <a:pPr marL="0" marR="0" lvl="0" indent="0" algn="ctr" defTabSz="914400" rtl="0" eaLnBrk="1" fontAlgn="base" latinLnBrk="0" hangingPunct="1">
              <a:lnSpc>
                <a:spcPct val="90000"/>
              </a:lnSpc>
              <a:spcBef>
                <a:spcPts val="1000"/>
              </a:spcBef>
              <a:spcAft>
                <a:spcPct val="0"/>
              </a:spcAft>
              <a:buClr>
                <a:srgbClr val="ADB9CA"/>
              </a:buClr>
              <a:buSzPct val="90000"/>
              <a:buFont typeface="Wingdings" panose="05000000000000000000" pitchFamily="2" charset="2"/>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IVORY – AI for Vision Zero in Road Safety</a:t>
            </a:r>
          </a:p>
          <a:p>
            <a:endParaRPr lang="en-GB" dirty="0"/>
          </a:p>
        </p:txBody>
      </p:sp>
      <p:pic>
        <p:nvPicPr>
          <p:cNvPr id="10" name="Picture 9" descr="A colorful circular design on a black background&#10;&#10;Description automatically generated">
            <a:extLst>
              <a:ext uri="{FF2B5EF4-FFF2-40B4-BE49-F238E27FC236}">
                <a16:creationId xmlns:a16="http://schemas.microsoft.com/office/drawing/2014/main" id="{1176D2DF-956E-120A-703A-71F8A7AE1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46" y="96738"/>
            <a:ext cx="2273554" cy="2273554"/>
          </a:xfrm>
          <a:prstGeom prst="rect">
            <a:avLst/>
          </a:prstGeom>
        </p:spPr>
      </p:pic>
    </p:spTree>
    <p:extLst>
      <p:ext uri="{BB962C8B-B14F-4D97-AF65-F5344CB8AC3E}">
        <p14:creationId xmlns:p14="http://schemas.microsoft.com/office/powerpoint/2010/main" val="21533913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9B62F4-7E7D-9EB2-1C2F-3586094616F6}"/>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64B7FDD6-4979-38DC-D1A5-A093601B3DBC}"/>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lumMod val="60000"/>
                  <a:lumOff val="40000"/>
                </a:schemeClr>
              </a:buClr>
              <a:defRPr/>
            </a:lvl1pPr>
            <a:lvl2pPr>
              <a:buClr>
                <a:schemeClr val="accent1">
                  <a:lumMod val="60000"/>
                  <a:lumOff val="40000"/>
                </a:schemeClr>
              </a:buClr>
              <a:buSzPct val="90000"/>
              <a:defRPr/>
            </a:lvl2pPr>
            <a:lvl3pPr>
              <a:buClr>
                <a:schemeClr val="accent1">
                  <a:lumMod val="60000"/>
                  <a:lumOff val="40000"/>
                </a:schemeClr>
              </a:buClr>
              <a:defRPr/>
            </a:lvl3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C07B4A80-C1EB-9A2C-41C4-4039B478D87F}"/>
              </a:ext>
            </a:extLst>
          </p:cNvPr>
          <p:cNvSpPr>
            <a:spLocks noGrp="1"/>
          </p:cNvSpPr>
          <p:nvPr>
            <p:ph type="ftr" sz="quarter" idx="14"/>
          </p:nvPr>
        </p:nvSpPr>
        <p:spPr>
          <a:xfrm>
            <a:off x="4095750" y="6330950"/>
            <a:ext cx="4114800" cy="365125"/>
          </a:xfrm>
        </p:spPr>
        <p:txBody>
          <a:bodyPr/>
          <a:lstStyle>
            <a:lvl1pPr>
              <a:defRPr/>
            </a:lvl1pPr>
          </a:lstStyle>
          <a:p>
            <a:pPr>
              <a:defRPr/>
            </a:pPr>
            <a:r>
              <a:rPr lang="en-GB"/>
              <a:t>www.ivory-network.eu</a:t>
            </a:r>
          </a:p>
        </p:txBody>
      </p:sp>
      <p:sp>
        <p:nvSpPr>
          <p:cNvPr id="8" name="Slide Number Placeholder 5">
            <a:extLst>
              <a:ext uri="{FF2B5EF4-FFF2-40B4-BE49-F238E27FC236}">
                <a16:creationId xmlns:a16="http://schemas.microsoft.com/office/drawing/2014/main" id="{C547F552-D79E-941E-7CE7-A68F488A3C74}"/>
              </a:ext>
            </a:extLst>
          </p:cNvPr>
          <p:cNvSpPr>
            <a:spLocks noGrp="1"/>
          </p:cNvSpPr>
          <p:nvPr>
            <p:ph type="sldNum" sz="quarter" idx="15"/>
          </p:nvPr>
        </p:nvSpPr>
        <p:spPr/>
        <p:txBody>
          <a:bodyPr/>
          <a:lstStyle>
            <a:lvl1pPr>
              <a:defRPr/>
            </a:lvl1pPr>
          </a:lstStyle>
          <a:p>
            <a:pPr>
              <a:defRPr/>
            </a:pPr>
            <a:fld id="{21BDA4F9-2812-42BC-8981-C5FE6A024CD6}" type="slidenum">
              <a:rPr lang="en-GB"/>
              <a:pPr>
                <a:defRPr/>
              </a:pPr>
              <a:t>‹#›</a:t>
            </a:fld>
            <a:endParaRPr lang="en-GB"/>
          </a:p>
        </p:txBody>
      </p:sp>
      <p:pic>
        <p:nvPicPr>
          <p:cNvPr id="10" name="Picture 9" descr="A close up of a logo&#10;&#10;Description automatically generated">
            <a:extLst>
              <a:ext uri="{FF2B5EF4-FFF2-40B4-BE49-F238E27FC236}">
                <a16:creationId xmlns:a16="http://schemas.microsoft.com/office/drawing/2014/main" id="{00A6E231-8897-275B-639F-82F2952424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4829" y="6234493"/>
            <a:ext cx="1886712" cy="516763"/>
          </a:xfrm>
          <a:prstGeom prst="rect">
            <a:avLst/>
          </a:prstGeom>
        </p:spPr>
      </p:pic>
    </p:spTree>
    <p:extLst>
      <p:ext uri="{BB962C8B-B14F-4D97-AF65-F5344CB8AC3E}">
        <p14:creationId xmlns:p14="http://schemas.microsoft.com/office/powerpoint/2010/main" val="1817167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0DC947-6E0C-9013-01A0-1DF83BA66E14}"/>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34CDBF9F-FAFC-0B02-21DD-3391648E07B1}"/>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6" name="Picture 9">
            <a:extLst>
              <a:ext uri="{FF2B5EF4-FFF2-40B4-BE49-F238E27FC236}">
                <a16:creationId xmlns:a16="http://schemas.microsoft.com/office/drawing/2014/main" id="{1831477B-8CFB-8031-31CE-4508CD798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3"/>
              </a:buClr>
              <a:defRPr/>
            </a:lvl1pPr>
            <a:lvl2pPr>
              <a:buClr>
                <a:schemeClr val="accent3"/>
              </a:buClr>
              <a:buSzPct val="90000"/>
              <a:defRPr/>
            </a:lvl2pPr>
            <a:lvl3pPr>
              <a:buClr>
                <a:schemeClr val="accent3"/>
              </a:buClr>
              <a:defRPr/>
            </a:lvl3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C1597205-DBC7-21F4-3C58-5546168CAAEE}"/>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5">
            <a:extLst>
              <a:ext uri="{FF2B5EF4-FFF2-40B4-BE49-F238E27FC236}">
                <a16:creationId xmlns:a16="http://schemas.microsoft.com/office/drawing/2014/main" id="{CDAF4D45-7B04-2022-E1E3-DE8F35C2D77F}"/>
              </a:ext>
            </a:extLst>
          </p:cNvPr>
          <p:cNvSpPr>
            <a:spLocks noGrp="1"/>
          </p:cNvSpPr>
          <p:nvPr>
            <p:ph type="sldNum" sz="quarter" idx="15"/>
          </p:nvPr>
        </p:nvSpPr>
        <p:spPr/>
        <p:txBody>
          <a:bodyPr/>
          <a:lstStyle>
            <a:lvl1pPr>
              <a:defRPr/>
            </a:lvl1pPr>
          </a:lstStyle>
          <a:p>
            <a:pPr>
              <a:defRPr/>
            </a:pPr>
            <a:fld id="{62296CFD-6948-4EE8-82F0-92BD34D314A4}" type="slidenum">
              <a:rPr lang="en-GB"/>
              <a:pPr>
                <a:defRPr/>
              </a:pPr>
              <a:t>‹#›</a:t>
            </a:fld>
            <a:endParaRPr lang="en-GB"/>
          </a:p>
        </p:txBody>
      </p:sp>
    </p:spTree>
    <p:extLst>
      <p:ext uri="{BB962C8B-B14F-4D97-AF65-F5344CB8AC3E}">
        <p14:creationId xmlns:p14="http://schemas.microsoft.com/office/powerpoint/2010/main" val="843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9089300-2181-5FE6-F298-5CE573FED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4"/>
              </a:buClr>
              <a:defRPr/>
            </a:lvl1pPr>
            <a:lvl2pPr>
              <a:buClr>
                <a:schemeClr val="accent4"/>
              </a:buClr>
              <a:buSzPct val="90000"/>
              <a:defRPr/>
            </a:lvl2pPr>
            <a:lvl3pPr>
              <a:buClr>
                <a:schemeClr val="accent4"/>
              </a:buClr>
              <a:defRPr/>
            </a:lvl3pPr>
          </a:lstStyle>
          <a:p>
            <a:pPr lvl="0"/>
            <a:r>
              <a:rPr lang="en-US"/>
              <a:t>Click to edit Master text styles</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5AC23E9A-9096-39CC-FB4A-DB2BF43B7C79}"/>
              </a:ext>
            </a:extLst>
          </p:cNvPr>
          <p:cNvSpPr>
            <a:spLocks noGrp="1"/>
          </p:cNvSpPr>
          <p:nvPr>
            <p:ph type="ftr" sz="quarter" idx="14"/>
          </p:nvPr>
        </p:nvSpPr>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430DE7FD-489E-7A2A-8AA8-E091D0AB500B}"/>
              </a:ext>
            </a:extLst>
          </p:cNvPr>
          <p:cNvSpPr>
            <a:spLocks noGrp="1"/>
          </p:cNvSpPr>
          <p:nvPr>
            <p:ph type="sldNum" sz="quarter" idx="15"/>
          </p:nvPr>
        </p:nvSpPr>
        <p:spPr/>
        <p:txBody>
          <a:bodyPr/>
          <a:lstStyle>
            <a:lvl1pPr>
              <a:defRPr/>
            </a:lvl1pPr>
          </a:lstStyle>
          <a:p>
            <a:pPr>
              <a:defRPr/>
            </a:pPr>
            <a:fld id="{D1E6F7BD-3CBA-4776-A85A-60E795A1A96E}" type="slidenum">
              <a:rPr lang="en-GB"/>
              <a:pPr>
                <a:defRPr/>
              </a:pPr>
              <a:t>‹#›</a:t>
            </a:fld>
            <a:endParaRPr lang="en-GB"/>
          </a:p>
        </p:txBody>
      </p:sp>
    </p:spTree>
    <p:extLst>
      <p:ext uri="{BB962C8B-B14F-4D97-AF65-F5344CB8AC3E}">
        <p14:creationId xmlns:p14="http://schemas.microsoft.com/office/powerpoint/2010/main" val="232869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B27199C-9CBA-E98B-78FA-183D8966F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5"/>
              </a:buClr>
              <a:defRPr/>
            </a:lvl1pPr>
            <a:lvl2pPr>
              <a:buClr>
                <a:schemeClr val="accent5"/>
              </a:buClr>
              <a:buSzPct val="90000"/>
              <a:defRPr/>
            </a:lvl2pPr>
            <a:lvl3pPr>
              <a:buClr>
                <a:schemeClr val="accent5"/>
              </a:buClr>
              <a:defRPr/>
            </a:lvl3pPr>
          </a:lstStyle>
          <a:p>
            <a:pPr lvl="0"/>
            <a:r>
              <a:rPr lang="en-US"/>
              <a:t>Click to edit Master text styles</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B4EF31AA-0EAD-1AE3-17CB-06642EA0E5B0}"/>
              </a:ext>
            </a:extLst>
          </p:cNvPr>
          <p:cNvSpPr>
            <a:spLocks noGrp="1"/>
          </p:cNvSpPr>
          <p:nvPr>
            <p:ph type="ftr" sz="quarter" idx="14"/>
          </p:nvPr>
        </p:nvSpPr>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1606E7ED-1205-0C6A-C6E4-0FA90CB958A7}"/>
              </a:ext>
            </a:extLst>
          </p:cNvPr>
          <p:cNvSpPr>
            <a:spLocks noGrp="1"/>
          </p:cNvSpPr>
          <p:nvPr>
            <p:ph type="sldNum" sz="quarter" idx="15"/>
          </p:nvPr>
        </p:nvSpPr>
        <p:spPr/>
        <p:txBody>
          <a:bodyPr/>
          <a:lstStyle>
            <a:lvl1pPr>
              <a:defRPr/>
            </a:lvl1pPr>
          </a:lstStyle>
          <a:p>
            <a:pPr>
              <a:defRPr/>
            </a:pPr>
            <a:fld id="{209390CF-8702-4921-95BC-575EE82FC860}" type="slidenum">
              <a:rPr lang="en-GB"/>
              <a:pPr>
                <a:defRPr/>
              </a:pPr>
              <a:t>‹#›</a:t>
            </a:fld>
            <a:endParaRPr lang="en-GB"/>
          </a:p>
        </p:txBody>
      </p:sp>
    </p:spTree>
    <p:extLst>
      <p:ext uri="{BB962C8B-B14F-4D97-AF65-F5344CB8AC3E}">
        <p14:creationId xmlns:p14="http://schemas.microsoft.com/office/powerpoint/2010/main" val="3180928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3A7073-E72D-3E59-FACD-3ABF770C2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5">
            <a:extLst>
              <a:ext uri="{FF2B5EF4-FFF2-40B4-BE49-F238E27FC236}">
                <a16:creationId xmlns:a16="http://schemas.microsoft.com/office/drawing/2014/main" id="{72B7D1C0-35FB-0B28-4196-2177420656C8}"/>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8CE8CA48-B6A3-4507-1BB7-EBBA06AD53CA}"/>
              </a:ext>
            </a:extLst>
          </p:cNvPr>
          <p:cNvSpPr>
            <a:spLocks noGrp="1"/>
          </p:cNvSpPr>
          <p:nvPr>
            <p:ph type="sldNum" sz="quarter" idx="15"/>
          </p:nvPr>
        </p:nvSpPr>
        <p:spPr/>
        <p:txBody>
          <a:bodyPr/>
          <a:lstStyle>
            <a:lvl1pPr>
              <a:defRPr/>
            </a:lvl1pPr>
          </a:lstStyle>
          <a:p>
            <a:pPr>
              <a:defRPr/>
            </a:pPr>
            <a:fld id="{44F87B77-B257-45D3-8C65-75BE759D60F9}" type="slidenum">
              <a:rPr lang="en-GB"/>
              <a:pPr>
                <a:defRPr/>
              </a:pPr>
              <a:t>‹#›</a:t>
            </a:fld>
            <a:endParaRPr lang="en-GB"/>
          </a:p>
        </p:txBody>
      </p:sp>
    </p:spTree>
    <p:extLst>
      <p:ext uri="{BB962C8B-B14F-4D97-AF65-F5344CB8AC3E}">
        <p14:creationId xmlns:p14="http://schemas.microsoft.com/office/powerpoint/2010/main" val="4285758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B7B6E-AF3A-B64B-190F-FDF9E5DEB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chemeClr val="accent4"/>
              </a:buClr>
              <a:defRPr/>
            </a:lvl1pPr>
            <a:lvl2pPr>
              <a:buClr>
                <a:schemeClr val="accent4"/>
              </a:buClr>
              <a:defRPr/>
            </a:lvl2pPr>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buClr>
                <a:schemeClr val="accent4"/>
              </a:buClr>
              <a:defRPr/>
            </a:lvl1pPr>
            <a:lvl2pPr>
              <a:buClr>
                <a:schemeClr val="accent4"/>
              </a:buClr>
              <a:defRPr/>
            </a:lvl2pPr>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5">
            <a:extLst>
              <a:ext uri="{FF2B5EF4-FFF2-40B4-BE49-F238E27FC236}">
                <a16:creationId xmlns:a16="http://schemas.microsoft.com/office/drawing/2014/main" id="{5AB1E200-F29C-D367-B7AB-DA64C1A651B9}"/>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BBC3226A-B41B-7792-5C05-FEFCD41F372E}"/>
              </a:ext>
            </a:extLst>
          </p:cNvPr>
          <p:cNvSpPr>
            <a:spLocks noGrp="1"/>
          </p:cNvSpPr>
          <p:nvPr>
            <p:ph type="sldNum" sz="quarter" idx="15"/>
          </p:nvPr>
        </p:nvSpPr>
        <p:spPr/>
        <p:txBody>
          <a:bodyPr/>
          <a:lstStyle>
            <a:lvl1pPr>
              <a:defRPr/>
            </a:lvl1pPr>
          </a:lstStyle>
          <a:p>
            <a:pPr>
              <a:defRPr/>
            </a:pPr>
            <a:fld id="{02866D9E-99A9-4604-8FEC-8F274D4C2F13}" type="slidenum">
              <a:rPr lang="en-GB"/>
              <a:pPr>
                <a:defRPr/>
              </a:pPr>
              <a:t>‹#›</a:t>
            </a:fld>
            <a:endParaRPr lang="en-GB"/>
          </a:p>
        </p:txBody>
      </p:sp>
    </p:spTree>
    <p:extLst>
      <p:ext uri="{BB962C8B-B14F-4D97-AF65-F5344CB8AC3E}">
        <p14:creationId xmlns:p14="http://schemas.microsoft.com/office/powerpoint/2010/main" val="1488458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6D332-1BFF-A700-4250-7376A6B5D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chemeClr val="accent5"/>
              </a:buClr>
              <a:defRPr/>
            </a:lvl1pPr>
            <a:lvl2pPr>
              <a:buClr>
                <a:schemeClr val="accent5"/>
              </a:buClr>
              <a:defRPr/>
            </a:lvl2pPr>
            <a:lvl3pPr>
              <a:buClr>
                <a:schemeClr val="accent5"/>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buClr>
                <a:schemeClr val="accent5"/>
              </a:buClr>
              <a:defRPr/>
            </a:lvl1pPr>
            <a:lvl2pPr>
              <a:buClr>
                <a:schemeClr val="accent5"/>
              </a:buClr>
              <a:defRPr/>
            </a:lvl2pPr>
            <a:lvl3pPr>
              <a:buClr>
                <a:schemeClr val="accent5"/>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5">
            <a:extLst>
              <a:ext uri="{FF2B5EF4-FFF2-40B4-BE49-F238E27FC236}">
                <a16:creationId xmlns:a16="http://schemas.microsoft.com/office/drawing/2014/main" id="{DD6385E9-B6E7-3140-8DF1-ED6C793EA4C3}"/>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7D54DEB9-1EA7-8EDA-5AC1-B83DBC8B0D5C}"/>
              </a:ext>
            </a:extLst>
          </p:cNvPr>
          <p:cNvSpPr>
            <a:spLocks noGrp="1"/>
          </p:cNvSpPr>
          <p:nvPr>
            <p:ph type="sldNum" sz="quarter" idx="15"/>
          </p:nvPr>
        </p:nvSpPr>
        <p:spPr/>
        <p:txBody>
          <a:bodyPr/>
          <a:lstStyle>
            <a:lvl1pPr>
              <a:defRPr/>
            </a:lvl1pPr>
          </a:lstStyle>
          <a:p>
            <a:pPr>
              <a:defRPr/>
            </a:pPr>
            <a:fld id="{F26962BA-8B97-4B41-9ADB-CD821A99A820}" type="slidenum">
              <a:rPr lang="en-GB"/>
              <a:pPr>
                <a:defRPr/>
              </a:pPr>
              <a:t>‹#›</a:t>
            </a:fld>
            <a:endParaRPr lang="en-GB"/>
          </a:p>
        </p:txBody>
      </p:sp>
    </p:spTree>
    <p:extLst>
      <p:ext uri="{BB962C8B-B14F-4D97-AF65-F5344CB8AC3E}">
        <p14:creationId xmlns:p14="http://schemas.microsoft.com/office/powerpoint/2010/main" val="354716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E666B6-7AE6-488C-BE4E-BE0D769E3BE2}" type="datetime1">
              <a:rPr lang="en-US" smtClean="0"/>
              <a:t>4/13/2026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344AB6B-ED44-B73D-0D3F-EED352A27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Picture Placeholder 8"/>
          <p:cNvSpPr>
            <a:spLocks noGrp="1"/>
          </p:cNvSpPr>
          <p:nvPr>
            <p:ph type="pic" sz="quarter" idx="13"/>
          </p:nvPr>
        </p:nvSpPr>
        <p:spPr>
          <a:xfrm>
            <a:off x="8610600" y="6176963"/>
            <a:ext cx="2743200" cy="681037"/>
          </a:xfrm>
        </p:spPr>
        <p:txBody>
          <a:bodyPr rtlCol="0">
            <a:normAutofit/>
          </a:bodyPr>
          <a:lstStyle>
            <a:lvl1pPr marL="0" indent="0">
              <a:buNone/>
              <a:defRPr/>
            </a:lvl1pPr>
          </a:lstStyle>
          <a:p>
            <a:pPr lvl="0"/>
            <a:r>
              <a:rPr lang="en-US" noProof="0"/>
              <a:t>Click icon to add picture</a:t>
            </a:r>
            <a:endParaRPr lang="en-GB" noProof="0" dirty="0"/>
          </a:p>
        </p:txBody>
      </p:sp>
      <p:sp>
        <p:nvSpPr>
          <p:cNvPr id="5" name="Footer Placeholder 3">
            <a:extLst>
              <a:ext uri="{FF2B5EF4-FFF2-40B4-BE49-F238E27FC236}">
                <a16:creationId xmlns:a16="http://schemas.microsoft.com/office/drawing/2014/main" id="{B787BCFD-2CA4-ACB7-3BA0-AE025CBA99A7}"/>
              </a:ext>
            </a:extLst>
          </p:cNvPr>
          <p:cNvSpPr>
            <a:spLocks noGrp="1"/>
          </p:cNvSpPr>
          <p:nvPr>
            <p:ph type="ftr" sz="quarter" idx="14"/>
          </p:nvPr>
        </p:nvSpPr>
        <p:spPr/>
        <p:txBody>
          <a:bodyPr/>
          <a:lstStyle>
            <a:lvl1pPr>
              <a:defRPr/>
            </a:lvl1pPr>
          </a:lstStyle>
          <a:p>
            <a:pPr>
              <a:defRPr/>
            </a:pPr>
            <a:r>
              <a:rPr lang="en-GB"/>
              <a:t>www.ivory-network.eu</a:t>
            </a:r>
          </a:p>
        </p:txBody>
      </p:sp>
      <p:sp>
        <p:nvSpPr>
          <p:cNvPr id="6" name="Slide Number Placeholder 4">
            <a:extLst>
              <a:ext uri="{FF2B5EF4-FFF2-40B4-BE49-F238E27FC236}">
                <a16:creationId xmlns:a16="http://schemas.microsoft.com/office/drawing/2014/main" id="{FDD7AD9F-7A55-08F9-F41F-2089172A740B}"/>
              </a:ext>
            </a:extLst>
          </p:cNvPr>
          <p:cNvSpPr>
            <a:spLocks noGrp="1"/>
          </p:cNvSpPr>
          <p:nvPr>
            <p:ph type="sldNum" sz="quarter" idx="15"/>
          </p:nvPr>
        </p:nvSpPr>
        <p:spPr/>
        <p:txBody>
          <a:bodyPr/>
          <a:lstStyle>
            <a:lvl1pPr>
              <a:defRPr/>
            </a:lvl1pPr>
          </a:lstStyle>
          <a:p>
            <a:pPr>
              <a:defRPr/>
            </a:pPr>
            <a:fld id="{27CE8477-D448-4861-8451-F2D6800BF08B}" type="slidenum">
              <a:rPr lang="en-GB"/>
              <a:pPr>
                <a:defRPr/>
              </a:pPr>
              <a:t>‹#›</a:t>
            </a:fld>
            <a:endParaRPr lang="en-GB"/>
          </a:p>
        </p:txBody>
      </p:sp>
    </p:spTree>
    <p:extLst>
      <p:ext uri="{BB962C8B-B14F-4D97-AF65-F5344CB8AC3E}">
        <p14:creationId xmlns:p14="http://schemas.microsoft.com/office/powerpoint/2010/main" val="526785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766B52B2-E13E-BFAF-D1B6-1D210BDFE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a:extLst>
              <a:ext uri="{FF2B5EF4-FFF2-40B4-BE49-F238E27FC236}">
                <a16:creationId xmlns:a16="http://schemas.microsoft.com/office/drawing/2014/main" id="{28578081-290F-255B-CBA7-8B03206E5D87}"/>
              </a:ext>
            </a:extLst>
          </p:cNvPr>
          <p:cNvSpPr>
            <a:spLocks noGrp="1"/>
          </p:cNvSpPr>
          <p:nvPr>
            <p:ph type="ftr" sz="quarter" idx="14"/>
          </p:nvPr>
        </p:nvSpPr>
        <p:spPr/>
        <p:txBody>
          <a:bodyPr/>
          <a:lstStyle>
            <a:lvl1pPr>
              <a:defRPr/>
            </a:lvl1pPr>
          </a:lstStyle>
          <a:p>
            <a:pPr>
              <a:defRPr/>
            </a:pPr>
            <a:r>
              <a:rPr lang="en-GB"/>
              <a:t>www.ivory-network.eu</a:t>
            </a:r>
          </a:p>
        </p:txBody>
      </p:sp>
      <p:sp>
        <p:nvSpPr>
          <p:cNvPr id="5" name="Slide Number Placeholder 3">
            <a:extLst>
              <a:ext uri="{FF2B5EF4-FFF2-40B4-BE49-F238E27FC236}">
                <a16:creationId xmlns:a16="http://schemas.microsoft.com/office/drawing/2014/main" id="{FB988152-46E3-452F-7313-FEF46B4638DB}"/>
              </a:ext>
            </a:extLst>
          </p:cNvPr>
          <p:cNvSpPr>
            <a:spLocks noGrp="1"/>
          </p:cNvSpPr>
          <p:nvPr>
            <p:ph type="sldNum" sz="quarter" idx="15"/>
          </p:nvPr>
        </p:nvSpPr>
        <p:spPr/>
        <p:txBody>
          <a:bodyPr/>
          <a:lstStyle>
            <a:lvl1pPr>
              <a:defRPr/>
            </a:lvl1pPr>
          </a:lstStyle>
          <a:p>
            <a:pPr>
              <a:defRPr/>
            </a:pPr>
            <a:fld id="{7FEF4C73-4CFD-4F7A-B241-3579D4D49207}" type="slidenum">
              <a:rPr lang="en-GB"/>
              <a:pPr>
                <a:defRPr/>
              </a:pPr>
              <a:t>‹#›</a:t>
            </a:fld>
            <a:endParaRPr lang="en-GB"/>
          </a:p>
        </p:txBody>
      </p:sp>
    </p:spTree>
    <p:extLst>
      <p:ext uri="{BB962C8B-B14F-4D97-AF65-F5344CB8AC3E}">
        <p14:creationId xmlns:p14="http://schemas.microsoft.com/office/powerpoint/2010/main" val="2106589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B26D7-7F5B-63A5-763E-0FD13146B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5">
            <a:extLst>
              <a:ext uri="{FF2B5EF4-FFF2-40B4-BE49-F238E27FC236}">
                <a16:creationId xmlns:a16="http://schemas.microsoft.com/office/drawing/2014/main" id="{463FE308-9609-A07B-E517-1E1404EA99C8}"/>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4A3AD448-F030-9808-942B-10593A2F7A2D}"/>
              </a:ext>
            </a:extLst>
          </p:cNvPr>
          <p:cNvSpPr>
            <a:spLocks noGrp="1"/>
          </p:cNvSpPr>
          <p:nvPr>
            <p:ph type="sldNum" sz="quarter" idx="15"/>
          </p:nvPr>
        </p:nvSpPr>
        <p:spPr/>
        <p:txBody>
          <a:bodyPr/>
          <a:lstStyle>
            <a:lvl1pPr>
              <a:defRPr/>
            </a:lvl1pPr>
          </a:lstStyle>
          <a:p>
            <a:pPr>
              <a:defRPr/>
            </a:pPr>
            <a:fld id="{574FB580-C655-4F1C-BB3B-C2B79F1720AE}" type="slidenum">
              <a:rPr lang="en-GB"/>
              <a:pPr>
                <a:defRPr/>
              </a:pPr>
              <a:t>‹#›</a:t>
            </a:fld>
            <a:endParaRPr lang="en-GB"/>
          </a:p>
        </p:txBody>
      </p:sp>
    </p:spTree>
    <p:extLst>
      <p:ext uri="{BB962C8B-B14F-4D97-AF65-F5344CB8AC3E}">
        <p14:creationId xmlns:p14="http://schemas.microsoft.com/office/powerpoint/2010/main" val="3101865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BC5C17-19DC-C1F0-A8BA-D071037C3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6598331" y="-666750"/>
            <a:ext cx="6172200" cy="487362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a:xfrm>
            <a:off x="5225258" y="2900590"/>
            <a:ext cx="3932237" cy="2738210"/>
          </a:xfrm>
          <a:prstGeom prst="ellipse">
            <a:avLst/>
          </a:prstGeom>
        </p:spPr>
        <p:style>
          <a:lnRef idx="0">
            <a:schemeClr val="accent6"/>
          </a:lnRef>
          <a:fillRef idx="3">
            <a:schemeClr val="accent6"/>
          </a:fillRef>
          <a:effectRef idx="3">
            <a:schemeClr val="accent6"/>
          </a:effectRef>
          <a:fontRef idx="minor">
            <a:schemeClr val="lt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7" name="Footer Placeholder 5">
            <a:extLst>
              <a:ext uri="{FF2B5EF4-FFF2-40B4-BE49-F238E27FC236}">
                <a16:creationId xmlns:a16="http://schemas.microsoft.com/office/drawing/2014/main" id="{B7749B21-72FD-9A23-6D21-E6E14482F811}"/>
              </a:ext>
            </a:extLst>
          </p:cNvPr>
          <p:cNvSpPr>
            <a:spLocks noGrp="1"/>
          </p:cNvSpPr>
          <p:nvPr>
            <p:ph type="ftr" sz="quarter" idx="15"/>
          </p:nvPr>
        </p:nvSpPr>
        <p:spPr/>
        <p:txBody>
          <a:bodyPr/>
          <a:lstStyle>
            <a:lvl1pPr>
              <a:defRPr/>
            </a:lvl1pPr>
          </a:lstStyle>
          <a:p>
            <a:pPr>
              <a:defRPr/>
            </a:pPr>
            <a:r>
              <a:rPr lang="en-GB"/>
              <a:t>www.ivory-network.eu</a:t>
            </a:r>
          </a:p>
        </p:txBody>
      </p:sp>
      <p:sp>
        <p:nvSpPr>
          <p:cNvPr id="9" name="Slide Number Placeholder 6">
            <a:extLst>
              <a:ext uri="{FF2B5EF4-FFF2-40B4-BE49-F238E27FC236}">
                <a16:creationId xmlns:a16="http://schemas.microsoft.com/office/drawing/2014/main" id="{A75D8565-3821-FA85-26F4-1BEA39CEDDA3}"/>
              </a:ext>
            </a:extLst>
          </p:cNvPr>
          <p:cNvSpPr>
            <a:spLocks noGrp="1"/>
          </p:cNvSpPr>
          <p:nvPr>
            <p:ph type="sldNum" sz="quarter" idx="16"/>
          </p:nvPr>
        </p:nvSpPr>
        <p:spPr/>
        <p:txBody>
          <a:bodyPr/>
          <a:lstStyle>
            <a:lvl1pPr>
              <a:defRPr/>
            </a:lvl1pPr>
          </a:lstStyle>
          <a:p>
            <a:pPr>
              <a:defRPr/>
            </a:pPr>
            <a:fld id="{34604C50-C145-4B43-9FA7-A15292DC4C10}" type="slidenum">
              <a:rPr lang="en-GB"/>
              <a:pPr>
                <a:defRPr/>
              </a:pPr>
              <a:t>‹#›</a:t>
            </a:fld>
            <a:endParaRPr lang="en-GB"/>
          </a:p>
        </p:txBody>
      </p:sp>
    </p:spTree>
    <p:extLst>
      <p:ext uri="{BB962C8B-B14F-4D97-AF65-F5344CB8AC3E}">
        <p14:creationId xmlns:p14="http://schemas.microsoft.com/office/powerpoint/2010/main" val="3700185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descr="Marie Skłodowska-Curie Actions Programme &amp; the Widening addition funding: €  335 million to support 1.676 researchers, including 34 who choose coming to  Portugal - Perin">
            <a:extLst>
              <a:ext uri="{FF2B5EF4-FFF2-40B4-BE49-F238E27FC236}">
                <a16:creationId xmlns:a16="http://schemas.microsoft.com/office/drawing/2014/main" id="{EF54F6DA-C291-A930-B0EE-B971D4FBB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8712" y="5876926"/>
            <a:ext cx="153619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3107" y="316194"/>
            <a:ext cx="11382998" cy="3112806"/>
          </a:xfrm>
          <a:noFill/>
        </p:spPr>
        <p:txBody>
          <a:bodyPr anchor="b"/>
          <a:lstStyle>
            <a:lvl1pPr algn="ctr">
              <a:defRPr sz="60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393107" y="3575304"/>
            <a:ext cx="11382998" cy="2280700"/>
          </a:xfrm>
          <a:noFill/>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Footer Placeholder 4">
            <a:extLst>
              <a:ext uri="{FF2B5EF4-FFF2-40B4-BE49-F238E27FC236}">
                <a16:creationId xmlns:a16="http://schemas.microsoft.com/office/drawing/2014/main" id="{841A37DF-E696-1C8F-B203-6EB1691AE2E1}"/>
              </a:ext>
            </a:extLst>
          </p:cNvPr>
          <p:cNvSpPr>
            <a:spLocks noGrp="1"/>
          </p:cNvSpPr>
          <p:nvPr>
            <p:ph type="ftr" sz="quarter" idx="14"/>
          </p:nvPr>
        </p:nvSpPr>
        <p:spPr>
          <a:xfrm>
            <a:off x="4578350" y="6356350"/>
            <a:ext cx="4114800" cy="365125"/>
          </a:xfrm>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F79E08D4-2CC8-189A-3C60-006CBC5773DF}"/>
              </a:ext>
            </a:extLst>
          </p:cNvPr>
          <p:cNvSpPr>
            <a:spLocks noGrp="1"/>
          </p:cNvSpPr>
          <p:nvPr>
            <p:ph type="sldNum" sz="quarter" idx="15"/>
          </p:nvPr>
        </p:nvSpPr>
        <p:spPr/>
        <p:txBody>
          <a:bodyPr/>
          <a:lstStyle>
            <a:lvl1pPr>
              <a:defRPr/>
            </a:lvl1pPr>
          </a:lstStyle>
          <a:p>
            <a:pPr>
              <a:defRPr/>
            </a:pPr>
            <a:fld id="{F7DF5EA6-7C81-4F37-9EDD-224F30436BE8}" type="slidenum">
              <a:rPr lang="en-GB"/>
              <a:pPr>
                <a:defRPr/>
              </a:pPr>
              <a:t>‹#›</a:t>
            </a:fld>
            <a:endParaRPr lang="en-GB" dirty="0"/>
          </a:p>
        </p:txBody>
      </p:sp>
      <p:sp>
        <p:nvSpPr>
          <p:cNvPr id="8" name="TextBox 7">
            <a:extLst>
              <a:ext uri="{FF2B5EF4-FFF2-40B4-BE49-F238E27FC236}">
                <a16:creationId xmlns:a16="http://schemas.microsoft.com/office/drawing/2014/main" id="{EA3D9A07-BE08-F71E-311C-EC3F7A1A10D1}"/>
              </a:ext>
            </a:extLst>
          </p:cNvPr>
          <p:cNvSpPr txBox="1"/>
          <p:nvPr userDrawn="1"/>
        </p:nvSpPr>
        <p:spPr>
          <a:xfrm>
            <a:off x="2438654" y="476385"/>
            <a:ext cx="6775450" cy="757130"/>
          </a:xfrm>
          <a:prstGeom prst="rect">
            <a:avLst/>
          </a:prstGeom>
          <a:noFill/>
        </p:spPr>
        <p:txBody>
          <a:bodyPr wrap="square" rtlCol="0">
            <a:spAutoFit/>
          </a:bodyPr>
          <a:lstStyle/>
          <a:p>
            <a:pPr marL="0" marR="0" lvl="0" indent="0" algn="ctr" defTabSz="914400" rtl="0" eaLnBrk="1" fontAlgn="base" latinLnBrk="0" hangingPunct="1">
              <a:lnSpc>
                <a:spcPct val="90000"/>
              </a:lnSpc>
              <a:spcBef>
                <a:spcPts val="1000"/>
              </a:spcBef>
              <a:spcAft>
                <a:spcPct val="0"/>
              </a:spcAft>
              <a:buClr>
                <a:srgbClr val="ADB9CA"/>
              </a:buClr>
              <a:buSzPct val="90000"/>
              <a:buFont typeface="Wingdings" panose="05000000000000000000" pitchFamily="2" charset="2"/>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n-ea"/>
                <a:cs typeface="+mn-cs"/>
              </a:rPr>
              <a:t>IVORY – AI for Vision Zero in Road Safety</a:t>
            </a:r>
          </a:p>
          <a:p>
            <a:endParaRPr lang="en-GB" dirty="0"/>
          </a:p>
        </p:txBody>
      </p:sp>
      <p:pic>
        <p:nvPicPr>
          <p:cNvPr id="10" name="Picture 9" descr="A colorful circular design on a black background&#10;&#10;Description automatically generated">
            <a:extLst>
              <a:ext uri="{FF2B5EF4-FFF2-40B4-BE49-F238E27FC236}">
                <a16:creationId xmlns:a16="http://schemas.microsoft.com/office/drawing/2014/main" id="{1176D2DF-956E-120A-703A-71F8A7AE1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46" y="96738"/>
            <a:ext cx="2273554" cy="2273554"/>
          </a:xfrm>
          <a:prstGeom prst="rect">
            <a:avLst/>
          </a:prstGeom>
        </p:spPr>
      </p:pic>
    </p:spTree>
    <p:extLst>
      <p:ext uri="{BB962C8B-B14F-4D97-AF65-F5344CB8AC3E}">
        <p14:creationId xmlns:p14="http://schemas.microsoft.com/office/powerpoint/2010/main" val="15454368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9B62F4-7E7D-9EB2-1C2F-3586094616F6}"/>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64B7FDD6-4979-38DC-D1A5-A093601B3DBC}"/>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lumMod val="60000"/>
                  <a:lumOff val="40000"/>
                </a:schemeClr>
              </a:buClr>
              <a:defRPr/>
            </a:lvl1pPr>
            <a:lvl2pPr>
              <a:buClr>
                <a:schemeClr val="accent1">
                  <a:lumMod val="60000"/>
                  <a:lumOff val="40000"/>
                </a:schemeClr>
              </a:buClr>
              <a:buSzPct val="90000"/>
              <a:defRPr/>
            </a:lvl2pPr>
            <a:lvl3pPr>
              <a:buClr>
                <a:schemeClr val="accent1">
                  <a:lumMod val="60000"/>
                  <a:lumOff val="40000"/>
                </a:schemeClr>
              </a:buClr>
              <a:defRPr/>
            </a:lvl3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C07B4A80-C1EB-9A2C-41C4-4039B478D87F}"/>
              </a:ext>
            </a:extLst>
          </p:cNvPr>
          <p:cNvSpPr>
            <a:spLocks noGrp="1"/>
          </p:cNvSpPr>
          <p:nvPr>
            <p:ph type="ftr" sz="quarter" idx="14"/>
          </p:nvPr>
        </p:nvSpPr>
        <p:spPr>
          <a:xfrm>
            <a:off x="4095750" y="6330950"/>
            <a:ext cx="4114800" cy="365125"/>
          </a:xfrm>
        </p:spPr>
        <p:txBody>
          <a:bodyPr/>
          <a:lstStyle>
            <a:lvl1pPr>
              <a:defRPr/>
            </a:lvl1pPr>
          </a:lstStyle>
          <a:p>
            <a:pPr>
              <a:defRPr/>
            </a:pPr>
            <a:r>
              <a:rPr lang="en-GB"/>
              <a:t>www.ivory-network.eu</a:t>
            </a:r>
          </a:p>
        </p:txBody>
      </p:sp>
      <p:sp>
        <p:nvSpPr>
          <p:cNvPr id="8" name="Slide Number Placeholder 5">
            <a:extLst>
              <a:ext uri="{FF2B5EF4-FFF2-40B4-BE49-F238E27FC236}">
                <a16:creationId xmlns:a16="http://schemas.microsoft.com/office/drawing/2014/main" id="{C547F552-D79E-941E-7CE7-A68F488A3C74}"/>
              </a:ext>
            </a:extLst>
          </p:cNvPr>
          <p:cNvSpPr>
            <a:spLocks noGrp="1"/>
          </p:cNvSpPr>
          <p:nvPr>
            <p:ph type="sldNum" sz="quarter" idx="15"/>
          </p:nvPr>
        </p:nvSpPr>
        <p:spPr/>
        <p:txBody>
          <a:bodyPr/>
          <a:lstStyle>
            <a:lvl1pPr>
              <a:defRPr/>
            </a:lvl1pPr>
          </a:lstStyle>
          <a:p>
            <a:pPr>
              <a:defRPr/>
            </a:pPr>
            <a:fld id="{21BDA4F9-2812-42BC-8981-C5FE6A024CD6}" type="slidenum">
              <a:rPr lang="en-GB"/>
              <a:pPr>
                <a:defRPr/>
              </a:pPr>
              <a:t>‹#›</a:t>
            </a:fld>
            <a:endParaRPr lang="en-GB"/>
          </a:p>
        </p:txBody>
      </p:sp>
      <p:pic>
        <p:nvPicPr>
          <p:cNvPr id="10" name="Picture 9" descr="A close up of a logo&#10;&#10;Description automatically generated">
            <a:extLst>
              <a:ext uri="{FF2B5EF4-FFF2-40B4-BE49-F238E27FC236}">
                <a16:creationId xmlns:a16="http://schemas.microsoft.com/office/drawing/2014/main" id="{00A6E231-8897-275B-639F-82F2952424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4829" y="6234493"/>
            <a:ext cx="1886712" cy="516763"/>
          </a:xfrm>
          <a:prstGeom prst="rect">
            <a:avLst/>
          </a:prstGeom>
        </p:spPr>
      </p:pic>
    </p:spTree>
    <p:extLst>
      <p:ext uri="{BB962C8B-B14F-4D97-AF65-F5344CB8AC3E}">
        <p14:creationId xmlns:p14="http://schemas.microsoft.com/office/powerpoint/2010/main" val="3888667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0DC947-6E0C-9013-01A0-1DF83BA66E14}"/>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34CDBF9F-FAFC-0B02-21DD-3391648E07B1}"/>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6" name="Picture 9">
            <a:extLst>
              <a:ext uri="{FF2B5EF4-FFF2-40B4-BE49-F238E27FC236}">
                <a16:creationId xmlns:a16="http://schemas.microsoft.com/office/drawing/2014/main" id="{1831477B-8CFB-8031-31CE-4508CD798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3"/>
              </a:buClr>
              <a:defRPr/>
            </a:lvl1pPr>
            <a:lvl2pPr>
              <a:buClr>
                <a:schemeClr val="accent3"/>
              </a:buClr>
              <a:buSzPct val="90000"/>
              <a:defRPr/>
            </a:lvl2pPr>
            <a:lvl3pPr>
              <a:buClr>
                <a:schemeClr val="accent3"/>
              </a:buClr>
              <a:defRPr/>
            </a:lvl3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C1597205-DBC7-21F4-3C58-5546168CAAEE}"/>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5">
            <a:extLst>
              <a:ext uri="{FF2B5EF4-FFF2-40B4-BE49-F238E27FC236}">
                <a16:creationId xmlns:a16="http://schemas.microsoft.com/office/drawing/2014/main" id="{CDAF4D45-7B04-2022-E1E3-DE8F35C2D77F}"/>
              </a:ext>
            </a:extLst>
          </p:cNvPr>
          <p:cNvSpPr>
            <a:spLocks noGrp="1"/>
          </p:cNvSpPr>
          <p:nvPr>
            <p:ph type="sldNum" sz="quarter" idx="15"/>
          </p:nvPr>
        </p:nvSpPr>
        <p:spPr/>
        <p:txBody>
          <a:bodyPr/>
          <a:lstStyle>
            <a:lvl1pPr>
              <a:defRPr/>
            </a:lvl1pPr>
          </a:lstStyle>
          <a:p>
            <a:pPr>
              <a:defRPr/>
            </a:pPr>
            <a:fld id="{62296CFD-6948-4EE8-82F0-92BD34D314A4}" type="slidenum">
              <a:rPr lang="en-GB"/>
              <a:pPr>
                <a:defRPr/>
              </a:pPr>
              <a:t>‹#›</a:t>
            </a:fld>
            <a:endParaRPr lang="en-GB"/>
          </a:p>
        </p:txBody>
      </p:sp>
    </p:spTree>
    <p:extLst>
      <p:ext uri="{BB962C8B-B14F-4D97-AF65-F5344CB8AC3E}">
        <p14:creationId xmlns:p14="http://schemas.microsoft.com/office/powerpoint/2010/main" val="426771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9089300-2181-5FE6-F298-5CE573FED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4"/>
              </a:buClr>
              <a:defRPr/>
            </a:lvl1pPr>
            <a:lvl2pPr>
              <a:buClr>
                <a:schemeClr val="accent4"/>
              </a:buClr>
              <a:buSzPct val="90000"/>
              <a:defRPr/>
            </a:lvl2pPr>
            <a:lvl3pPr>
              <a:buClr>
                <a:schemeClr val="accent4"/>
              </a:buClr>
              <a:defRPr/>
            </a:lvl3pPr>
          </a:lstStyle>
          <a:p>
            <a:pPr lvl="0"/>
            <a:r>
              <a:rPr lang="en-US"/>
              <a:t>Click to edit Master text styles</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5AC23E9A-9096-39CC-FB4A-DB2BF43B7C79}"/>
              </a:ext>
            </a:extLst>
          </p:cNvPr>
          <p:cNvSpPr>
            <a:spLocks noGrp="1"/>
          </p:cNvSpPr>
          <p:nvPr>
            <p:ph type="ftr" sz="quarter" idx="14"/>
          </p:nvPr>
        </p:nvSpPr>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430DE7FD-489E-7A2A-8AA8-E091D0AB500B}"/>
              </a:ext>
            </a:extLst>
          </p:cNvPr>
          <p:cNvSpPr>
            <a:spLocks noGrp="1"/>
          </p:cNvSpPr>
          <p:nvPr>
            <p:ph type="sldNum" sz="quarter" idx="15"/>
          </p:nvPr>
        </p:nvSpPr>
        <p:spPr/>
        <p:txBody>
          <a:bodyPr/>
          <a:lstStyle>
            <a:lvl1pPr>
              <a:defRPr/>
            </a:lvl1pPr>
          </a:lstStyle>
          <a:p>
            <a:pPr>
              <a:defRPr/>
            </a:pPr>
            <a:fld id="{D1E6F7BD-3CBA-4776-A85A-60E795A1A96E}" type="slidenum">
              <a:rPr lang="en-GB"/>
              <a:pPr>
                <a:defRPr/>
              </a:pPr>
              <a:t>‹#›</a:t>
            </a:fld>
            <a:endParaRPr lang="en-GB"/>
          </a:p>
        </p:txBody>
      </p:sp>
    </p:spTree>
    <p:extLst>
      <p:ext uri="{BB962C8B-B14F-4D97-AF65-F5344CB8AC3E}">
        <p14:creationId xmlns:p14="http://schemas.microsoft.com/office/powerpoint/2010/main" val="1542954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B27199C-9CBA-E98B-78FA-183D8966F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5"/>
              </a:buClr>
              <a:defRPr/>
            </a:lvl1pPr>
            <a:lvl2pPr>
              <a:buClr>
                <a:schemeClr val="accent5"/>
              </a:buClr>
              <a:buSzPct val="90000"/>
              <a:defRPr/>
            </a:lvl2pPr>
            <a:lvl3pPr>
              <a:buClr>
                <a:schemeClr val="accent5"/>
              </a:buClr>
              <a:defRPr/>
            </a:lvl3pPr>
          </a:lstStyle>
          <a:p>
            <a:pPr lvl="0"/>
            <a:r>
              <a:rPr lang="en-US"/>
              <a:t>Click to edit Master text styles</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B4EF31AA-0EAD-1AE3-17CB-06642EA0E5B0}"/>
              </a:ext>
            </a:extLst>
          </p:cNvPr>
          <p:cNvSpPr>
            <a:spLocks noGrp="1"/>
          </p:cNvSpPr>
          <p:nvPr>
            <p:ph type="ftr" sz="quarter" idx="14"/>
          </p:nvPr>
        </p:nvSpPr>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1606E7ED-1205-0C6A-C6E4-0FA90CB958A7}"/>
              </a:ext>
            </a:extLst>
          </p:cNvPr>
          <p:cNvSpPr>
            <a:spLocks noGrp="1"/>
          </p:cNvSpPr>
          <p:nvPr>
            <p:ph type="sldNum" sz="quarter" idx="15"/>
          </p:nvPr>
        </p:nvSpPr>
        <p:spPr/>
        <p:txBody>
          <a:bodyPr/>
          <a:lstStyle>
            <a:lvl1pPr>
              <a:defRPr/>
            </a:lvl1pPr>
          </a:lstStyle>
          <a:p>
            <a:pPr>
              <a:defRPr/>
            </a:pPr>
            <a:fld id="{209390CF-8702-4921-95BC-575EE82FC860}" type="slidenum">
              <a:rPr lang="en-GB"/>
              <a:pPr>
                <a:defRPr/>
              </a:pPr>
              <a:t>‹#›</a:t>
            </a:fld>
            <a:endParaRPr lang="en-GB"/>
          </a:p>
        </p:txBody>
      </p:sp>
    </p:spTree>
    <p:extLst>
      <p:ext uri="{BB962C8B-B14F-4D97-AF65-F5344CB8AC3E}">
        <p14:creationId xmlns:p14="http://schemas.microsoft.com/office/powerpoint/2010/main" val="3114409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3A7073-E72D-3E59-FACD-3ABF770C2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5">
            <a:extLst>
              <a:ext uri="{FF2B5EF4-FFF2-40B4-BE49-F238E27FC236}">
                <a16:creationId xmlns:a16="http://schemas.microsoft.com/office/drawing/2014/main" id="{72B7D1C0-35FB-0B28-4196-2177420656C8}"/>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8CE8CA48-B6A3-4507-1BB7-EBBA06AD53CA}"/>
              </a:ext>
            </a:extLst>
          </p:cNvPr>
          <p:cNvSpPr>
            <a:spLocks noGrp="1"/>
          </p:cNvSpPr>
          <p:nvPr>
            <p:ph type="sldNum" sz="quarter" idx="15"/>
          </p:nvPr>
        </p:nvSpPr>
        <p:spPr/>
        <p:txBody>
          <a:bodyPr/>
          <a:lstStyle>
            <a:lvl1pPr>
              <a:defRPr/>
            </a:lvl1pPr>
          </a:lstStyle>
          <a:p>
            <a:pPr>
              <a:defRPr/>
            </a:pPr>
            <a:fld id="{44F87B77-B257-45D3-8C65-75BE759D60F9}" type="slidenum">
              <a:rPr lang="en-GB"/>
              <a:pPr>
                <a:defRPr/>
              </a:pPr>
              <a:t>‹#›</a:t>
            </a:fld>
            <a:endParaRPr lang="en-GB"/>
          </a:p>
        </p:txBody>
      </p:sp>
    </p:spTree>
    <p:extLst>
      <p:ext uri="{BB962C8B-B14F-4D97-AF65-F5344CB8AC3E}">
        <p14:creationId xmlns:p14="http://schemas.microsoft.com/office/powerpoint/2010/main" val="111470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AC6D98-E2C4-459A-9BED-C59938B79B2B}" type="datetime1">
              <a:rPr lang="en-US" smtClean="0"/>
              <a:t>4/13/2026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B7B6E-AF3A-B64B-190F-FDF9E5DEB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chemeClr val="accent4"/>
              </a:buClr>
              <a:defRPr/>
            </a:lvl1pPr>
            <a:lvl2pPr>
              <a:buClr>
                <a:schemeClr val="accent4"/>
              </a:buClr>
              <a:defRPr/>
            </a:lvl2pPr>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buClr>
                <a:schemeClr val="accent4"/>
              </a:buClr>
              <a:defRPr/>
            </a:lvl1pPr>
            <a:lvl2pPr>
              <a:buClr>
                <a:schemeClr val="accent4"/>
              </a:buClr>
              <a:defRPr/>
            </a:lvl2pPr>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5">
            <a:extLst>
              <a:ext uri="{FF2B5EF4-FFF2-40B4-BE49-F238E27FC236}">
                <a16:creationId xmlns:a16="http://schemas.microsoft.com/office/drawing/2014/main" id="{5AB1E200-F29C-D367-B7AB-DA64C1A651B9}"/>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BBC3226A-B41B-7792-5C05-FEFCD41F372E}"/>
              </a:ext>
            </a:extLst>
          </p:cNvPr>
          <p:cNvSpPr>
            <a:spLocks noGrp="1"/>
          </p:cNvSpPr>
          <p:nvPr>
            <p:ph type="sldNum" sz="quarter" idx="15"/>
          </p:nvPr>
        </p:nvSpPr>
        <p:spPr/>
        <p:txBody>
          <a:bodyPr/>
          <a:lstStyle>
            <a:lvl1pPr>
              <a:defRPr/>
            </a:lvl1pPr>
          </a:lstStyle>
          <a:p>
            <a:pPr>
              <a:defRPr/>
            </a:pPr>
            <a:fld id="{02866D9E-99A9-4604-8FEC-8F274D4C2F13}" type="slidenum">
              <a:rPr lang="en-GB"/>
              <a:pPr>
                <a:defRPr/>
              </a:pPr>
              <a:t>‹#›</a:t>
            </a:fld>
            <a:endParaRPr lang="en-GB"/>
          </a:p>
        </p:txBody>
      </p:sp>
    </p:spTree>
    <p:extLst>
      <p:ext uri="{BB962C8B-B14F-4D97-AF65-F5344CB8AC3E}">
        <p14:creationId xmlns:p14="http://schemas.microsoft.com/office/powerpoint/2010/main" val="3719472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6D332-1BFF-A700-4250-7376A6B5D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chemeClr val="accent5"/>
              </a:buClr>
              <a:defRPr/>
            </a:lvl1pPr>
            <a:lvl2pPr>
              <a:buClr>
                <a:schemeClr val="accent5"/>
              </a:buClr>
              <a:defRPr/>
            </a:lvl2pPr>
            <a:lvl3pPr>
              <a:buClr>
                <a:schemeClr val="accent5"/>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buClr>
                <a:schemeClr val="accent5"/>
              </a:buClr>
              <a:defRPr/>
            </a:lvl1pPr>
            <a:lvl2pPr>
              <a:buClr>
                <a:schemeClr val="accent5"/>
              </a:buClr>
              <a:defRPr/>
            </a:lvl2pPr>
            <a:lvl3pPr>
              <a:buClr>
                <a:schemeClr val="accent5"/>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5">
            <a:extLst>
              <a:ext uri="{FF2B5EF4-FFF2-40B4-BE49-F238E27FC236}">
                <a16:creationId xmlns:a16="http://schemas.microsoft.com/office/drawing/2014/main" id="{DD6385E9-B6E7-3140-8DF1-ED6C793EA4C3}"/>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7D54DEB9-1EA7-8EDA-5AC1-B83DBC8B0D5C}"/>
              </a:ext>
            </a:extLst>
          </p:cNvPr>
          <p:cNvSpPr>
            <a:spLocks noGrp="1"/>
          </p:cNvSpPr>
          <p:nvPr>
            <p:ph type="sldNum" sz="quarter" idx="15"/>
          </p:nvPr>
        </p:nvSpPr>
        <p:spPr/>
        <p:txBody>
          <a:bodyPr/>
          <a:lstStyle>
            <a:lvl1pPr>
              <a:defRPr/>
            </a:lvl1pPr>
          </a:lstStyle>
          <a:p>
            <a:pPr>
              <a:defRPr/>
            </a:pPr>
            <a:fld id="{F26962BA-8B97-4B41-9ADB-CD821A99A820}" type="slidenum">
              <a:rPr lang="en-GB"/>
              <a:pPr>
                <a:defRPr/>
              </a:pPr>
              <a:t>‹#›</a:t>
            </a:fld>
            <a:endParaRPr lang="en-GB"/>
          </a:p>
        </p:txBody>
      </p:sp>
    </p:spTree>
    <p:extLst>
      <p:ext uri="{BB962C8B-B14F-4D97-AF65-F5344CB8AC3E}">
        <p14:creationId xmlns:p14="http://schemas.microsoft.com/office/powerpoint/2010/main" val="3383250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344AB6B-ED44-B73D-0D3F-EED352A27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Picture Placeholder 8"/>
          <p:cNvSpPr>
            <a:spLocks noGrp="1"/>
          </p:cNvSpPr>
          <p:nvPr>
            <p:ph type="pic" sz="quarter" idx="13"/>
          </p:nvPr>
        </p:nvSpPr>
        <p:spPr>
          <a:xfrm>
            <a:off x="8610600" y="6176963"/>
            <a:ext cx="2743200" cy="681037"/>
          </a:xfrm>
        </p:spPr>
        <p:txBody>
          <a:bodyPr rtlCol="0">
            <a:normAutofit/>
          </a:bodyPr>
          <a:lstStyle>
            <a:lvl1pPr marL="0" indent="0">
              <a:buNone/>
              <a:defRPr/>
            </a:lvl1pPr>
          </a:lstStyle>
          <a:p>
            <a:pPr lvl="0"/>
            <a:r>
              <a:rPr lang="en-US" noProof="0"/>
              <a:t>Click icon to add picture</a:t>
            </a:r>
            <a:endParaRPr lang="en-GB" noProof="0" dirty="0"/>
          </a:p>
        </p:txBody>
      </p:sp>
      <p:sp>
        <p:nvSpPr>
          <p:cNvPr id="5" name="Footer Placeholder 3">
            <a:extLst>
              <a:ext uri="{FF2B5EF4-FFF2-40B4-BE49-F238E27FC236}">
                <a16:creationId xmlns:a16="http://schemas.microsoft.com/office/drawing/2014/main" id="{B787BCFD-2CA4-ACB7-3BA0-AE025CBA99A7}"/>
              </a:ext>
            </a:extLst>
          </p:cNvPr>
          <p:cNvSpPr>
            <a:spLocks noGrp="1"/>
          </p:cNvSpPr>
          <p:nvPr>
            <p:ph type="ftr" sz="quarter" idx="14"/>
          </p:nvPr>
        </p:nvSpPr>
        <p:spPr/>
        <p:txBody>
          <a:bodyPr/>
          <a:lstStyle>
            <a:lvl1pPr>
              <a:defRPr/>
            </a:lvl1pPr>
          </a:lstStyle>
          <a:p>
            <a:pPr>
              <a:defRPr/>
            </a:pPr>
            <a:r>
              <a:rPr lang="en-GB"/>
              <a:t>www.ivory-network.eu</a:t>
            </a:r>
          </a:p>
        </p:txBody>
      </p:sp>
      <p:sp>
        <p:nvSpPr>
          <p:cNvPr id="6" name="Slide Number Placeholder 4">
            <a:extLst>
              <a:ext uri="{FF2B5EF4-FFF2-40B4-BE49-F238E27FC236}">
                <a16:creationId xmlns:a16="http://schemas.microsoft.com/office/drawing/2014/main" id="{FDD7AD9F-7A55-08F9-F41F-2089172A740B}"/>
              </a:ext>
            </a:extLst>
          </p:cNvPr>
          <p:cNvSpPr>
            <a:spLocks noGrp="1"/>
          </p:cNvSpPr>
          <p:nvPr>
            <p:ph type="sldNum" sz="quarter" idx="15"/>
          </p:nvPr>
        </p:nvSpPr>
        <p:spPr/>
        <p:txBody>
          <a:bodyPr/>
          <a:lstStyle>
            <a:lvl1pPr>
              <a:defRPr/>
            </a:lvl1pPr>
          </a:lstStyle>
          <a:p>
            <a:pPr>
              <a:defRPr/>
            </a:pPr>
            <a:fld id="{27CE8477-D448-4861-8451-F2D6800BF08B}" type="slidenum">
              <a:rPr lang="en-GB"/>
              <a:pPr>
                <a:defRPr/>
              </a:pPr>
              <a:t>‹#›</a:t>
            </a:fld>
            <a:endParaRPr lang="en-GB"/>
          </a:p>
        </p:txBody>
      </p:sp>
    </p:spTree>
    <p:extLst>
      <p:ext uri="{BB962C8B-B14F-4D97-AF65-F5344CB8AC3E}">
        <p14:creationId xmlns:p14="http://schemas.microsoft.com/office/powerpoint/2010/main" val="395182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766B52B2-E13E-BFAF-D1B6-1D210BDFE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a:extLst>
              <a:ext uri="{FF2B5EF4-FFF2-40B4-BE49-F238E27FC236}">
                <a16:creationId xmlns:a16="http://schemas.microsoft.com/office/drawing/2014/main" id="{28578081-290F-255B-CBA7-8B03206E5D87}"/>
              </a:ext>
            </a:extLst>
          </p:cNvPr>
          <p:cNvSpPr>
            <a:spLocks noGrp="1"/>
          </p:cNvSpPr>
          <p:nvPr>
            <p:ph type="ftr" sz="quarter" idx="14"/>
          </p:nvPr>
        </p:nvSpPr>
        <p:spPr/>
        <p:txBody>
          <a:bodyPr/>
          <a:lstStyle>
            <a:lvl1pPr>
              <a:defRPr/>
            </a:lvl1pPr>
          </a:lstStyle>
          <a:p>
            <a:pPr>
              <a:defRPr/>
            </a:pPr>
            <a:r>
              <a:rPr lang="en-GB"/>
              <a:t>www.ivory-network.eu</a:t>
            </a:r>
          </a:p>
        </p:txBody>
      </p:sp>
      <p:sp>
        <p:nvSpPr>
          <p:cNvPr id="5" name="Slide Number Placeholder 3">
            <a:extLst>
              <a:ext uri="{FF2B5EF4-FFF2-40B4-BE49-F238E27FC236}">
                <a16:creationId xmlns:a16="http://schemas.microsoft.com/office/drawing/2014/main" id="{FB988152-46E3-452F-7313-FEF46B4638DB}"/>
              </a:ext>
            </a:extLst>
          </p:cNvPr>
          <p:cNvSpPr>
            <a:spLocks noGrp="1"/>
          </p:cNvSpPr>
          <p:nvPr>
            <p:ph type="sldNum" sz="quarter" idx="15"/>
          </p:nvPr>
        </p:nvSpPr>
        <p:spPr/>
        <p:txBody>
          <a:bodyPr/>
          <a:lstStyle>
            <a:lvl1pPr>
              <a:defRPr/>
            </a:lvl1pPr>
          </a:lstStyle>
          <a:p>
            <a:pPr>
              <a:defRPr/>
            </a:pPr>
            <a:fld id="{7FEF4C73-4CFD-4F7A-B241-3579D4D49207}" type="slidenum">
              <a:rPr lang="en-GB"/>
              <a:pPr>
                <a:defRPr/>
              </a:pPr>
              <a:t>‹#›</a:t>
            </a:fld>
            <a:endParaRPr lang="en-GB"/>
          </a:p>
        </p:txBody>
      </p:sp>
    </p:spTree>
    <p:extLst>
      <p:ext uri="{BB962C8B-B14F-4D97-AF65-F5344CB8AC3E}">
        <p14:creationId xmlns:p14="http://schemas.microsoft.com/office/powerpoint/2010/main" val="2681342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B26D7-7F5B-63A5-763E-0FD13146B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5">
            <a:extLst>
              <a:ext uri="{FF2B5EF4-FFF2-40B4-BE49-F238E27FC236}">
                <a16:creationId xmlns:a16="http://schemas.microsoft.com/office/drawing/2014/main" id="{463FE308-9609-A07B-E517-1E1404EA99C8}"/>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4A3AD448-F030-9808-942B-10593A2F7A2D}"/>
              </a:ext>
            </a:extLst>
          </p:cNvPr>
          <p:cNvSpPr>
            <a:spLocks noGrp="1"/>
          </p:cNvSpPr>
          <p:nvPr>
            <p:ph type="sldNum" sz="quarter" idx="15"/>
          </p:nvPr>
        </p:nvSpPr>
        <p:spPr/>
        <p:txBody>
          <a:bodyPr/>
          <a:lstStyle>
            <a:lvl1pPr>
              <a:defRPr/>
            </a:lvl1pPr>
          </a:lstStyle>
          <a:p>
            <a:pPr>
              <a:defRPr/>
            </a:pPr>
            <a:fld id="{574FB580-C655-4F1C-BB3B-C2B79F1720AE}" type="slidenum">
              <a:rPr lang="en-GB"/>
              <a:pPr>
                <a:defRPr/>
              </a:pPr>
              <a:t>‹#›</a:t>
            </a:fld>
            <a:endParaRPr lang="en-GB"/>
          </a:p>
        </p:txBody>
      </p:sp>
    </p:spTree>
    <p:extLst>
      <p:ext uri="{BB962C8B-B14F-4D97-AF65-F5344CB8AC3E}">
        <p14:creationId xmlns:p14="http://schemas.microsoft.com/office/powerpoint/2010/main" val="605268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BC5C17-19DC-C1F0-A8BA-D071037C3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6598331" y="-666750"/>
            <a:ext cx="6172200" cy="487362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a:xfrm>
            <a:off x="5225258" y="2900590"/>
            <a:ext cx="3932237" cy="2738210"/>
          </a:xfrm>
          <a:prstGeom prst="ellipse">
            <a:avLst/>
          </a:prstGeom>
        </p:spPr>
        <p:style>
          <a:lnRef idx="0">
            <a:schemeClr val="accent6"/>
          </a:lnRef>
          <a:fillRef idx="3">
            <a:schemeClr val="accent6"/>
          </a:fillRef>
          <a:effectRef idx="3">
            <a:schemeClr val="accent6"/>
          </a:effectRef>
          <a:fontRef idx="minor">
            <a:schemeClr val="lt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7" name="Footer Placeholder 5">
            <a:extLst>
              <a:ext uri="{FF2B5EF4-FFF2-40B4-BE49-F238E27FC236}">
                <a16:creationId xmlns:a16="http://schemas.microsoft.com/office/drawing/2014/main" id="{B7749B21-72FD-9A23-6D21-E6E14482F811}"/>
              </a:ext>
            </a:extLst>
          </p:cNvPr>
          <p:cNvSpPr>
            <a:spLocks noGrp="1"/>
          </p:cNvSpPr>
          <p:nvPr>
            <p:ph type="ftr" sz="quarter" idx="15"/>
          </p:nvPr>
        </p:nvSpPr>
        <p:spPr/>
        <p:txBody>
          <a:bodyPr/>
          <a:lstStyle>
            <a:lvl1pPr>
              <a:defRPr/>
            </a:lvl1pPr>
          </a:lstStyle>
          <a:p>
            <a:pPr>
              <a:defRPr/>
            </a:pPr>
            <a:r>
              <a:rPr lang="en-GB"/>
              <a:t>www.ivory-network.eu</a:t>
            </a:r>
          </a:p>
        </p:txBody>
      </p:sp>
      <p:sp>
        <p:nvSpPr>
          <p:cNvPr id="9" name="Slide Number Placeholder 6">
            <a:extLst>
              <a:ext uri="{FF2B5EF4-FFF2-40B4-BE49-F238E27FC236}">
                <a16:creationId xmlns:a16="http://schemas.microsoft.com/office/drawing/2014/main" id="{A75D8565-3821-FA85-26F4-1BEA39CEDDA3}"/>
              </a:ext>
            </a:extLst>
          </p:cNvPr>
          <p:cNvSpPr>
            <a:spLocks noGrp="1"/>
          </p:cNvSpPr>
          <p:nvPr>
            <p:ph type="sldNum" sz="quarter" idx="16"/>
          </p:nvPr>
        </p:nvSpPr>
        <p:spPr/>
        <p:txBody>
          <a:bodyPr/>
          <a:lstStyle>
            <a:lvl1pPr>
              <a:defRPr/>
            </a:lvl1pPr>
          </a:lstStyle>
          <a:p>
            <a:pPr>
              <a:defRPr/>
            </a:pPr>
            <a:fld id="{34604C50-C145-4B43-9FA7-A15292DC4C10}" type="slidenum">
              <a:rPr lang="en-GB"/>
              <a:pPr>
                <a:defRPr/>
              </a:pPr>
              <a:t>‹#›</a:t>
            </a:fld>
            <a:endParaRPr lang="en-GB"/>
          </a:p>
        </p:txBody>
      </p:sp>
    </p:spTree>
    <p:extLst>
      <p:ext uri="{BB962C8B-B14F-4D97-AF65-F5344CB8AC3E}">
        <p14:creationId xmlns:p14="http://schemas.microsoft.com/office/powerpoint/2010/main" val="212305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E74E1C-9DB9-4E4C-9AAA-AA03F13622FA}" type="datetime1">
              <a:rPr lang="en-US" smtClean="0"/>
              <a:t>4/13/2026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0C796C-5AC1-442F-8EC9-F041EE7D1795}" type="datetime1">
              <a:rPr lang="en-US" smtClean="0"/>
              <a:t>4/13/2026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8897DD-663A-4864-9232-4ECADAE07E38}" type="datetime1">
              <a:rPr lang="en-US" smtClean="0"/>
              <a:t>4/13/2026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3944C1A-898B-4EB4-91CB-8634733495EA}" type="datetime1">
              <a:rPr lang="en-US" smtClean="0"/>
              <a:t>4/13/2026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C678EC3-2991-489B-84AE-7D3E962F9FAF}" type="datetime1">
              <a:rPr lang="en-US" smtClean="0"/>
              <a:t>4/13/2026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E7B0E9-A72D-4800-9A81-1BF998030434}" type="datetime1">
              <a:rPr lang="en-US" smtClean="0"/>
              <a:t>4/13/2026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www.ivory-network.eu</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0" descr="flag_yellow_high.jpg">
            <a:extLst>
              <a:ext uri="{FF2B5EF4-FFF2-40B4-BE49-F238E27FC236}">
                <a16:creationId xmlns:a16="http://schemas.microsoft.com/office/drawing/2014/main" id="{5A0955AD-8E3D-ADBC-E501-B9553903A21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88603" y="6263480"/>
            <a:ext cx="763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36D02F27-DBC1-FAE8-5131-ED137F66AF93}"/>
              </a:ext>
            </a:extLst>
          </p:cNvPr>
          <p:cNvSpPr txBox="1">
            <a:spLocks noChangeArrowheads="1"/>
          </p:cNvSpPr>
          <p:nvPr userDrawn="1"/>
        </p:nvSpPr>
        <p:spPr bwMode="auto">
          <a:xfrm>
            <a:off x="1121418" y="6398418"/>
            <a:ext cx="242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800"/>
              </a:spcAft>
            </a:pPr>
            <a:r>
              <a:rPr lang="en-GB" altLang="en-US" sz="800" dirty="0">
                <a:solidFill>
                  <a:srgbClr val="808080"/>
                </a:solidFill>
                <a:latin typeface="Arial" panose="020B0604020202020204" pitchFamily="34" charset="0"/>
                <a:ea typeface="Times New Roman" panose="02020603050405020304" pitchFamily="18" charset="0"/>
                <a:cs typeface="Arial" panose="020B0604020202020204" pitchFamily="34" charset="0"/>
              </a:rPr>
              <a:t>This project has received funding from the European Union’s Horizon Europe research and innovation programme under grant agreement No 101119590</a:t>
            </a:r>
            <a:endParaRPr lang="nl-BE" altLang="en-US" sz="800" dirty="0">
              <a:solidFill>
                <a:srgbClr val="808080"/>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Footer Placeholder 11">
            <a:extLst>
              <a:ext uri="{FF2B5EF4-FFF2-40B4-BE49-F238E27FC236}">
                <a16:creationId xmlns:a16="http://schemas.microsoft.com/office/drawing/2014/main" id="{877E8F59-B6BF-53F2-F899-C5A1BF06FD76}"/>
              </a:ext>
            </a:extLst>
          </p:cNvPr>
          <p:cNvSpPr txBox="1">
            <a:spLocks/>
          </p:cNvSpPr>
          <p:nvPr userDrawn="1"/>
        </p:nvSpPr>
        <p:spPr>
          <a:xfrm>
            <a:off x="4572000" y="6389299"/>
            <a:ext cx="4114800" cy="365125"/>
          </a:xfrm>
          <a:prstGeom prst="rect">
            <a:avLst/>
          </a:prstGeom>
        </p:spPr>
        <p:txBody>
          <a:bodyPr vert="horz" lIns="91440" tIns="45720" rIns="91440" bIns="45720" rtlCol="0" anchor="ctr"/>
          <a:lstStyle>
            <a:defPPr>
              <a:defRPr lang="en-US"/>
            </a:defPPr>
            <a:lvl1pPr marL="0" algn="ctr" defTabSz="457200" rtl="0" eaLnBrk="1" fontAlgn="auto" latinLnBrk="0" hangingPunct="1">
              <a:spcBef>
                <a:spcPts val="0"/>
              </a:spcBef>
              <a:spcAft>
                <a:spcPts val="0"/>
              </a:spcAft>
              <a:defRPr sz="1600" b="1" kern="1200" dirty="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8496B0"/>
                </a:solidFill>
                <a:effectLst/>
                <a:uLnTx/>
                <a:uFillTx/>
                <a:latin typeface="Calibri" panose="020F0502020204030204"/>
                <a:ea typeface="+mn-ea"/>
                <a:cs typeface="+mn-cs"/>
              </a:rPr>
              <a:t>www.ivory-network.eu</a:t>
            </a:r>
          </a:p>
        </p:txBody>
      </p:sp>
      <p:pic>
        <p:nvPicPr>
          <p:cNvPr id="12" name="Picture 11" descr="A close up of a logo&#10;&#10;Description automatically generated">
            <a:extLst>
              <a:ext uri="{FF2B5EF4-FFF2-40B4-BE49-F238E27FC236}">
                <a16:creationId xmlns:a16="http://schemas.microsoft.com/office/drawing/2014/main" id="{E66B2A6F-29D1-E55F-2AFA-F143D50607F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016685" y="6251542"/>
            <a:ext cx="1886712" cy="516763"/>
          </a:xfrm>
          <a:prstGeom prst="rect">
            <a:avLst/>
          </a:prstGeom>
        </p:spPr>
      </p:pic>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FB6042-360F-13B9-228E-3A5A1DDF6CDB}"/>
              </a:ext>
            </a:extLst>
          </p:cNvPr>
          <p:cNvSpPr>
            <a:spLocks noGrp="1" noChangeArrowheads="1"/>
          </p:cNvSpPr>
          <p:nvPr>
            <p:ph type="title"/>
          </p:nvPr>
        </p:nvSpPr>
        <p:spPr bwMode="auto">
          <a:xfrm>
            <a:off x="838200" y="365125"/>
            <a:ext cx="105156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AF95431-62AF-B9E7-BC67-4A4AB4587FAA}"/>
              </a:ext>
            </a:extLst>
          </p:cNvPr>
          <p:cNvSpPr>
            <a:spLocks noGrp="1" noChangeArrowheads="1"/>
          </p:cNvSpPr>
          <p:nvPr>
            <p:ph type="body" idx="1"/>
          </p:nvPr>
        </p:nvSpPr>
        <p:spPr bwMode="auto">
          <a:xfrm>
            <a:off x="838200" y="1600200"/>
            <a:ext cx="105156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0"/>
            <a:endParaRPr lang="en-GB" altLang="en-US"/>
          </a:p>
          <a:p>
            <a:pPr lvl="2"/>
            <a:endParaRPr lang="en-GB" altLang="en-US"/>
          </a:p>
          <a:p>
            <a:pPr lvl="2"/>
            <a:endParaRPr lang="en-GB" altLang="en-US"/>
          </a:p>
          <a:p>
            <a:pPr lvl="2"/>
            <a:endParaRPr lang="en-GB" altLang="en-US"/>
          </a:p>
        </p:txBody>
      </p:sp>
      <p:sp>
        <p:nvSpPr>
          <p:cNvPr id="1028" name="TextBox 9">
            <a:extLst>
              <a:ext uri="{FF2B5EF4-FFF2-40B4-BE49-F238E27FC236}">
                <a16:creationId xmlns:a16="http://schemas.microsoft.com/office/drawing/2014/main" id="{88D54967-5542-73EE-E4B7-8C23D2AAF646}"/>
              </a:ext>
            </a:extLst>
          </p:cNvPr>
          <p:cNvSpPr txBox="1">
            <a:spLocks noChangeArrowheads="1"/>
          </p:cNvSpPr>
          <p:nvPr/>
        </p:nvSpPr>
        <p:spPr bwMode="auto">
          <a:xfrm>
            <a:off x="1277938" y="6351588"/>
            <a:ext cx="242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800"/>
              </a:spcAft>
            </a:pPr>
            <a:r>
              <a:rPr lang="en-GB" altLang="en-US" sz="800">
                <a:solidFill>
                  <a:srgbClr val="808080"/>
                </a:solidFill>
                <a:latin typeface="Arial" panose="020B0604020202020204" pitchFamily="34" charset="0"/>
                <a:ea typeface="Times New Roman" panose="02020603050405020304" pitchFamily="18" charset="0"/>
                <a:cs typeface="Arial" panose="020B0604020202020204" pitchFamily="34" charset="0"/>
              </a:rPr>
              <a:t>This project has received funding from the European Union’s Horizon Europe research and innovation programme under grant agreement No 101119590</a:t>
            </a:r>
            <a:endParaRPr lang="nl-BE" altLang="en-US" sz="800">
              <a:solidFill>
                <a:srgbClr val="80808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29" name="Picture 10" descr="flag_yellow_high.jpg">
            <a:extLst>
              <a:ext uri="{FF2B5EF4-FFF2-40B4-BE49-F238E27FC236}">
                <a16:creationId xmlns:a16="http://schemas.microsoft.com/office/drawing/2014/main" id="{96127130-B36B-A7FF-7CAF-81CE4B4D23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550" y="6245225"/>
            <a:ext cx="763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1">
            <a:extLst>
              <a:ext uri="{FF2B5EF4-FFF2-40B4-BE49-F238E27FC236}">
                <a16:creationId xmlns:a16="http://schemas.microsoft.com/office/drawing/2014/main" id="{E780DDFB-7695-C035-67F9-1EC83C177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600" b="1" dirty="0">
                <a:solidFill>
                  <a:schemeClr val="accent2"/>
                </a:solidFill>
                <a:latin typeface="+mn-lt"/>
              </a:defRPr>
            </a:lvl1pPr>
          </a:lstStyle>
          <a:p>
            <a:pPr>
              <a:defRPr/>
            </a:pPr>
            <a:r>
              <a:rPr lang="en-GB"/>
              <a:t>www.ivory-network.eu</a:t>
            </a:r>
          </a:p>
        </p:txBody>
      </p:sp>
      <p:sp>
        <p:nvSpPr>
          <p:cNvPr id="13" name="Slide Number Placeholder 12">
            <a:extLst>
              <a:ext uri="{FF2B5EF4-FFF2-40B4-BE49-F238E27FC236}">
                <a16:creationId xmlns:a16="http://schemas.microsoft.com/office/drawing/2014/main" id="{14DED33F-5571-B2A0-ADE6-212372C27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600" b="1" smtClean="0">
                <a:solidFill>
                  <a:schemeClr val="accent2"/>
                </a:solidFill>
                <a:latin typeface="+mn-lt"/>
              </a:defRPr>
            </a:lvl1pPr>
          </a:lstStyle>
          <a:p>
            <a:pPr>
              <a:defRPr/>
            </a:pPr>
            <a:fld id="{1E6A180F-D728-43F2-8A1E-48877654AF7D}" type="slidenum">
              <a:rPr lang="en-GB"/>
              <a:pPr>
                <a:defRPr/>
              </a:pPr>
              <a:t>‹#›</a:t>
            </a:fld>
            <a:endParaRPr lang="en-GB" dirty="0"/>
          </a:p>
        </p:txBody>
      </p:sp>
      <p:sp>
        <p:nvSpPr>
          <p:cNvPr id="1032" name="TextBox 9">
            <a:extLst>
              <a:ext uri="{FF2B5EF4-FFF2-40B4-BE49-F238E27FC236}">
                <a16:creationId xmlns:a16="http://schemas.microsoft.com/office/drawing/2014/main" id="{B2130842-137B-FA5D-9767-9C9182B8EE3E}"/>
              </a:ext>
            </a:extLst>
          </p:cNvPr>
          <p:cNvSpPr txBox="1">
            <a:spLocks noChangeArrowheads="1"/>
          </p:cNvSpPr>
          <p:nvPr/>
        </p:nvSpPr>
        <p:spPr bwMode="auto">
          <a:xfrm>
            <a:off x="1277938" y="6351588"/>
            <a:ext cx="242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800"/>
              </a:spcAft>
            </a:pPr>
            <a:r>
              <a:rPr lang="en-GB" altLang="en-US" sz="800">
                <a:solidFill>
                  <a:srgbClr val="808080"/>
                </a:solidFill>
                <a:latin typeface="Arial" panose="020B0604020202020204" pitchFamily="34" charset="0"/>
                <a:ea typeface="Times New Roman" panose="02020603050405020304" pitchFamily="18" charset="0"/>
                <a:cs typeface="Arial" panose="020B0604020202020204" pitchFamily="34" charset="0"/>
              </a:rPr>
              <a:t>This project has received funding from the European Union’s Horizon Europe research and innovation programme under grant agreement No 101119590</a:t>
            </a:r>
            <a:endParaRPr lang="nl-BE" altLang="en-US" sz="800">
              <a:solidFill>
                <a:srgbClr val="80808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33" name="Picture 10" descr="flag_yellow_high.jpg">
            <a:extLst>
              <a:ext uri="{FF2B5EF4-FFF2-40B4-BE49-F238E27FC236}">
                <a16:creationId xmlns:a16="http://schemas.microsoft.com/office/drawing/2014/main" id="{4D562E26-B853-629E-5B7E-49DF75FEA7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550" y="6245225"/>
            <a:ext cx="763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72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1" fontAlgn="base" hangingPunct="1">
        <a:lnSpc>
          <a:spcPct val="90000"/>
        </a:lnSpc>
        <a:spcBef>
          <a:spcPct val="0"/>
        </a:spcBef>
        <a:spcAft>
          <a:spcPct val="0"/>
        </a:spcAft>
        <a:defRPr sz="4400" b="1" kern="1200">
          <a:solidFill>
            <a:schemeClr val="accent1"/>
          </a:solidFill>
          <a:latin typeface="+mn-lt"/>
          <a:ea typeface="+mj-ea"/>
          <a:cs typeface="+mj-cs"/>
        </a:defRPr>
      </a:lvl1pPr>
      <a:lvl2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9pPr>
    </p:titleStyle>
    <p:bodyStyle>
      <a:lvl1pPr marL="357188" indent="-357188" algn="l" rtl="0" eaLnBrk="1" fontAlgn="base" hangingPunct="1">
        <a:lnSpc>
          <a:spcPct val="90000"/>
        </a:lnSpc>
        <a:spcBef>
          <a:spcPts val="1000"/>
        </a:spcBef>
        <a:spcAft>
          <a:spcPct val="0"/>
        </a:spcAft>
        <a:buClr>
          <a:srgbClr val="ADB9CA"/>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rgbClr val="B8C3D1"/>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rgbClr val="B8C3D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FB6042-360F-13B9-228E-3A5A1DDF6CDB}"/>
              </a:ext>
            </a:extLst>
          </p:cNvPr>
          <p:cNvSpPr>
            <a:spLocks noGrp="1" noChangeArrowheads="1"/>
          </p:cNvSpPr>
          <p:nvPr>
            <p:ph type="title"/>
          </p:nvPr>
        </p:nvSpPr>
        <p:spPr bwMode="auto">
          <a:xfrm>
            <a:off x="838200" y="365125"/>
            <a:ext cx="105156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AF95431-62AF-B9E7-BC67-4A4AB4587FAA}"/>
              </a:ext>
            </a:extLst>
          </p:cNvPr>
          <p:cNvSpPr>
            <a:spLocks noGrp="1" noChangeArrowheads="1"/>
          </p:cNvSpPr>
          <p:nvPr>
            <p:ph type="body" idx="1"/>
          </p:nvPr>
        </p:nvSpPr>
        <p:spPr bwMode="auto">
          <a:xfrm>
            <a:off x="838200" y="1600200"/>
            <a:ext cx="105156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0"/>
            <a:endParaRPr lang="en-GB" altLang="en-US"/>
          </a:p>
          <a:p>
            <a:pPr lvl="2"/>
            <a:endParaRPr lang="en-GB" altLang="en-US"/>
          </a:p>
          <a:p>
            <a:pPr lvl="2"/>
            <a:endParaRPr lang="en-GB" altLang="en-US"/>
          </a:p>
          <a:p>
            <a:pPr lvl="2"/>
            <a:endParaRPr lang="en-GB" altLang="en-US"/>
          </a:p>
        </p:txBody>
      </p:sp>
      <p:sp>
        <p:nvSpPr>
          <p:cNvPr id="1028" name="TextBox 9">
            <a:extLst>
              <a:ext uri="{FF2B5EF4-FFF2-40B4-BE49-F238E27FC236}">
                <a16:creationId xmlns:a16="http://schemas.microsoft.com/office/drawing/2014/main" id="{88D54967-5542-73EE-E4B7-8C23D2AAF646}"/>
              </a:ext>
            </a:extLst>
          </p:cNvPr>
          <p:cNvSpPr txBox="1">
            <a:spLocks noChangeArrowheads="1"/>
          </p:cNvSpPr>
          <p:nvPr/>
        </p:nvSpPr>
        <p:spPr bwMode="auto">
          <a:xfrm>
            <a:off x="1277938" y="6351588"/>
            <a:ext cx="242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800"/>
              </a:spcAft>
            </a:pPr>
            <a:r>
              <a:rPr lang="en-GB" altLang="en-US" sz="800">
                <a:solidFill>
                  <a:srgbClr val="808080"/>
                </a:solidFill>
                <a:latin typeface="Arial" panose="020B0604020202020204" pitchFamily="34" charset="0"/>
                <a:ea typeface="Times New Roman" panose="02020603050405020304" pitchFamily="18" charset="0"/>
                <a:cs typeface="Arial" panose="020B0604020202020204" pitchFamily="34" charset="0"/>
              </a:rPr>
              <a:t>This project has received funding from the European Union’s Horizon Europe research and innovation programme under grant agreement No 101119590</a:t>
            </a:r>
            <a:endParaRPr lang="nl-BE" altLang="en-US" sz="800">
              <a:solidFill>
                <a:srgbClr val="80808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29" name="Picture 10" descr="flag_yellow_high.jpg">
            <a:extLst>
              <a:ext uri="{FF2B5EF4-FFF2-40B4-BE49-F238E27FC236}">
                <a16:creationId xmlns:a16="http://schemas.microsoft.com/office/drawing/2014/main" id="{96127130-B36B-A7FF-7CAF-81CE4B4D23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550" y="6245225"/>
            <a:ext cx="763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1">
            <a:extLst>
              <a:ext uri="{FF2B5EF4-FFF2-40B4-BE49-F238E27FC236}">
                <a16:creationId xmlns:a16="http://schemas.microsoft.com/office/drawing/2014/main" id="{E780DDFB-7695-C035-67F9-1EC83C177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600" b="1" dirty="0">
                <a:solidFill>
                  <a:schemeClr val="accent2"/>
                </a:solidFill>
                <a:latin typeface="+mn-lt"/>
              </a:defRPr>
            </a:lvl1pPr>
          </a:lstStyle>
          <a:p>
            <a:pPr>
              <a:defRPr/>
            </a:pPr>
            <a:r>
              <a:rPr lang="en-GB" dirty="0"/>
              <a:t>www.ivory-network.eu</a:t>
            </a:r>
          </a:p>
        </p:txBody>
      </p:sp>
      <p:sp>
        <p:nvSpPr>
          <p:cNvPr id="13" name="Slide Number Placeholder 12">
            <a:extLst>
              <a:ext uri="{FF2B5EF4-FFF2-40B4-BE49-F238E27FC236}">
                <a16:creationId xmlns:a16="http://schemas.microsoft.com/office/drawing/2014/main" id="{14DED33F-5571-B2A0-ADE6-212372C27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600" b="1" smtClean="0">
                <a:solidFill>
                  <a:schemeClr val="accent2"/>
                </a:solidFill>
                <a:latin typeface="+mn-lt"/>
              </a:defRPr>
            </a:lvl1pPr>
          </a:lstStyle>
          <a:p>
            <a:pPr>
              <a:defRPr/>
            </a:pPr>
            <a:fld id="{1E6A180F-D728-43F2-8A1E-48877654AF7D}" type="slidenum">
              <a:rPr lang="en-GB"/>
              <a:pPr>
                <a:defRPr/>
              </a:pPr>
              <a:t>‹#›</a:t>
            </a:fld>
            <a:endParaRPr lang="en-GB" dirty="0"/>
          </a:p>
        </p:txBody>
      </p:sp>
      <p:sp>
        <p:nvSpPr>
          <p:cNvPr id="1032" name="TextBox 9">
            <a:extLst>
              <a:ext uri="{FF2B5EF4-FFF2-40B4-BE49-F238E27FC236}">
                <a16:creationId xmlns:a16="http://schemas.microsoft.com/office/drawing/2014/main" id="{B2130842-137B-FA5D-9767-9C9182B8EE3E}"/>
              </a:ext>
            </a:extLst>
          </p:cNvPr>
          <p:cNvSpPr txBox="1">
            <a:spLocks noChangeArrowheads="1"/>
          </p:cNvSpPr>
          <p:nvPr/>
        </p:nvSpPr>
        <p:spPr bwMode="auto">
          <a:xfrm>
            <a:off x="1277938" y="6351588"/>
            <a:ext cx="242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800"/>
              </a:spcAft>
            </a:pPr>
            <a:r>
              <a:rPr lang="en-GB" altLang="en-US" sz="800" dirty="0">
                <a:solidFill>
                  <a:srgbClr val="808080"/>
                </a:solidFill>
                <a:latin typeface="Arial" panose="020B0604020202020204" pitchFamily="34" charset="0"/>
                <a:ea typeface="Times New Roman" panose="02020603050405020304" pitchFamily="18" charset="0"/>
                <a:cs typeface="Arial" panose="020B0604020202020204" pitchFamily="34" charset="0"/>
              </a:rPr>
              <a:t>This project has received funding from the European Union’s Horizon Europe research and innovation programme under grant agreement No 101119590</a:t>
            </a:r>
            <a:endParaRPr lang="nl-BE" altLang="en-US" sz="800" dirty="0">
              <a:solidFill>
                <a:srgbClr val="80808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33" name="Picture 10" descr="flag_yellow_high.jpg">
            <a:extLst>
              <a:ext uri="{FF2B5EF4-FFF2-40B4-BE49-F238E27FC236}">
                <a16:creationId xmlns:a16="http://schemas.microsoft.com/office/drawing/2014/main" id="{4D562E26-B853-629E-5B7E-49DF75FEA7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550" y="6245225"/>
            <a:ext cx="763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7709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rtl="0" eaLnBrk="1" fontAlgn="base" hangingPunct="1">
        <a:lnSpc>
          <a:spcPct val="90000"/>
        </a:lnSpc>
        <a:spcBef>
          <a:spcPct val="0"/>
        </a:spcBef>
        <a:spcAft>
          <a:spcPct val="0"/>
        </a:spcAft>
        <a:defRPr sz="4400" b="1" kern="1200">
          <a:solidFill>
            <a:schemeClr val="accent1"/>
          </a:solidFill>
          <a:latin typeface="+mn-lt"/>
          <a:ea typeface="+mj-ea"/>
          <a:cs typeface="+mj-cs"/>
        </a:defRPr>
      </a:lvl1pPr>
      <a:lvl2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9pPr>
    </p:titleStyle>
    <p:bodyStyle>
      <a:lvl1pPr marL="357188" indent="-357188" algn="l" rtl="0" eaLnBrk="1" fontAlgn="base" hangingPunct="1">
        <a:lnSpc>
          <a:spcPct val="90000"/>
        </a:lnSpc>
        <a:spcBef>
          <a:spcPts val="1000"/>
        </a:spcBef>
        <a:spcAft>
          <a:spcPct val="0"/>
        </a:spcAft>
        <a:buClr>
          <a:srgbClr val="ADB9CA"/>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rgbClr val="B8C3D1"/>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rgbClr val="B8C3D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imobwww.uhasselt.be/ivory/ivory_saferouter_demo.html?start=51.227700%2C4.430881&amp;end=51.215624%2C4.410564&amp;router=2#15/51.2217/4.4208" TargetMode="External"/><Relationship Id="rId7" Type="http://schemas.openxmlformats.org/officeDocument/2006/relationships/image" Target="../media/image7.png"/><Relationship Id="rId2" Type="http://schemas.openxmlformats.org/officeDocument/2006/relationships/hyperlink" Target="https://imobwww.uhasselt.be/ivory/ivory_saferouter_demo.html?start=51.227700%2C4.430881&amp;end=51.215624%2C4.410564&amp;router=0#15/51.2217/4.4208"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imobwww.uhasselt.be/ivory/ivory_saferouter_demo.html?start=51.227700%2C4.430881&amp;end=51.215624%2C4.410564&amp;router=4#15/51.2217/4.4208" TargetMode="External"/><Relationship Id="rId4" Type="http://schemas.openxmlformats.org/officeDocument/2006/relationships/hyperlink" Target="https://imobwww.uhasselt.be/ivory/ivory_saferouter_demo.html?start=51.227700%2C4.430881&amp;end=51.215624%2C4.410564&amp;router=3#15/51.2217/4.4208"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766E1D9-615D-B488-ADFA-AA40F323CB67}"/>
              </a:ext>
            </a:extLst>
          </p:cNvPr>
          <p:cNvSpPr>
            <a:spLocks noGrp="1" noChangeArrowheads="1"/>
          </p:cNvSpPr>
          <p:nvPr>
            <p:ph type="ctrTitle"/>
          </p:nvPr>
        </p:nvSpPr>
        <p:spPr>
          <a:xfrm>
            <a:off x="577635" y="2461909"/>
            <a:ext cx="11265329" cy="954557"/>
          </a:xfrm>
        </p:spPr>
        <p:txBody>
          <a:bodyPr>
            <a:noAutofit/>
          </a:bodyPr>
          <a:lstStyle/>
          <a:p>
            <a:r>
              <a:rPr lang="en-US" sz="3200" dirty="0"/>
              <a:t>Integrating Subjective Safety Perceptions</a:t>
            </a:r>
            <a:br>
              <a:rPr lang="en-US" sz="3200" dirty="0"/>
            </a:br>
            <a:r>
              <a:rPr lang="en-US" sz="3200" dirty="0"/>
              <a:t>into Routing Algorithms Using</a:t>
            </a:r>
            <a:br>
              <a:rPr lang="en-US" sz="3200" dirty="0"/>
            </a:br>
            <a:r>
              <a:rPr lang="en-US" sz="3200" dirty="0"/>
              <a:t>Infrastructural Features</a:t>
            </a:r>
            <a:endParaRPr lang="en-GB" sz="3200" b="0" noProof="0" dirty="0"/>
          </a:p>
        </p:txBody>
      </p:sp>
      <p:sp>
        <p:nvSpPr>
          <p:cNvPr id="3" name="Subtitle 2">
            <a:extLst>
              <a:ext uri="{FF2B5EF4-FFF2-40B4-BE49-F238E27FC236}">
                <a16:creationId xmlns:a16="http://schemas.microsoft.com/office/drawing/2014/main" id="{1D053B6D-BC48-D3A0-DD45-F28C76898126}"/>
              </a:ext>
            </a:extLst>
          </p:cNvPr>
          <p:cNvSpPr>
            <a:spLocks noGrp="1"/>
          </p:cNvSpPr>
          <p:nvPr>
            <p:ph type="subTitle" idx="1"/>
          </p:nvPr>
        </p:nvSpPr>
        <p:spPr>
          <a:xfrm>
            <a:off x="1606551" y="5139272"/>
            <a:ext cx="8952114" cy="1136348"/>
          </a:xfrm>
        </p:spPr>
        <p:txBody>
          <a:bodyPr rtlCol="0">
            <a:normAutofit/>
          </a:bodyPr>
          <a:lstStyle/>
          <a:p>
            <a:pPr fontAlgn="auto">
              <a:spcAft>
                <a:spcPts val="0"/>
              </a:spcAft>
              <a:buClr>
                <a:schemeClr val="tx2">
                  <a:lumMod val="40000"/>
                  <a:lumOff val="60000"/>
                </a:schemeClr>
              </a:buClr>
              <a:defRPr/>
            </a:pPr>
            <a:r>
              <a:rPr lang="en-GB" noProof="0" dirty="0"/>
              <a:t>Mid-Term Conference</a:t>
            </a:r>
          </a:p>
          <a:p>
            <a:pPr fontAlgn="auto">
              <a:spcAft>
                <a:spcPts val="0"/>
              </a:spcAft>
              <a:buClr>
                <a:schemeClr val="tx2">
                  <a:lumMod val="40000"/>
                  <a:lumOff val="60000"/>
                </a:schemeClr>
              </a:buClr>
              <a:defRPr/>
            </a:pPr>
            <a:r>
              <a:rPr lang="en-GB" noProof="0" dirty="0"/>
              <a:t>15</a:t>
            </a:r>
            <a:r>
              <a:rPr lang="en-GB" baseline="30000" noProof="0" dirty="0"/>
              <a:t>th</a:t>
            </a:r>
            <a:r>
              <a:rPr lang="en-GB" noProof="0" dirty="0"/>
              <a:t> April 2026 – Athens, Greece</a:t>
            </a:r>
            <a:endParaRPr lang="en-GB" sz="2000" noProof="0" dirty="0"/>
          </a:p>
          <a:p>
            <a:pPr fontAlgn="auto">
              <a:spcAft>
                <a:spcPts val="0"/>
              </a:spcAft>
              <a:buClr>
                <a:schemeClr val="tx2">
                  <a:lumMod val="40000"/>
                  <a:lumOff val="60000"/>
                </a:schemeClr>
              </a:buClr>
              <a:defRPr/>
            </a:pPr>
            <a:endParaRPr lang="en-GB" sz="1800" noProof="0" dirty="0"/>
          </a:p>
        </p:txBody>
      </p:sp>
      <p:sp>
        <p:nvSpPr>
          <p:cNvPr id="5" name="TextBox 4">
            <a:extLst>
              <a:ext uri="{FF2B5EF4-FFF2-40B4-BE49-F238E27FC236}">
                <a16:creationId xmlns:a16="http://schemas.microsoft.com/office/drawing/2014/main" id="{21D6B848-55BC-829A-D9D8-26376F019C87}"/>
              </a:ext>
            </a:extLst>
          </p:cNvPr>
          <p:cNvSpPr txBox="1"/>
          <p:nvPr/>
        </p:nvSpPr>
        <p:spPr>
          <a:xfrm>
            <a:off x="1515206" y="4016259"/>
            <a:ext cx="9161585" cy="523220"/>
          </a:xfrm>
          <a:prstGeom prst="rect">
            <a:avLst/>
          </a:prstGeom>
          <a:noFill/>
        </p:spPr>
        <p:txBody>
          <a:bodyPr wrap="square">
            <a:spAutoFit/>
          </a:bodyPr>
          <a:lstStyle/>
          <a:p>
            <a:pPr algn="ctr"/>
            <a:r>
              <a:rPr lang="en-US" sz="2800" b="1" dirty="0">
                <a:solidFill>
                  <a:schemeClr val="accent6"/>
                </a:solidFill>
              </a:rPr>
              <a:t>WP6- AI for Proactive Infrastructure Safety Management</a:t>
            </a:r>
            <a:endParaRPr lang="nl-BE" sz="2800" b="1" dirty="0">
              <a:solidFill>
                <a:schemeClr val="accent6"/>
              </a:solidFill>
            </a:endParaRPr>
          </a:p>
        </p:txBody>
      </p:sp>
      <p:sp>
        <p:nvSpPr>
          <p:cNvPr id="7" name="TextBox 6">
            <a:extLst>
              <a:ext uri="{FF2B5EF4-FFF2-40B4-BE49-F238E27FC236}">
                <a16:creationId xmlns:a16="http://schemas.microsoft.com/office/drawing/2014/main" id="{2AB7421F-7228-8CF0-A3D0-A0626DE800AB}"/>
              </a:ext>
            </a:extLst>
          </p:cNvPr>
          <p:cNvSpPr txBox="1"/>
          <p:nvPr/>
        </p:nvSpPr>
        <p:spPr>
          <a:xfrm>
            <a:off x="1696915" y="3561458"/>
            <a:ext cx="9161585" cy="523220"/>
          </a:xfrm>
          <a:prstGeom prst="rect">
            <a:avLst/>
          </a:prstGeom>
          <a:noFill/>
        </p:spPr>
        <p:txBody>
          <a:bodyPr wrap="square">
            <a:spAutoFit/>
          </a:bodyPr>
          <a:lstStyle/>
          <a:p>
            <a:pPr algn="ctr"/>
            <a:r>
              <a:rPr lang="nl-BE" sz="2800" b="1" dirty="0"/>
              <a:t>Akanksha Agarwal</a:t>
            </a:r>
            <a:r>
              <a:rPr lang="nl-BE" sz="2800" dirty="0"/>
              <a:t>, Davy Janssens, Tom Bellemans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TextBox 1"/>
          <p:cNvSpPr txBox="1"/>
          <p:nvPr/>
        </p:nvSpPr>
        <p:spPr>
          <a:xfrm>
            <a:off x="822960" y="502920"/>
            <a:ext cx="10058400" cy="548640"/>
          </a:xfrm>
          <a:prstGeom prst="rect">
            <a:avLst/>
          </a:prstGeom>
          <a:noFill/>
        </p:spPr>
        <p:txBody>
          <a:bodyPr wrap="square">
            <a:spAutoFit/>
          </a:bodyPr>
          <a:lstStyle/>
          <a:p>
            <a:pPr>
              <a:defRPr sz="2600" b="1">
                <a:solidFill>
                  <a:srgbClr val="1E1E2E"/>
                </a:solidFill>
                <a:latin typeface="Calibri"/>
              </a:defRPr>
            </a:pPr>
            <a:r>
              <a:rPr dirty="0"/>
              <a:t>From Reactive to Proactive: Rethinking Infrastructure Safety</a:t>
            </a:r>
          </a:p>
        </p:txBody>
      </p:sp>
      <p:sp>
        <p:nvSpPr>
          <p:cNvPr id="3" name="TextBox 2"/>
          <p:cNvSpPr txBox="1"/>
          <p:nvPr/>
        </p:nvSpPr>
        <p:spPr>
          <a:xfrm>
            <a:off x="822960" y="1097280"/>
            <a:ext cx="8229600" cy="365760"/>
          </a:xfrm>
          <a:prstGeom prst="rect">
            <a:avLst/>
          </a:prstGeom>
          <a:noFill/>
        </p:spPr>
        <p:txBody>
          <a:bodyPr wrap="square">
            <a:spAutoFit/>
          </a:bodyPr>
          <a:lstStyle/>
          <a:p>
            <a:pPr>
              <a:defRPr sz="1300">
                <a:solidFill>
                  <a:srgbClr val="888E9B"/>
                </a:solidFill>
                <a:latin typeface="Calibri"/>
              </a:defRPr>
            </a:pPr>
            <a:r>
              <a:t>Three challenges driving the need for a new approach</a:t>
            </a:r>
          </a:p>
        </p:txBody>
      </p:sp>
      <p:sp>
        <p:nvSpPr>
          <p:cNvPr id="4" name="Rectangle 3"/>
          <p:cNvSpPr/>
          <p:nvPr/>
        </p:nvSpPr>
        <p:spPr>
          <a:xfrm>
            <a:off x="822960" y="1965960"/>
            <a:ext cx="3291840" cy="365760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822960" y="1965960"/>
            <a:ext cx="3291840" cy="41148"/>
          </a:xfrm>
          <a:prstGeom prst="rect">
            <a:avLst/>
          </a:prstGeom>
          <a:solidFill>
            <a:srgbClr val="5A6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1143000" y="2240280"/>
            <a:ext cx="914400" cy="548640"/>
          </a:xfrm>
          <a:prstGeom prst="rect">
            <a:avLst/>
          </a:prstGeom>
          <a:noFill/>
        </p:spPr>
        <p:txBody>
          <a:bodyPr wrap="none">
            <a:spAutoFit/>
          </a:bodyPr>
          <a:lstStyle/>
          <a:p>
            <a:pPr>
              <a:defRPr sz="3400" b="1">
                <a:solidFill>
                  <a:srgbClr val="5A677D"/>
                </a:solidFill>
                <a:latin typeface="Calibri"/>
              </a:defRPr>
            </a:pPr>
            <a:r>
              <a:t>01</a:t>
            </a:r>
          </a:p>
        </p:txBody>
      </p:sp>
      <p:sp>
        <p:nvSpPr>
          <p:cNvPr id="7" name="TextBox 6"/>
          <p:cNvSpPr txBox="1"/>
          <p:nvPr/>
        </p:nvSpPr>
        <p:spPr>
          <a:xfrm>
            <a:off x="1143000" y="2834640"/>
            <a:ext cx="2651760" cy="457200"/>
          </a:xfrm>
          <a:prstGeom prst="rect">
            <a:avLst/>
          </a:prstGeom>
          <a:noFill/>
        </p:spPr>
        <p:txBody>
          <a:bodyPr wrap="square">
            <a:spAutoFit/>
          </a:bodyPr>
          <a:lstStyle/>
          <a:p>
            <a:pPr>
              <a:defRPr sz="1600" b="1">
                <a:solidFill>
                  <a:srgbClr val="1E1E2E"/>
                </a:solidFill>
                <a:latin typeface="Calibri"/>
              </a:defRPr>
            </a:pPr>
            <a:r>
              <a:t>Reactive, Not Preventive</a:t>
            </a:r>
          </a:p>
        </p:txBody>
      </p:sp>
      <p:sp>
        <p:nvSpPr>
          <p:cNvPr id="8" name="TextBox 7"/>
          <p:cNvSpPr txBox="1"/>
          <p:nvPr/>
        </p:nvSpPr>
        <p:spPr>
          <a:xfrm>
            <a:off x="1143000" y="3383280"/>
            <a:ext cx="2651760" cy="2011680"/>
          </a:xfrm>
          <a:prstGeom prst="rect">
            <a:avLst/>
          </a:prstGeom>
          <a:noFill/>
        </p:spPr>
        <p:txBody>
          <a:bodyPr wrap="square">
            <a:spAutoFit/>
          </a:bodyPr>
          <a:lstStyle/>
          <a:p>
            <a:pPr>
              <a:lnSpc>
                <a:spcPts val="1800"/>
              </a:lnSpc>
              <a:defRPr sz="1200">
                <a:solidFill>
                  <a:srgbClr val="444455"/>
                </a:solidFill>
                <a:latin typeface="Calibri"/>
              </a:defRPr>
            </a:pPr>
            <a:r>
              <a:t>Most safety interventions today kick in after crashes have already happened. We look at crash records, identify hotspots, and then act. The problem is obvious — by definition, we’re always one step behind.</a:t>
            </a:r>
          </a:p>
        </p:txBody>
      </p:sp>
      <p:sp>
        <p:nvSpPr>
          <p:cNvPr id="9" name="Rectangle 8"/>
          <p:cNvSpPr/>
          <p:nvPr/>
        </p:nvSpPr>
        <p:spPr>
          <a:xfrm>
            <a:off x="4526280" y="1965960"/>
            <a:ext cx="3291840" cy="365760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4526280" y="1965960"/>
            <a:ext cx="3291840" cy="41148"/>
          </a:xfrm>
          <a:prstGeom prst="rect">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4846320" y="2240280"/>
            <a:ext cx="914400" cy="548640"/>
          </a:xfrm>
          <a:prstGeom prst="rect">
            <a:avLst/>
          </a:prstGeom>
          <a:noFill/>
        </p:spPr>
        <p:txBody>
          <a:bodyPr wrap="none">
            <a:spAutoFit/>
          </a:bodyPr>
          <a:lstStyle/>
          <a:p>
            <a:pPr>
              <a:defRPr sz="3400" b="1">
                <a:solidFill>
                  <a:srgbClr val="8B2F97"/>
                </a:solidFill>
                <a:latin typeface="Calibri"/>
              </a:defRPr>
            </a:pPr>
            <a:r>
              <a:t>02</a:t>
            </a:r>
          </a:p>
        </p:txBody>
      </p:sp>
      <p:sp>
        <p:nvSpPr>
          <p:cNvPr id="12" name="TextBox 11"/>
          <p:cNvSpPr txBox="1"/>
          <p:nvPr/>
        </p:nvSpPr>
        <p:spPr>
          <a:xfrm>
            <a:off x="4846320" y="2834640"/>
            <a:ext cx="2651760" cy="457200"/>
          </a:xfrm>
          <a:prstGeom prst="rect">
            <a:avLst/>
          </a:prstGeom>
          <a:noFill/>
        </p:spPr>
        <p:txBody>
          <a:bodyPr wrap="square">
            <a:spAutoFit/>
          </a:bodyPr>
          <a:lstStyle/>
          <a:p>
            <a:pPr>
              <a:defRPr sz="1600" b="1">
                <a:solidFill>
                  <a:srgbClr val="1E1E2E"/>
                </a:solidFill>
                <a:latin typeface="Calibri"/>
              </a:defRPr>
            </a:pPr>
            <a:r>
              <a:t>Incomplete Objective Data</a:t>
            </a:r>
          </a:p>
        </p:txBody>
      </p:sp>
      <p:sp>
        <p:nvSpPr>
          <p:cNvPr id="13" name="TextBox 12"/>
          <p:cNvSpPr txBox="1"/>
          <p:nvPr/>
        </p:nvSpPr>
        <p:spPr>
          <a:xfrm>
            <a:off x="4846320" y="3383280"/>
            <a:ext cx="2651760" cy="2011680"/>
          </a:xfrm>
          <a:prstGeom prst="rect">
            <a:avLst/>
          </a:prstGeom>
          <a:noFill/>
        </p:spPr>
        <p:txBody>
          <a:bodyPr wrap="square">
            <a:spAutoFit/>
          </a:bodyPr>
          <a:lstStyle/>
          <a:p>
            <a:pPr>
              <a:lnSpc>
                <a:spcPts val="1800"/>
              </a:lnSpc>
              <a:defRPr sz="1200">
                <a:solidFill>
                  <a:srgbClr val="444455"/>
                </a:solidFill>
                <a:latin typeface="Calibri"/>
              </a:defRPr>
            </a:pPr>
            <a:r>
              <a:t>Crash databases don’t tell the whole story. They miss near-misses, underreport minor incidents, and say nothing about the road characteristics — like poor lighting or missing sidewalks — that make a segment risky in the first place.</a:t>
            </a:r>
          </a:p>
        </p:txBody>
      </p:sp>
      <p:sp>
        <p:nvSpPr>
          <p:cNvPr id="14" name="Rectangle 13"/>
          <p:cNvSpPr/>
          <p:nvPr/>
        </p:nvSpPr>
        <p:spPr>
          <a:xfrm>
            <a:off x="8229600" y="1965960"/>
            <a:ext cx="3291840" cy="365760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a:xfrm>
            <a:off x="8229600" y="1965960"/>
            <a:ext cx="3291840" cy="41148"/>
          </a:xfrm>
          <a:prstGeom prst="rect">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8549640" y="2240280"/>
            <a:ext cx="914400" cy="548640"/>
          </a:xfrm>
          <a:prstGeom prst="rect">
            <a:avLst/>
          </a:prstGeom>
          <a:noFill/>
        </p:spPr>
        <p:txBody>
          <a:bodyPr wrap="none">
            <a:spAutoFit/>
          </a:bodyPr>
          <a:lstStyle/>
          <a:p>
            <a:pPr>
              <a:defRPr sz="3400" b="1">
                <a:solidFill>
                  <a:srgbClr val="1A9E82"/>
                </a:solidFill>
                <a:latin typeface="Calibri"/>
              </a:defRPr>
            </a:pPr>
            <a:r>
              <a:t>03</a:t>
            </a:r>
          </a:p>
        </p:txBody>
      </p:sp>
      <p:sp>
        <p:nvSpPr>
          <p:cNvPr id="17" name="TextBox 16"/>
          <p:cNvSpPr txBox="1"/>
          <p:nvPr/>
        </p:nvSpPr>
        <p:spPr>
          <a:xfrm>
            <a:off x="8549640" y="2834640"/>
            <a:ext cx="2651760" cy="457200"/>
          </a:xfrm>
          <a:prstGeom prst="rect">
            <a:avLst/>
          </a:prstGeom>
          <a:noFill/>
        </p:spPr>
        <p:txBody>
          <a:bodyPr wrap="square">
            <a:spAutoFit/>
          </a:bodyPr>
          <a:lstStyle/>
          <a:p>
            <a:pPr>
              <a:defRPr sz="1600" b="1">
                <a:solidFill>
                  <a:srgbClr val="1E1E2E"/>
                </a:solidFill>
                <a:latin typeface="Calibri"/>
              </a:defRPr>
            </a:pPr>
            <a:r>
              <a:t>The Perception Gap</a:t>
            </a:r>
          </a:p>
        </p:txBody>
      </p:sp>
      <p:sp>
        <p:nvSpPr>
          <p:cNvPr id="18" name="TextBox 17"/>
          <p:cNvSpPr txBox="1"/>
          <p:nvPr/>
        </p:nvSpPr>
        <p:spPr>
          <a:xfrm>
            <a:off x="8549640" y="3383280"/>
            <a:ext cx="2651760" cy="2011680"/>
          </a:xfrm>
          <a:prstGeom prst="rect">
            <a:avLst/>
          </a:prstGeom>
          <a:noFill/>
        </p:spPr>
        <p:txBody>
          <a:bodyPr wrap="square">
            <a:spAutoFit/>
          </a:bodyPr>
          <a:lstStyle/>
          <a:p>
            <a:pPr>
              <a:lnSpc>
                <a:spcPts val="1800"/>
              </a:lnSpc>
              <a:defRPr sz="1200">
                <a:solidFill>
                  <a:srgbClr val="444455"/>
                </a:solidFill>
                <a:latin typeface="Calibri"/>
              </a:defRPr>
            </a:pPr>
            <a:r>
              <a:t>A road can have zero recorded crashes and still feel unsafe to walk or cycle on. Research shows it’s this subjective feeling — not the statistics — that actually shapes how people choose their routes.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TextBox 1"/>
          <p:cNvSpPr txBox="1"/>
          <p:nvPr/>
        </p:nvSpPr>
        <p:spPr>
          <a:xfrm>
            <a:off x="822960" y="502920"/>
            <a:ext cx="10058400" cy="548640"/>
          </a:xfrm>
          <a:prstGeom prst="rect">
            <a:avLst/>
          </a:prstGeom>
          <a:noFill/>
        </p:spPr>
        <p:txBody>
          <a:bodyPr wrap="square">
            <a:spAutoFit/>
          </a:bodyPr>
          <a:lstStyle/>
          <a:p>
            <a:pPr>
              <a:defRPr sz="2600" b="1">
                <a:solidFill>
                  <a:srgbClr val="1E1E2E"/>
                </a:solidFill>
                <a:latin typeface="Calibri"/>
              </a:defRPr>
            </a:pPr>
            <a:r>
              <a:t>Research Objective &amp; Data</a:t>
            </a:r>
          </a:p>
        </p:txBody>
      </p:sp>
      <p:sp>
        <p:nvSpPr>
          <p:cNvPr id="3" name="Rectangle 2"/>
          <p:cNvSpPr/>
          <p:nvPr/>
        </p:nvSpPr>
        <p:spPr>
          <a:xfrm>
            <a:off x="822960" y="1417320"/>
            <a:ext cx="10515600" cy="109728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822960" y="1417320"/>
            <a:ext cx="54864" cy="1097280"/>
          </a:xfrm>
          <a:prstGeom prst="rect">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1188720" y="1554480"/>
            <a:ext cx="9875520" cy="822960"/>
          </a:xfrm>
          <a:prstGeom prst="rect">
            <a:avLst/>
          </a:prstGeom>
          <a:noFill/>
        </p:spPr>
        <p:txBody>
          <a:bodyPr wrap="square">
            <a:spAutoFit/>
          </a:bodyPr>
          <a:lstStyle/>
          <a:p>
            <a:pPr>
              <a:lnSpc>
                <a:spcPts val="2300"/>
              </a:lnSpc>
              <a:defRPr sz="1500" i="1">
                <a:solidFill>
                  <a:srgbClr val="444455"/>
                </a:solidFill>
                <a:latin typeface="Calibri"/>
              </a:defRPr>
            </a:pPr>
            <a:r>
              <a:t>Can we generate routes that are experienced as safe — not just statistically safe — by using the infrastructural characteristics of a road network as predictors of perceived safety?</a:t>
            </a:r>
          </a:p>
        </p:txBody>
      </p:sp>
      <p:sp>
        <p:nvSpPr>
          <p:cNvPr id="6" name="TextBox 5"/>
          <p:cNvSpPr txBox="1"/>
          <p:nvPr/>
        </p:nvSpPr>
        <p:spPr>
          <a:xfrm>
            <a:off x="822960" y="3063240"/>
            <a:ext cx="2743200" cy="320040"/>
          </a:xfrm>
          <a:prstGeom prst="rect">
            <a:avLst/>
          </a:prstGeom>
          <a:noFill/>
        </p:spPr>
        <p:txBody>
          <a:bodyPr wrap="none">
            <a:spAutoFit/>
          </a:bodyPr>
          <a:lstStyle/>
          <a:p>
            <a:pPr>
              <a:defRPr sz="1000" b="1">
                <a:solidFill>
                  <a:srgbClr val="1A9E82"/>
                </a:solidFill>
                <a:latin typeface="Calibri"/>
              </a:defRPr>
            </a:pPr>
            <a:r>
              <a:t>THE APPROACH</a:t>
            </a:r>
          </a:p>
        </p:txBody>
      </p:sp>
      <p:sp>
        <p:nvSpPr>
          <p:cNvPr id="7" name="Rectangle 6"/>
          <p:cNvSpPr/>
          <p:nvPr/>
        </p:nvSpPr>
        <p:spPr>
          <a:xfrm>
            <a:off x="822960" y="3383280"/>
            <a:ext cx="5303520" cy="9144"/>
          </a:xfrm>
          <a:prstGeom prst="rect">
            <a:avLst/>
          </a:prstGeom>
          <a:solidFill>
            <a:srgbClr val="E8EA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Oval 7"/>
          <p:cNvSpPr/>
          <p:nvPr/>
        </p:nvSpPr>
        <p:spPr>
          <a:xfrm>
            <a:off x="868680" y="3611880"/>
            <a:ext cx="164592" cy="164592"/>
          </a:xfrm>
          <a:prstGeom prst="ellipse">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868680" y="3593592"/>
            <a:ext cx="164592" cy="182880"/>
          </a:xfrm>
          <a:prstGeom prst="rect">
            <a:avLst/>
          </a:prstGeom>
          <a:noFill/>
        </p:spPr>
        <p:txBody>
          <a:bodyPr wrap="none">
            <a:spAutoFit/>
          </a:bodyPr>
          <a:lstStyle/>
          <a:p>
            <a:pPr algn="ctr">
              <a:defRPr sz="900" b="1">
                <a:solidFill>
                  <a:srgbClr val="FFFFFF"/>
                </a:solidFill>
                <a:latin typeface="Calibri"/>
              </a:defRPr>
            </a:pPr>
            <a:r>
              <a:t>1</a:t>
            </a:r>
          </a:p>
        </p:txBody>
      </p:sp>
      <p:sp>
        <p:nvSpPr>
          <p:cNvPr id="10" name="TextBox 9"/>
          <p:cNvSpPr txBox="1"/>
          <p:nvPr/>
        </p:nvSpPr>
        <p:spPr>
          <a:xfrm>
            <a:off x="1143000" y="3566160"/>
            <a:ext cx="4846320" cy="274320"/>
          </a:xfrm>
          <a:prstGeom prst="rect">
            <a:avLst/>
          </a:prstGeom>
          <a:noFill/>
        </p:spPr>
        <p:txBody>
          <a:bodyPr wrap="square">
            <a:spAutoFit/>
          </a:bodyPr>
          <a:lstStyle/>
          <a:p>
            <a:pPr>
              <a:defRPr sz="1300" b="1">
                <a:solidFill>
                  <a:srgbClr val="1E1E2E"/>
                </a:solidFill>
                <a:latin typeface="Calibri"/>
              </a:defRPr>
            </a:pPr>
            <a:r>
              <a:t>Train a predictive model</a:t>
            </a:r>
          </a:p>
        </p:txBody>
      </p:sp>
      <p:sp>
        <p:nvSpPr>
          <p:cNvPr id="11" name="TextBox 10"/>
          <p:cNvSpPr txBox="1"/>
          <p:nvPr/>
        </p:nvSpPr>
        <p:spPr>
          <a:xfrm>
            <a:off x="1143000" y="3840480"/>
            <a:ext cx="4846320" cy="548640"/>
          </a:xfrm>
          <a:prstGeom prst="rect">
            <a:avLst/>
          </a:prstGeom>
          <a:noFill/>
        </p:spPr>
        <p:txBody>
          <a:bodyPr wrap="square">
            <a:spAutoFit/>
          </a:bodyPr>
          <a:lstStyle/>
          <a:p>
            <a:pPr>
              <a:lnSpc>
                <a:spcPts val="1600"/>
              </a:lnSpc>
              <a:defRPr sz="1100">
                <a:solidFill>
                  <a:srgbClr val="888E9B"/>
                </a:solidFill>
                <a:latin typeface="Calibri"/>
              </a:defRPr>
            </a:pPr>
            <a:r>
              <a:t>Use infrastructural features — road width, lighting, surface quality, separation from traffic — to predict how safe a road segment feels to users.</a:t>
            </a:r>
          </a:p>
        </p:txBody>
      </p:sp>
      <p:sp>
        <p:nvSpPr>
          <p:cNvPr id="12" name="Oval 11"/>
          <p:cNvSpPr/>
          <p:nvPr/>
        </p:nvSpPr>
        <p:spPr>
          <a:xfrm>
            <a:off x="868680" y="4480560"/>
            <a:ext cx="164592" cy="164592"/>
          </a:xfrm>
          <a:prstGeom prst="ellipse">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868680" y="4462272"/>
            <a:ext cx="164592" cy="182880"/>
          </a:xfrm>
          <a:prstGeom prst="rect">
            <a:avLst/>
          </a:prstGeom>
          <a:noFill/>
        </p:spPr>
        <p:txBody>
          <a:bodyPr wrap="none">
            <a:spAutoFit/>
          </a:bodyPr>
          <a:lstStyle/>
          <a:p>
            <a:pPr algn="ctr">
              <a:defRPr sz="900" b="1">
                <a:solidFill>
                  <a:srgbClr val="FFFFFF"/>
                </a:solidFill>
                <a:latin typeface="Calibri"/>
              </a:defRPr>
            </a:pPr>
            <a:r>
              <a:t>2</a:t>
            </a:r>
          </a:p>
        </p:txBody>
      </p:sp>
      <p:sp>
        <p:nvSpPr>
          <p:cNvPr id="14" name="TextBox 13"/>
          <p:cNvSpPr txBox="1"/>
          <p:nvPr/>
        </p:nvSpPr>
        <p:spPr>
          <a:xfrm>
            <a:off x="1143000" y="4434840"/>
            <a:ext cx="4846320" cy="274320"/>
          </a:xfrm>
          <a:prstGeom prst="rect">
            <a:avLst/>
          </a:prstGeom>
          <a:noFill/>
        </p:spPr>
        <p:txBody>
          <a:bodyPr wrap="square">
            <a:spAutoFit/>
          </a:bodyPr>
          <a:lstStyle/>
          <a:p>
            <a:pPr>
              <a:defRPr sz="1300" b="1">
                <a:solidFill>
                  <a:srgbClr val="1E1E2E"/>
                </a:solidFill>
                <a:latin typeface="Calibri"/>
              </a:defRPr>
            </a:pPr>
            <a:r>
              <a:t>Score every segment</a:t>
            </a:r>
          </a:p>
        </p:txBody>
      </p:sp>
      <p:sp>
        <p:nvSpPr>
          <p:cNvPr id="15" name="TextBox 14"/>
          <p:cNvSpPr txBox="1"/>
          <p:nvPr/>
        </p:nvSpPr>
        <p:spPr>
          <a:xfrm>
            <a:off x="1143000" y="4709160"/>
            <a:ext cx="4846320" cy="548640"/>
          </a:xfrm>
          <a:prstGeom prst="rect">
            <a:avLst/>
          </a:prstGeom>
          <a:noFill/>
        </p:spPr>
        <p:txBody>
          <a:bodyPr wrap="square">
            <a:spAutoFit/>
          </a:bodyPr>
          <a:lstStyle/>
          <a:p>
            <a:pPr>
              <a:lnSpc>
                <a:spcPts val="1600"/>
              </a:lnSpc>
              <a:defRPr sz="1100">
                <a:solidFill>
                  <a:srgbClr val="888E9B"/>
                </a:solidFill>
                <a:latin typeface="Calibri"/>
              </a:defRPr>
            </a:pPr>
            <a:r>
              <a:t>Apply the model across an entire road network to assign perceived safety scores to each link.</a:t>
            </a:r>
          </a:p>
        </p:txBody>
      </p:sp>
      <p:sp>
        <p:nvSpPr>
          <p:cNvPr id="16" name="Oval 15"/>
          <p:cNvSpPr/>
          <p:nvPr/>
        </p:nvSpPr>
        <p:spPr>
          <a:xfrm>
            <a:off x="868680" y="5349240"/>
            <a:ext cx="164592" cy="164592"/>
          </a:xfrm>
          <a:prstGeom prst="ellipse">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868680" y="5330952"/>
            <a:ext cx="164592" cy="182880"/>
          </a:xfrm>
          <a:prstGeom prst="rect">
            <a:avLst/>
          </a:prstGeom>
          <a:noFill/>
        </p:spPr>
        <p:txBody>
          <a:bodyPr wrap="none">
            <a:spAutoFit/>
          </a:bodyPr>
          <a:lstStyle/>
          <a:p>
            <a:pPr algn="ctr">
              <a:defRPr sz="900" b="1">
                <a:solidFill>
                  <a:srgbClr val="FFFFFF"/>
                </a:solidFill>
                <a:latin typeface="Calibri"/>
              </a:defRPr>
            </a:pPr>
            <a:r>
              <a:t>3</a:t>
            </a:r>
          </a:p>
        </p:txBody>
      </p:sp>
      <p:sp>
        <p:nvSpPr>
          <p:cNvPr id="18" name="TextBox 17"/>
          <p:cNvSpPr txBox="1"/>
          <p:nvPr/>
        </p:nvSpPr>
        <p:spPr>
          <a:xfrm>
            <a:off x="1143000" y="5303520"/>
            <a:ext cx="4846320" cy="274320"/>
          </a:xfrm>
          <a:prstGeom prst="rect">
            <a:avLst/>
          </a:prstGeom>
          <a:noFill/>
        </p:spPr>
        <p:txBody>
          <a:bodyPr wrap="square">
            <a:spAutoFit/>
          </a:bodyPr>
          <a:lstStyle/>
          <a:p>
            <a:pPr>
              <a:defRPr sz="1300" b="1">
                <a:solidFill>
                  <a:srgbClr val="1E1E2E"/>
                </a:solidFill>
                <a:latin typeface="Calibri"/>
              </a:defRPr>
            </a:pPr>
            <a:r>
              <a:t>Feed scores into a router</a:t>
            </a:r>
          </a:p>
        </p:txBody>
      </p:sp>
      <p:sp>
        <p:nvSpPr>
          <p:cNvPr id="19" name="TextBox 18"/>
          <p:cNvSpPr txBox="1"/>
          <p:nvPr/>
        </p:nvSpPr>
        <p:spPr>
          <a:xfrm>
            <a:off x="1143000" y="5577840"/>
            <a:ext cx="4846320" cy="548640"/>
          </a:xfrm>
          <a:prstGeom prst="rect">
            <a:avLst/>
          </a:prstGeom>
          <a:noFill/>
        </p:spPr>
        <p:txBody>
          <a:bodyPr wrap="square">
            <a:spAutoFit/>
          </a:bodyPr>
          <a:lstStyle/>
          <a:p>
            <a:pPr>
              <a:lnSpc>
                <a:spcPts val="1600"/>
              </a:lnSpc>
              <a:defRPr sz="1100">
                <a:solidFill>
                  <a:srgbClr val="888E9B"/>
                </a:solidFill>
                <a:latin typeface="Calibri"/>
              </a:defRPr>
            </a:pPr>
            <a:r>
              <a:t>Modify the routing cost function so it can generate routes that prioritise experienced safety over shortest travel time.</a:t>
            </a:r>
          </a:p>
        </p:txBody>
      </p:sp>
      <p:sp>
        <p:nvSpPr>
          <p:cNvPr id="20" name="TextBox 19"/>
          <p:cNvSpPr txBox="1"/>
          <p:nvPr/>
        </p:nvSpPr>
        <p:spPr>
          <a:xfrm>
            <a:off x="6583680" y="3063240"/>
            <a:ext cx="2743200" cy="320040"/>
          </a:xfrm>
          <a:prstGeom prst="rect">
            <a:avLst/>
          </a:prstGeom>
          <a:noFill/>
        </p:spPr>
        <p:txBody>
          <a:bodyPr wrap="none">
            <a:spAutoFit/>
          </a:bodyPr>
          <a:lstStyle/>
          <a:p>
            <a:pPr>
              <a:defRPr sz="1000" b="1">
                <a:solidFill>
                  <a:srgbClr val="8B2F97"/>
                </a:solidFill>
                <a:latin typeface="Calibri"/>
              </a:defRPr>
            </a:pPr>
            <a:r>
              <a:t>THE DATA</a:t>
            </a:r>
          </a:p>
        </p:txBody>
      </p:sp>
      <p:sp>
        <p:nvSpPr>
          <p:cNvPr id="21" name="Rectangle 20"/>
          <p:cNvSpPr/>
          <p:nvPr/>
        </p:nvSpPr>
        <p:spPr>
          <a:xfrm>
            <a:off x="6583680" y="3383280"/>
            <a:ext cx="4754880" cy="9144"/>
          </a:xfrm>
          <a:prstGeom prst="rect">
            <a:avLst/>
          </a:prstGeom>
          <a:solidFill>
            <a:srgbClr val="E8EA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6629400" y="3566160"/>
            <a:ext cx="4663440" cy="767774"/>
          </a:xfrm>
          <a:prstGeom prst="rect">
            <a:avLst/>
          </a:prstGeom>
          <a:noFill/>
        </p:spPr>
        <p:txBody>
          <a:bodyPr wrap="square">
            <a:spAutoFit/>
          </a:bodyPr>
          <a:lstStyle/>
          <a:p>
            <a:pPr>
              <a:lnSpc>
                <a:spcPts val="1800"/>
              </a:lnSpc>
              <a:defRPr sz="1200">
                <a:solidFill>
                  <a:srgbClr val="444455"/>
                </a:solidFill>
                <a:latin typeface="Calibri"/>
              </a:defRPr>
            </a:pPr>
            <a:r>
              <a:rPr lang="en-US" dirty="0"/>
              <a:t>Parents of school-age children across Flanders, Belgium, were asked to mark road segments as safe or unsafe based on their personal experience — not </a:t>
            </a:r>
            <a:r>
              <a:rPr dirty="0"/>
              <a:t>on crash records or traffic stats.</a:t>
            </a:r>
          </a:p>
        </p:txBody>
      </p:sp>
      <p:sp>
        <p:nvSpPr>
          <p:cNvPr id="23" name="Rectangle 22"/>
          <p:cNvSpPr/>
          <p:nvPr/>
        </p:nvSpPr>
        <p:spPr>
          <a:xfrm>
            <a:off x="6583680" y="4572000"/>
            <a:ext cx="4754880" cy="146304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6812280" y="4754880"/>
            <a:ext cx="914400" cy="228600"/>
          </a:xfrm>
          <a:prstGeom prst="rect">
            <a:avLst/>
          </a:prstGeom>
          <a:noFill/>
        </p:spPr>
        <p:txBody>
          <a:bodyPr wrap="none">
            <a:spAutoFit/>
          </a:bodyPr>
          <a:lstStyle/>
          <a:p>
            <a:pPr>
              <a:defRPr sz="1000" b="1">
                <a:solidFill>
                  <a:srgbClr val="8B2F97"/>
                </a:solidFill>
                <a:latin typeface="Calibri"/>
              </a:defRPr>
            </a:pPr>
            <a:r>
              <a:t>Source</a:t>
            </a:r>
          </a:p>
        </p:txBody>
      </p:sp>
      <p:sp>
        <p:nvSpPr>
          <p:cNvPr id="25" name="TextBox 24"/>
          <p:cNvSpPr txBox="1"/>
          <p:nvPr/>
        </p:nvSpPr>
        <p:spPr>
          <a:xfrm>
            <a:off x="7818120" y="4754880"/>
            <a:ext cx="3291840" cy="270459"/>
          </a:xfrm>
          <a:prstGeom prst="rect">
            <a:avLst/>
          </a:prstGeom>
          <a:noFill/>
        </p:spPr>
        <p:txBody>
          <a:bodyPr wrap="square">
            <a:spAutoFit/>
          </a:bodyPr>
          <a:lstStyle/>
          <a:p>
            <a:pPr>
              <a:lnSpc>
                <a:spcPts val="1500"/>
              </a:lnSpc>
              <a:defRPr sz="1000">
                <a:solidFill>
                  <a:srgbClr val="444455"/>
                </a:solidFill>
                <a:latin typeface="Calibri"/>
              </a:defRPr>
            </a:pPr>
            <a:r>
              <a:rPr lang="en-US" dirty="0"/>
              <a:t>Route2School (R2S) and OpenStreetMap (OSM)</a:t>
            </a:r>
            <a:endParaRPr dirty="0"/>
          </a:p>
        </p:txBody>
      </p:sp>
      <p:sp>
        <p:nvSpPr>
          <p:cNvPr id="26" name="TextBox 25"/>
          <p:cNvSpPr txBox="1"/>
          <p:nvPr/>
        </p:nvSpPr>
        <p:spPr>
          <a:xfrm>
            <a:off x="6812280" y="5138928"/>
            <a:ext cx="914400" cy="228600"/>
          </a:xfrm>
          <a:prstGeom prst="rect">
            <a:avLst/>
          </a:prstGeom>
          <a:noFill/>
        </p:spPr>
        <p:txBody>
          <a:bodyPr wrap="none">
            <a:spAutoFit/>
          </a:bodyPr>
          <a:lstStyle/>
          <a:p>
            <a:pPr>
              <a:defRPr sz="1000" b="1">
                <a:solidFill>
                  <a:srgbClr val="8B2F97"/>
                </a:solidFill>
                <a:latin typeface="Calibri"/>
              </a:defRPr>
            </a:pPr>
            <a:r>
              <a:t>Features</a:t>
            </a:r>
          </a:p>
        </p:txBody>
      </p:sp>
      <p:sp>
        <p:nvSpPr>
          <p:cNvPr id="27" name="TextBox 26"/>
          <p:cNvSpPr txBox="1"/>
          <p:nvPr/>
        </p:nvSpPr>
        <p:spPr>
          <a:xfrm>
            <a:off x="7818120" y="5138928"/>
            <a:ext cx="3291840" cy="462819"/>
          </a:xfrm>
          <a:prstGeom prst="rect">
            <a:avLst/>
          </a:prstGeom>
          <a:noFill/>
        </p:spPr>
        <p:txBody>
          <a:bodyPr wrap="square">
            <a:spAutoFit/>
          </a:bodyPr>
          <a:lstStyle/>
          <a:p>
            <a:pPr>
              <a:lnSpc>
                <a:spcPts val="1500"/>
              </a:lnSpc>
              <a:defRPr sz="1000">
                <a:solidFill>
                  <a:srgbClr val="444455"/>
                </a:solidFill>
                <a:latin typeface="Calibri"/>
              </a:defRPr>
            </a:pPr>
            <a:r>
              <a:rPr dirty="0"/>
              <a:t>Infrastructural attributes (road geometry, surface, facilities, environment)</a:t>
            </a:r>
          </a:p>
        </p:txBody>
      </p:sp>
      <p:sp>
        <p:nvSpPr>
          <p:cNvPr id="28" name="TextBox 27"/>
          <p:cNvSpPr txBox="1"/>
          <p:nvPr/>
        </p:nvSpPr>
        <p:spPr>
          <a:xfrm>
            <a:off x="6812280" y="5522976"/>
            <a:ext cx="914400" cy="228600"/>
          </a:xfrm>
          <a:prstGeom prst="rect">
            <a:avLst/>
          </a:prstGeom>
          <a:noFill/>
        </p:spPr>
        <p:txBody>
          <a:bodyPr wrap="none">
            <a:spAutoFit/>
          </a:bodyPr>
          <a:lstStyle/>
          <a:p>
            <a:pPr>
              <a:defRPr sz="1000" b="1">
                <a:solidFill>
                  <a:srgbClr val="8B2F97"/>
                </a:solidFill>
                <a:latin typeface="Calibri"/>
              </a:defRPr>
            </a:pPr>
            <a:r>
              <a:t>Label</a:t>
            </a:r>
          </a:p>
        </p:txBody>
      </p:sp>
      <p:sp>
        <p:nvSpPr>
          <p:cNvPr id="29" name="TextBox 28"/>
          <p:cNvSpPr txBox="1"/>
          <p:nvPr/>
        </p:nvSpPr>
        <p:spPr>
          <a:xfrm>
            <a:off x="7818120" y="5522976"/>
            <a:ext cx="3291840" cy="270459"/>
          </a:xfrm>
          <a:prstGeom prst="rect">
            <a:avLst/>
          </a:prstGeom>
          <a:noFill/>
        </p:spPr>
        <p:txBody>
          <a:bodyPr wrap="square">
            <a:spAutoFit/>
          </a:bodyPr>
          <a:lstStyle/>
          <a:p>
            <a:pPr>
              <a:lnSpc>
                <a:spcPts val="1500"/>
              </a:lnSpc>
              <a:defRPr sz="1000">
                <a:solidFill>
                  <a:srgbClr val="444455"/>
                </a:solidFill>
                <a:latin typeface="Calibri"/>
              </a:defRPr>
            </a:pPr>
            <a:r>
              <a:rPr lang="en-US" dirty="0"/>
              <a:t>3-Classes: Safe, Occasionally_Unsafe, and Unsafe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TextBox 1"/>
          <p:cNvSpPr txBox="1"/>
          <p:nvPr/>
        </p:nvSpPr>
        <p:spPr>
          <a:xfrm>
            <a:off x="822960" y="502920"/>
            <a:ext cx="10058400" cy="548640"/>
          </a:xfrm>
          <a:prstGeom prst="rect">
            <a:avLst/>
          </a:prstGeom>
          <a:noFill/>
        </p:spPr>
        <p:txBody>
          <a:bodyPr wrap="square">
            <a:spAutoFit/>
          </a:bodyPr>
          <a:lstStyle/>
          <a:p>
            <a:pPr>
              <a:defRPr sz="2600" b="1">
                <a:solidFill>
                  <a:srgbClr val="1E1E2E"/>
                </a:solidFill>
                <a:latin typeface="Calibri"/>
              </a:defRPr>
            </a:pPr>
            <a:r>
              <a:t>The AI Framework: A Semi-Supervised Model</a:t>
            </a:r>
          </a:p>
        </p:txBody>
      </p:sp>
      <p:sp>
        <p:nvSpPr>
          <p:cNvPr id="3" name="TextBox 2"/>
          <p:cNvSpPr txBox="1"/>
          <p:nvPr/>
        </p:nvSpPr>
        <p:spPr>
          <a:xfrm>
            <a:off x="822960" y="1097280"/>
            <a:ext cx="9144000" cy="292388"/>
          </a:xfrm>
          <a:prstGeom prst="rect">
            <a:avLst/>
          </a:prstGeom>
          <a:noFill/>
        </p:spPr>
        <p:txBody>
          <a:bodyPr wrap="square">
            <a:spAutoFit/>
          </a:bodyPr>
          <a:lstStyle/>
          <a:p>
            <a:pPr>
              <a:defRPr sz="1300">
                <a:solidFill>
                  <a:srgbClr val="888E9B"/>
                </a:solidFill>
                <a:latin typeface="Calibri"/>
              </a:defRPr>
            </a:pPr>
            <a:r>
              <a:rPr dirty="0"/>
              <a:t>How AI bridges the gap between limited </a:t>
            </a:r>
            <a:r>
              <a:rPr lang="en-US" dirty="0"/>
              <a:t>labeled</a:t>
            </a:r>
            <a:r>
              <a:rPr dirty="0"/>
              <a:t> data and network-wide safety prediction</a:t>
            </a:r>
          </a:p>
        </p:txBody>
      </p:sp>
      <p:sp>
        <p:nvSpPr>
          <p:cNvPr id="4" name="Rectangle 3"/>
          <p:cNvSpPr/>
          <p:nvPr/>
        </p:nvSpPr>
        <p:spPr>
          <a:xfrm>
            <a:off x="822960" y="2011680"/>
            <a:ext cx="1737360" cy="228600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822960" y="2011680"/>
            <a:ext cx="1737360" cy="41148"/>
          </a:xfrm>
          <a:prstGeom prst="rect">
            <a:avLst/>
          </a:prstGeom>
          <a:solidFill>
            <a:srgbClr val="5A6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Oval 5"/>
          <p:cNvSpPr/>
          <p:nvPr/>
        </p:nvSpPr>
        <p:spPr>
          <a:xfrm>
            <a:off x="1531620" y="2286000"/>
            <a:ext cx="320040" cy="320040"/>
          </a:xfrm>
          <a:prstGeom prst="ellipse">
            <a:avLst/>
          </a:prstGeom>
          <a:solidFill>
            <a:srgbClr val="5A6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1531620" y="2267712"/>
            <a:ext cx="320040" cy="320040"/>
          </a:xfrm>
          <a:prstGeom prst="rect">
            <a:avLst/>
          </a:prstGeom>
          <a:noFill/>
        </p:spPr>
        <p:txBody>
          <a:bodyPr wrap="none">
            <a:spAutoFit/>
          </a:bodyPr>
          <a:lstStyle/>
          <a:p>
            <a:pPr algn="ctr">
              <a:defRPr sz="1400" b="1">
                <a:solidFill>
                  <a:srgbClr val="FFFFFF"/>
                </a:solidFill>
                <a:latin typeface="Calibri"/>
              </a:defRPr>
            </a:pPr>
            <a:r>
              <a:t>1</a:t>
            </a:r>
          </a:p>
        </p:txBody>
      </p:sp>
      <p:sp>
        <p:nvSpPr>
          <p:cNvPr id="8" name="TextBox 7"/>
          <p:cNvSpPr txBox="1"/>
          <p:nvPr/>
        </p:nvSpPr>
        <p:spPr>
          <a:xfrm>
            <a:off x="1005840" y="2823699"/>
            <a:ext cx="1371600" cy="292388"/>
          </a:xfrm>
          <a:prstGeom prst="rect">
            <a:avLst/>
          </a:prstGeom>
          <a:noFill/>
        </p:spPr>
        <p:txBody>
          <a:bodyPr wrap="square">
            <a:spAutoFit/>
          </a:bodyPr>
          <a:lstStyle/>
          <a:p>
            <a:pPr algn="ctr">
              <a:defRPr sz="1300" b="1">
                <a:solidFill>
                  <a:srgbClr val="1E1E2E"/>
                </a:solidFill>
                <a:latin typeface="Calibri"/>
              </a:defRPr>
            </a:pPr>
            <a:r>
              <a:rPr lang="nl-BE" sz="1300" b="1" dirty="0"/>
              <a:t>Input Data </a:t>
            </a:r>
            <a:endParaRPr dirty="0"/>
          </a:p>
        </p:txBody>
      </p:sp>
      <p:sp>
        <p:nvSpPr>
          <p:cNvPr id="9" name="TextBox 8"/>
          <p:cNvSpPr txBox="1"/>
          <p:nvPr/>
        </p:nvSpPr>
        <p:spPr>
          <a:xfrm>
            <a:off x="1005840" y="3233662"/>
            <a:ext cx="1371600" cy="1039900"/>
          </a:xfrm>
          <a:prstGeom prst="rect">
            <a:avLst/>
          </a:prstGeom>
          <a:noFill/>
        </p:spPr>
        <p:txBody>
          <a:bodyPr wrap="square">
            <a:spAutoFit/>
          </a:bodyPr>
          <a:lstStyle/>
          <a:p>
            <a:pPr algn="ctr">
              <a:lnSpc>
                <a:spcPts val="1500"/>
              </a:lnSpc>
              <a:defRPr sz="1000">
                <a:solidFill>
                  <a:srgbClr val="888E9B"/>
                </a:solidFill>
                <a:latin typeface="Calibri"/>
              </a:defRPr>
            </a:pPr>
            <a:r>
              <a:rPr lang="en-US" dirty="0"/>
              <a:t>A combination of Safety labels from R2S and infrastructural attributes from OSM as features. </a:t>
            </a:r>
            <a:endParaRPr dirty="0"/>
          </a:p>
        </p:txBody>
      </p:sp>
      <p:sp>
        <p:nvSpPr>
          <p:cNvPr id="10" name="Rectangle 9"/>
          <p:cNvSpPr/>
          <p:nvPr/>
        </p:nvSpPr>
        <p:spPr>
          <a:xfrm>
            <a:off x="2606040" y="3136392"/>
            <a:ext cx="228600" cy="36576"/>
          </a:xfrm>
          <a:prstGeom prst="rect">
            <a:avLst/>
          </a:prstGeom>
          <a:solidFill>
            <a:srgbClr val="E8EA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Chevron 10"/>
          <p:cNvSpPr/>
          <p:nvPr/>
        </p:nvSpPr>
        <p:spPr>
          <a:xfrm>
            <a:off x="2743200" y="3063240"/>
            <a:ext cx="182880" cy="182880"/>
          </a:xfrm>
          <a:prstGeom prst="chevron">
            <a:avLst/>
          </a:prstGeom>
          <a:solidFill>
            <a:srgbClr val="888E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p:cNvSpPr/>
          <p:nvPr/>
        </p:nvSpPr>
        <p:spPr>
          <a:xfrm>
            <a:off x="2971800" y="2011680"/>
            <a:ext cx="1737360" cy="228600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2971800" y="2011680"/>
            <a:ext cx="1737360" cy="41148"/>
          </a:xfrm>
          <a:prstGeom prst="rect">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Oval 13"/>
          <p:cNvSpPr/>
          <p:nvPr/>
        </p:nvSpPr>
        <p:spPr>
          <a:xfrm>
            <a:off x="3680460" y="2286000"/>
            <a:ext cx="320040" cy="320040"/>
          </a:xfrm>
          <a:prstGeom prst="ellipse">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3680460" y="2267712"/>
            <a:ext cx="320040" cy="320040"/>
          </a:xfrm>
          <a:prstGeom prst="rect">
            <a:avLst/>
          </a:prstGeom>
          <a:noFill/>
        </p:spPr>
        <p:txBody>
          <a:bodyPr wrap="none">
            <a:spAutoFit/>
          </a:bodyPr>
          <a:lstStyle/>
          <a:p>
            <a:pPr algn="ctr">
              <a:defRPr sz="1400" b="1">
                <a:solidFill>
                  <a:srgbClr val="FFFFFF"/>
                </a:solidFill>
                <a:latin typeface="Calibri"/>
              </a:defRPr>
            </a:pPr>
            <a:r>
              <a:t>2</a:t>
            </a:r>
          </a:p>
        </p:txBody>
      </p:sp>
      <p:sp>
        <p:nvSpPr>
          <p:cNvPr id="16" name="TextBox 15"/>
          <p:cNvSpPr txBox="1"/>
          <p:nvPr/>
        </p:nvSpPr>
        <p:spPr>
          <a:xfrm>
            <a:off x="3177540" y="2726911"/>
            <a:ext cx="1371600" cy="492443"/>
          </a:xfrm>
          <a:prstGeom prst="rect">
            <a:avLst/>
          </a:prstGeom>
          <a:noFill/>
        </p:spPr>
        <p:txBody>
          <a:bodyPr wrap="square">
            <a:spAutoFit/>
          </a:bodyPr>
          <a:lstStyle/>
          <a:p>
            <a:pPr algn="ctr">
              <a:defRPr sz="1300" b="1">
                <a:solidFill>
                  <a:srgbClr val="1E1E2E"/>
                </a:solidFill>
                <a:latin typeface="Calibri"/>
              </a:defRPr>
            </a:pPr>
            <a:r>
              <a:rPr lang="nl-BE" sz="1300" b="1" dirty="0"/>
              <a:t>Denoising Autoencoder</a:t>
            </a:r>
            <a:endParaRPr dirty="0"/>
          </a:p>
        </p:txBody>
      </p:sp>
      <p:sp>
        <p:nvSpPr>
          <p:cNvPr id="17" name="TextBox 16"/>
          <p:cNvSpPr txBox="1"/>
          <p:nvPr/>
        </p:nvSpPr>
        <p:spPr>
          <a:xfrm>
            <a:off x="3154680" y="3219354"/>
            <a:ext cx="1371600" cy="1039900"/>
          </a:xfrm>
          <a:prstGeom prst="rect">
            <a:avLst/>
          </a:prstGeom>
          <a:noFill/>
        </p:spPr>
        <p:txBody>
          <a:bodyPr wrap="square">
            <a:spAutoFit/>
          </a:bodyPr>
          <a:lstStyle/>
          <a:p>
            <a:pPr algn="ctr">
              <a:lnSpc>
                <a:spcPts val="1500"/>
              </a:lnSpc>
              <a:defRPr sz="1000">
                <a:solidFill>
                  <a:srgbClr val="888E9B"/>
                </a:solidFill>
                <a:latin typeface="Calibri"/>
              </a:defRPr>
            </a:pPr>
            <a:r>
              <a:rPr lang="en-US" sz="1000" dirty="0"/>
              <a:t>Apply self-supervised pre-training to learn structure from unlabeled, incomplete input variables.</a:t>
            </a:r>
            <a:endParaRPr dirty="0"/>
          </a:p>
        </p:txBody>
      </p:sp>
      <p:sp>
        <p:nvSpPr>
          <p:cNvPr id="18" name="Rectangle 17"/>
          <p:cNvSpPr/>
          <p:nvPr/>
        </p:nvSpPr>
        <p:spPr>
          <a:xfrm>
            <a:off x="4754880" y="3136392"/>
            <a:ext cx="228600" cy="36576"/>
          </a:xfrm>
          <a:prstGeom prst="rect">
            <a:avLst/>
          </a:prstGeom>
          <a:solidFill>
            <a:srgbClr val="E8EA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Chevron 18"/>
          <p:cNvSpPr/>
          <p:nvPr/>
        </p:nvSpPr>
        <p:spPr>
          <a:xfrm>
            <a:off x="4892040" y="3063240"/>
            <a:ext cx="182880" cy="182880"/>
          </a:xfrm>
          <a:prstGeom prst="chevron">
            <a:avLst/>
          </a:prstGeom>
          <a:solidFill>
            <a:srgbClr val="888E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a:xfrm>
            <a:off x="5120640" y="2011680"/>
            <a:ext cx="1737360" cy="228600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a:xfrm>
            <a:off x="5120640" y="2011680"/>
            <a:ext cx="1737360" cy="41148"/>
          </a:xfrm>
          <a:prstGeom prst="rect">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Oval 21"/>
          <p:cNvSpPr/>
          <p:nvPr/>
        </p:nvSpPr>
        <p:spPr>
          <a:xfrm>
            <a:off x="5829300" y="2286000"/>
            <a:ext cx="320040" cy="320040"/>
          </a:xfrm>
          <a:prstGeom prst="ellipse">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5829300" y="2267712"/>
            <a:ext cx="320040" cy="320040"/>
          </a:xfrm>
          <a:prstGeom prst="rect">
            <a:avLst/>
          </a:prstGeom>
          <a:noFill/>
        </p:spPr>
        <p:txBody>
          <a:bodyPr wrap="none">
            <a:spAutoFit/>
          </a:bodyPr>
          <a:lstStyle/>
          <a:p>
            <a:pPr algn="ctr">
              <a:defRPr sz="1400" b="1">
                <a:solidFill>
                  <a:srgbClr val="FFFFFF"/>
                </a:solidFill>
                <a:latin typeface="Calibri"/>
              </a:defRPr>
            </a:pPr>
            <a:r>
              <a:t>3</a:t>
            </a:r>
          </a:p>
        </p:txBody>
      </p:sp>
      <p:sp>
        <p:nvSpPr>
          <p:cNvPr id="24" name="TextBox 23"/>
          <p:cNvSpPr txBox="1"/>
          <p:nvPr/>
        </p:nvSpPr>
        <p:spPr>
          <a:xfrm>
            <a:off x="5303520" y="2726911"/>
            <a:ext cx="1371600" cy="492443"/>
          </a:xfrm>
          <a:prstGeom prst="rect">
            <a:avLst/>
          </a:prstGeom>
          <a:noFill/>
        </p:spPr>
        <p:txBody>
          <a:bodyPr wrap="square">
            <a:spAutoFit/>
          </a:bodyPr>
          <a:lstStyle/>
          <a:p>
            <a:pPr algn="ctr">
              <a:defRPr sz="1300" b="1">
                <a:solidFill>
                  <a:srgbClr val="1E1E2E"/>
                </a:solidFill>
                <a:latin typeface="Calibri"/>
              </a:defRPr>
            </a:pPr>
            <a:r>
              <a:rPr lang="nl-BE" sz="1300" b="1" dirty="0"/>
              <a:t>Learned Feature Representation</a:t>
            </a:r>
            <a:endParaRPr dirty="0"/>
          </a:p>
        </p:txBody>
      </p:sp>
      <p:sp>
        <p:nvSpPr>
          <p:cNvPr id="25" name="TextBox 24"/>
          <p:cNvSpPr txBox="1"/>
          <p:nvPr/>
        </p:nvSpPr>
        <p:spPr>
          <a:xfrm>
            <a:off x="5303520" y="3344224"/>
            <a:ext cx="1371600" cy="847540"/>
          </a:xfrm>
          <a:prstGeom prst="rect">
            <a:avLst/>
          </a:prstGeom>
          <a:noFill/>
        </p:spPr>
        <p:txBody>
          <a:bodyPr wrap="square">
            <a:spAutoFit/>
          </a:bodyPr>
          <a:lstStyle/>
          <a:p>
            <a:pPr algn="ctr">
              <a:lnSpc>
                <a:spcPts val="1500"/>
              </a:lnSpc>
              <a:defRPr sz="1000">
                <a:solidFill>
                  <a:srgbClr val="888E9B"/>
                </a:solidFill>
                <a:latin typeface="Calibri"/>
              </a:defRPr>
            </a:pPr>
            <a:r>
              <a:rPr lang="en-US" sz="1000" dirty="0"/>
              <a:t>A reduced, information-dense feature set from raw inputs.</a:t>
            </a:r>
            <a:endParaRPr dirty="0"/>
          </a:p>
        </p:txBody>
      </p:sp>
      <p:sp>
        <p:nvSpPr>
          <p:cNvPr id="26" name="Rectangle 25"/>
          <p:cNvSpPr/>
          <p:nvPr/>
        </p:nvSpPr>
        <p:spPr>
          <a:xfrm>
            <a:off x="6903720" y="3136392"/>
            <a:ext cx="228600" cy="36576"/>
          </a:xfrm>
          <a:prstGeom prst="rect">
            <a:avLst/>
          </a:prstGeom>
          <a:solidFill>
            <a:srgbClr val="E8EA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Chevron 26"/>
          <p:cNvSpPr/>
          <p:nvPr/>
        </p:nvSpPr>
        <p:spPr>
          <a:xfrm>
            <a:off x="7040880" y="3063240"/>
            <a:ext cx="182880" cy="182880"/>
          </a:xfrm>
          <a:prstGeom prst="chevron">
            <a:avLst/>
          </a:prstGeom>
          <a:solidFill>
            <a:srgbClr val="888E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Rectangle 27"/>
          <p:cNvSpPr/>
          <p:nvPr/>
        </p:nvSpPr>
        <p:spPr>
          <a:xfrm>
            <a:off x="7269480" y="2011680"/>
            <a:ext cx="1737360" cy="228600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ectangle 28"/>
          <p:cNvSpPr/>
          <p:nvPr/>
        </p:nvSpPr>
        <p:spPr>
          <a:xfrm>
            <a:off x="7269480" y="2011680"/>
            <a:ext cx="1737360" cy="41148"/>
          </a:xfrm>
          <a:prstGeom prst="rect">
            <a:avLst/>
          </a:prstGeom>
          <a:solidFill>
            <a:srgbClr val="5A6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Oval 29"/>
          <p:cNvSpPr/>
          <p:nvPr/>
        </p:nvSpPr>
        <p:spPr>
          <a:xfrm>
            <a:off x="7978140" y="2286000"/>
            <a:ext cx="320040" cy="320040"/>
          </a:xfrm>
          <a:prstGeom prst="ellipse">
            <a:avLst/>
          </a:prstGeom>
          <a:solidFill>
            <a:srgbClr val="5A6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TextBox 30"/>
          <p:cNvSpPr txBox="1"/>
          <p:nvPr/>
        </p:nvSpPr>
        <p:spPr>
          <a:xfrm>
            <a:off x="7978140" y="2267712"/>
            <a:ext cx="320040" cy="320040"/>
          </a:xfrm>
          <a:prstGeom prst="rect">
            <a:avLst/>
          </a:prstGeom>
          <a:noFill/>
        </p:spPr>
        <p:txBody>
          <a:bodyPr wrap="none">
            <a:spAutoFit/>
          </a:bodyPr>
          <a:lstStyle/>
          <a:p>
            <a:pPr algn="ctr">
              <a:defRPr sz="1400" b="1">
                <a:solidFill>
                  <a:srgbClr val="FFFFFF"/>
                </a:solidFill>
                <a:latin typeface="Calibri"/>
              </a:defRPr>
            </a:pPr>
            <a:r>
              <a:t>4</a:t>
            </a:r>
          </a:p>
        </p:txBody>
      </p:sp>
      <p:sp>
        <p:nvSpPr>
          <p:cNvPr id="32" name="TextBox 31"/>
          <p:cNvSpPr txBox="1"/>
          <p:nvPr/>
        </p:nvSpPr>
        <p:spPr>
          <a:xfrm>
            <a:off x="7452360" y="2721905"/>
            <a:ext cx="1371600" cy="492443"/>
          </a:xfrm>
          <a:prstGeom prst="rect">
            <a:avLst/>
          </a:prstGeom>
          <a:noFill/>
        </p:spPr>
        <p:txBody>
          <a:bodyPr wrap="square">
            <a:spAutoFit/>
          </a:bodyPr>
          <a:lstStyle/>
          <a:p>
            <a:pPr algn="ctr">
              <a:defRPr sz="1300" b="1">
                <a:solidFill>
                  <a:srgbClr val="1E1E2E"/>
                </a:solidFill>
                <a:latin typeface="Calibri"/>
              </a:defRPr>
            </a:pPr>
            <a:r>
              <a:rPr lang="nl-BE" sz="1300" b="1" dirty="0"/>
              <a:t>Supervised Model Training</a:t>
            </a:r>
            <a:endParaRPr dirty="0"/>
          </a:p>
        </p:txBody>
      </p:sp>
      <p:sp>
        <p:nvSpPr>
          <p:cNvPr id="33" name="TextBox 32"/>
          <p:cNvSpPr txBox="1"/>
          <p:nvPr/>
        </p:nvSpPr>
        <p:spPr>
          <a:xfrm>
            <a:off x="7452360" y="3366789"/>
            <a:ext cx="1371600" cy="847540"/>
          </a:xfrm>
          <a:prstGeom prst="rect">
            <a:avLst/>
          </a:prstGeom>
          <a:noFill/>
        </p:spPr>
        <p:txBody>
          <a:bodyPr wrap="square">
            <a:spAutoFit/>
          </a:bodyPr>
          <a:lstStyle/>
          <a:p>
            <a:pPr algn="ctr">
              <a:lnSpc>
                <a:spcPts val="1500"/>
              </a:lnSpc>
              <a:defRPr sz="1000">
                <a:solidFill>
                  <a:srgbClr val="888E9B"/>
                </a:solidFill>
                <a:latin typeface="Calibri"/>
              </a:defRPr>
            </a:pPr>
            <a:r>
              <a:rPr lang="en-US" sz="1000" dirty="0"/>
              <a:t>Use the extracted feature set as the input for safety classification.</a:t>
            </a:r>
            <a:endParaRPr dirty="0"/>
          </a:p>
        </p:txBody>
      </p:sp>
      <p:sp>
        <p:nvSpPr>
          <p:cNvPr id="34" name="Rectangle 33"/>
          <p:cNvSpPr/>
          <p:nvPr/>
        </p:nvSpPr>
        <p:spPr>
          <a:xfrm>
            <a:off x="9052560" y="3136392"/>
            <a:ext cx="228600" cy="36576"/>
          </a:xfrm>
          <a:prstGeom prst="rect">
            <a:avLst/>
          </a:prstGeom>
          <a:solidFill>
            <a:srgbClr val="E8EA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Chevron 34"/>
          <p:cNvSpPr/>
          <p:nvPr/>
        </p:nvSpPr>
        <p:spPr>
          <a:xfrm>
            <a:off x="9189720" y="3063240"/>
            <a:ext cx="182880" cy="182880"/>
          </a:xfrm>
          <a:prstGeom prst="chevron">
            <a:avLst/>
          </a:prstGeom>
          <a:solidFill>
            <a:srgbClr val="888E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Rectangle 35"/>
          <p:cNvSpPr/>
          <p:nvPr/>
        </p:nvSpPr>
        <p:spPr>
          <a:xfrm>
            <a:off x="9418320" y="2011680"/>
            <a:ext cx="1737360" cy="228600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Rectangle 36"/>
          <p:cNvSpPr/>
          <p:nvPr/>
        </p:nvSpPr>
        <p:spPr>
          <a:xfrm>
            <a:off x="9418320" y="2011680"/>
            <a:ext cx="1737360" cy="41148"/>
          </a:xfrm>
          <a:prstGeom prst="rect">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Oval 37"/>
          <p:cNvSpPr/>
          <p:nvPr/>
        </p:nvSpPr>
        <p:spPr>
          <a:xfrm>
            <a:off x="10126980" y="2286000"/>
            <a:ext cx="320040" cy="320040"/>
          </a:xfrm>
          <a:prstGeom prst="ellipse">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TextBox 38"/>
          <p:cNvSpPr txBox="1"/>
          <p:nvPr/>
        </p:nvSpPr>
        <p:spPr>
          <a:xfrm>
            <a:off x="10126980" y="2267712"/>
            <a:ext cx="320040" cy="320040"/>
          </a:xfrm>
          <a:prstGeom prst="rect">
            <a:avLst/>
          </a:prstGeom>
          <a:noFill/>
        </p:spPr>
        <p:txBody>
          <a:bodyPr wrap="none">
            <a:spAutoFit/>
          </a:bodyPr>
          <a:lstStyle/>
          <a:p>
            <a:pPr algn="ctr">
              <a:defRPr sz="1400" b="1">
                <a:solidFill>
                  <a:srgbClr val="FFFFFF"/>
                </a:solidFill>
                <a:latin typeface="Calibri"/>
              </a:defRPr>
            </a:pPr>
            <a:r>
              <a:t>5</a:t>
            </a:r>
          </a:p>
        </p:txBody>
      </p:sp>
      <p:sp>
        <p:nvSpPr>
          <p:cNvPr id="40" name="TextBox 39"/>
          <p:cNvSpPr txBox="1"/>
          <p:nvPr/>
        </p:nvSpPr>
        <p:spPr>
          <a:xfrm>
            <a:off x="9601200" y="2830771"/>
            <a:ext cx="1371600" cy="292388"/>
          </a:xfrm>
          <a:prstGeom prst="rect">
            <a:avLst/>
          </a:prstGeom>
          <a:noFill/>
        </p:spPr>
        <p:txBody>
          <a:bodyPr wrap="square">
            <a:spAutoFit/>
          </a:bodyPr>
          <a:lstStyle/>
          <a:p>
            <a:pPr algn="ctr">
              <a:defRPr sz="1300" b="1">
                <a:solidFill>
                  <a:srgbClr val="1E1E2E"/>
                </a:solidFill>
                <a:latin typeface="Calibri"/>
              </a:defRPr>
            </a:pPr>
            <a:r>
              <a:rPr lang="nl-BE" sz="1300" b="1" dirty="0"/>
              <a:t>Predictions </a:t>
            </a:r>
            <a:endParaRPr dirty="0"/>
          </a:p>
        </p:txBody>
      </p:sp>
      <p:sp>
        <p:nvSpPr>
          <p:cNvPr id="41" name="TextBox 40"/>
          <p:cNvSpPr txBox="1"/>
          <p:nvPr/>
        </p:nvSpPr>
        <p:spPr>
          <a:xfrm>
            <a:off x="9585374" y="3383983"/>
            <a:ext cx="1371600" cy="847540"/>
          </a:xfrm>
          <a:prstGeom prst="rect">
            <a:avLst/>
          </a:prstGeom>
          <a:noFill/>
        </p:spPr>
        <p:txBody>
          <a:bodyPr wrap="square">
            <a:spAutoFit/>
          </a:bodyPr>
          <a:lstStyle/>
          <a:p>
            <a:pPr algn="ctr">
              <a:lnSpc>
                <a:spcPts val="1500"/>
              </a:lnSpc>
              <a:defRPr sz="1000">
                <a:solidFill>
                  <a:srgbClr val="888E9B"/>
                </a:solidFill>
                <a:latin typeface="Calibri"/>
              </a:defRPr>
            </a:pPr>
            <a:r>
              <a:rPr lang="en-US" dirty="0"/>
              <a:t>A subjective safety label for all road segments in the network.</a:t>
            </a:r>
            <a:endParaRPr dirty="0"/>
          </a:p>
        </p:txBody>
      </p:sp>
      <p:sp>
        <p:nvSpPr>
          <p:cNvPr id="42" name="TextBox 41"/>
          <p:cNvSpPr txBox="1"/>
          <p:nvPr/>
        </p:nvSpPr>
        <p:spPr>
          <a:xfrm>
            <a:off x="822960" y="4754880"/>
            <a:ext cx="10515600" cy="640080"/>
          </a:xfrm>
          <a:prstGeom prst="rect">
            <a:avLst/>
          </a:prstGeom>
          <a:noFill/>
        </p:spPr>
        <p:txBody>
          <a:bodyPr wrap="square">
            <a:spAutoFit/>
          </a:bodyPr>
          <a:lstStyle/>
          <a:p>
            <a:pPr>
              <a:lnSpc>
                <a:spcPts val="1800"/>
              </a:lnSpc>
              <a:defRPr sz="1200" i="1">
                <a:solidFill>
                  <a:srgbClr val="444455"/>
                </a:solidFill>
                <a:latin typeface="Calibri"/>
              </a:defRPr>
            </a:pPr>
            <a:r>
              <a:rPr dirty="0"/>
              <a:t>Only a subset of road segments have user ratings — the model learns from these to predict perceived safety across the entire network, turning sparse subjective data into full coverage.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TextBox 1"/>
          <p:cNvSpPr txBox="1"/>
          <p:nvPr/>
        </p:nvSpPr>
        <p:spPr>
          <a:xfrm>
            <a:off x="822960" y="502920"/>
            <a:ext cx="10058400" cy="548640"/>
          </a:xfrm>
          <a:prstGeom prst="rect">
            <a:avLst/>
          </a:prstGeom>
          <a:noFill/>
        </p:spPr>
        <p:txBody>
          <a:bodyPr wrap="square">
            <a:spAutoFit/>
          </a:bodyPr>
          <a:lstStyle/>
          <a:p>
            <a:pPr>
              <a:defRPr sz="2600" b="1">
                <a:solidFill>
                  <a:srgbClr val="1E1E2E"/>
                </a:solidFill>
                <a:latin typeface="Calibri"/>
              </a:defRPr>
            </a:pPr>
            <a:r>
              <a:t>From Predictions to Safe Routes</a:t>
            </a:r>
          </a:p>
        </p:txBody>
      </p:sp>
      <p:sp>
        <p:nvSpPr>
          <p:cNvPr id="3" name="TextBox 2"/>
          <p:cNvSpPr txBox="1"/>
          <p:nvPr/>
        </p:nvSpPr>
        <p:spPr>
          <a:xfrm>
            <a:off x="822960" y="1097280"/>
            <a:ext cx="9144000" cy="365760"/>
          </a:xfrm>
          <a:prstGeom prst="rect">
            <a:avLst/>
          </a:prstGeom>
          <a:noFill/>
        </p:spPr>
        <p:txBody>
          <a:bodyPr wrap="square">
            <a:spAutoFit/>
          </a:bodyPr>
          <a:lstStyle/>
          <a:p>
            <a:pPr>
              <a:defRPr sz="1300">
                <a:solidFill>
                  <a:srgbClr val="888E9B"/>
                </a:solidFill>
                <a:latin typeface="Calibri"/>
              </a:defRPr>
            </a:pPr>
            <a:r>
              <a:t>Translating model output into routing decisions</a:t>
            </a:r>
          </a:p>
        </p:txBody>
      </p:sp>
      <p:sp>
        <p:nvSpPr>
          <p:cNvPr id="4" name="TextBox 3"/>
          <p:cNvSpPr txBox="1"/>
          <p:nvPr/>
        </p:nvSpPr>
        <p:spPr>
          <a:xfrm>
            <a:off x="822960" y="1737360"/>
            <a:ext cx="10515600" cy="841641"/>
          </a:xfrm>
          <a:prstGeom prst="rect">
            <a:avLst/>
          </a:prstGeom>
          <a:noFill/>
        </p:spPr>
        <p:txBody>
          <a:bodyPr wrap="square">
            <a:spAutoFit/>
          </a:bodyPr>
          <a:lstStyle/>
          <a:p>
            <a:pPr>
              <a:lnSpc>
                <a:spcPts val="2000"/>
              </a:lnSpc>
              <a:defRPr sz="1300">
                <a:solidFill>
                  <a:srgbClr val="444455"/>
                </a:solidFill>
                <a:latin typeface="Calibri"/>
              </a:defRPr>
            </a:pPr>
            <a:r>
              <a:rPr dirty="0"/>
              <a:t>Rather than using the predicted safety labels directly, we </a:t>
            </a:r>
            <a:r>
              <a:rPr lang="en-US" dirty="0"/>
              <a:t>use the model's class probabilities to compute</a:t>
            </a:r>
            <a:r>
              <a:rPr dirty="0"/>
              <a:t> a</a:t>
            </a:r>
            <a:r>
              <a:rPr lang="en-US" dirty="0"/>
              <a:t>n </a:t>
            </a:r>
            <a:r>
              <a:rPr lang="en-US" b="1" dirty="0"/>
              <a:t>expected</a:t>
            </a:r>
            <a:r>
              <a:rPr lang="en-US" dirty="0"/>
              <a:t> </a:t>
            </a:r>
            <a:r>
              <a:rPr b="1" dirty="0"/>
              <a:t>safety</a:t>
            </a:r>
            <a:r>
              <a:rPr dirty="0"/>
              <a:t> score per segment. This score is integrated with the existing segment weights in OSRM. </a:t>
            </a:r>
            <a:r>
              <a:rPr lang="en-US" dirty="0"/>
              <a:t>Tunable</a:t>
            </a:r>
            <a:r>
              <a:rPr dirty="0"/>
              <a:t> penalties then control how aggressively the router avoids unsafe segments — essentially a dial between fastest and safest.</a:t>
            </a:r>
          </a:p>
        </p:txBody>
      </p:sp>
      <p:sp>
        <p:nvSpPr>
          <p:cNvPr id="5" name="Rectangle 4"/>
          <p:cNvSpPr/>
          <p:nvPr/>
        </p:nvSpPr>
        <p:spPr>
          <a:xfrm>
            <a:off x="822960" y="3017520"/>
            <a:ext cx="3200400" cy="502920"/>
          </a:xfrm>
          <a:prstGeom prst="rect">
            <a:avLst/>
          </a:prstGeom>
          <a:solidFill>
            <a:srgbClr val="5A6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822960" y="3108960"/>
            <a:ext cx="3200400" cy="320040"/>
          </a:xfrm>
          <a:prstGeom prst="rect">
            <a:avLst/>
          </a:prstGeom>
          <a:noFill/>
        </p:spPr>
        <p:txBody>
          <a:bodyPr wrap="none">
            <a:spAutoFit/>
          </a:bodyPr>
          <a:lstStyle/>
          <a:p>
            <a:pPr algn="ctr">
              <a:defRPr sz="1300" b="1">
                <a:solidFill>
                  <a:srgbClr val="FFFFFF"/>
                </a:solidFill>
                <a:latin typeface="Calibri"/>
              </a:defRPr>
            </a:pPr>
            <a:r>
              <a:t>Class Probabilities</a:t>
            </a:r>
          </a:p>
        </p:txBody>
      </p:sp>
      <p:sp>
        <p:nvSpPr>
          <p:cNvPr id="7" name="Rectangle 6"/>
          <p:cNvSpPr/>
          <p:nvPr/>
        </p:nvSpPr>
        <p:spPr>
          <a:xfrm>
            <a:off x="4096512" y="3250692"/>
            <a:ext cx="201168" cy="36576"/>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Chevron 7"/>
          <p:cNvSpPr/>
          <p:nvPr/>
        </p:nvSpPr>
        <p:spPr>
          <a:xfrm>
            <a:off x="4206240" y="3177540"/>
            <a:ext cx="182880" cy="182880"/>
          </a:xfrm>
          <a:prstGeom prst="chevron">
            <a:avLst/>
          </a:prstGeom>
          <a:solidFill>
            <a:srgbClr val="888E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a:xfrm>
            <a:off x="4480560" y="3017520"/>
            <a:ext cx="3200400" cy="502920"/>
          </a:xfrm>
          <a:prstGeom prst="rect">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4480560" y="3108960"/>
            <a:ext cx="3200400" cy="320040"/>
          </a:xfrm>
          <a:prstGeom prst="rect">
            <a:avLst/>
          </a:prstGeom>
          <a:noFill/>
        </p:spPr>
        <p:txBody>
          <a:bodyPr wrap="none">
            <a:spAutoFit/>
          </a:bodyPr>
          <a:lstStyle/>
          <a:p>
            <a:pPr algn="ctr">
              <a:defRPr sz="1300" b="1">
                <a:solidFill>
                  <a:srgbClr val="FFFFFF"/>
                </a:solidFill>
                <a:latin typeface="Calibri"/>
              </a:defRPr>
            </a:pPr>
            <a:r>
              <a:t>Safety Score</a:t>
            </a:r>
          </a:p>
        </p:txBody>
      </p:sp>
      <p:sp>
        <p:nvSpPr>
          <p:cNvPr id="11" name="Rectangle 10"/>
          <p:cNvSpPr/>
          <p:nvPr/>
        </p:nvSpPr>
        <p:spPr>
          <a:xfrm>
            <a:off x="7754112" y="3250692"/>
            <a:ext cx="201168" cy="36576"/>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Chevron 11"/>
          <p:cNvSpPr/>
          <p:nvPr/>
        </p:nvSpPr>
        <p:spPr>
          <a:xfrm>
            <a:off x="7863840" y="3177540"/>
            <a:ext cx="182880" cy="182880"/>
          </a:xfrm>
          <a:prstGeom prst="chevron">
            <a:avLst/>
          </a:prstGeom>
          <a:solidFill>
            <a:srgbClr val="888E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8138160" y="3017520"/>
            <a:ext cx="3200400" cy="502920"/>
          </a:xfrm>
          <a:prstGeom prst="rect">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8138160" y="3108960"/>
            <a:ext cx="3200400" cy="320040"/>
          </a:xfrm>
          <a:prstGeom prst="rect">
            <a:avLst/>
          </a:prstGeom>
          <a:noFill/>
        </p:spPr>
        <p:txBody>
          <a:bodyPr wrap="none">
            <a:spAutoFit/>
          </a:bodyPr>
          <a:lstStyle/>
          <a:p>
            <a:pPr algn="ctr">
              <a:defRPr sz="1300" b="1">
                <a:solidFill>
                  <a:srgbClr val="FFFFFF"/>
                </a:solidFill>
                <a:latin typeface="Calibri"/>
              </a:defRPr>
            </a:pPr>
            <a:r>
              <a:t>OSRM Integration</a:t>
            </a:r>
          </a:p>
        </p:txBody>
      </p:sp>
      <p:sp>
        <p:nvSpPr>
          <p:cNvPr id="15" name="Oval 14"/>
          <p:cNvSpPr/>
          <p:nvPr/>
        </p:nvSpPr>
        <p:spPr>
          <a:xfrm>
            <a:off x="868680" y="3840480"/>
            <a:ext cx="109728" cy="109728"/>
          </a:xfrm>
          <a:prstGeom prst="ellipse">
            <a:avLst/>
          </a:prstGeom>
          <a:solidFill>
            <a:srgbClr val="5A6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1051560" y="3794760"/>
            <a:ext cx="2926080" cy="899029"/>
          </a:xfrm>
          <a:prstGeom prst="rect">
            <a:avLst/>
          </a:prstGeom>
          <a:noFill/>
        </p:spPr>
        <p:txBody>
          <a:bodyPr wrap="square">
            <a:spAutoFit/>
          </a:bodyPr>
          <a:lstStyle/>
          <a:p>
            <a:pPr>
              <a:lnSpc>
                <a:spcPts val="1600"/>
              </a:lnSpc>
              <a:defRPr sz="1100">
                <a:solidFill>
                  <a:srgbClr val="888E9B"/>
                </a:solidFill>
                <a:latin typeface="Calibri"/>
              </a:defRPr>
            </a:pPr>
            <a:r>
              <a:rPr dirty="0"/>
              <a:t>The model outputs P(</a:t>
            </a:r>
            <a:r>
              <a:rPr lang="en-US" dirty="0"/>
              <a:t>Safe</a:t>
            </a:r>
            <a:r>
              <a:rPr dirty="0"/>
              <a:t>), P(</a:t>
            </a:r>
            <a:r>
              <a:rPr lang="en-US" dirty="0"/>
              <a:t>Occasionally_Unsafe</a:t>
            </a:r>
            <a:r>
              <a:rPr dirty="0"/>
              <a:t>), </a:t>
            </a:r>
            <a:r>
              <a:rPr lang="en-US" dirty="0"/>
              <a:t>and P(Unsafe) for each segment — the likelihood of belonging</a:t>
            </a:r>
            <a:r>
              <a:rPr dirty="0"/>
              <a:t> to each safety class.</a:t>
            </a:r>
          </a:p>
        </p:txBody>
      </p:sp>
      <p:sp>
        <p:nvSpPr>
          <p:cNvPr id="17" name="Oval 16"/>
          <p:cNvSpPr/>
          <p:nvPr/>
        </p:nvSpPr>
        <p:spPr>
          <a:xfrm>
            <a:off x="4526280" y="3840480"/>
            <a:ext cx="109728" cy="109728"/>
          </a:xfrm>
          <a:prstGeom prst="ellipse">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4709160" y="3794760"/>
            <a:ext cx="2926080" cy="1097280"/>
          </a:xfrm>
          <a:prstGeom prst="rect">
            <a:avLst/>
          </a:prstGeom>
          <a:noFill/>
        </p:spPr>
        <p:txBody>
          <a:bodyPr wrap="square">
            <a:spAutoFit/>
          </a:bodyPr>
          <a:lstStyle/>
          <a:p>
            <a:pPr>
              <a:lnSpc>
                <a:spcPts val="1600"/>
              </a:lnSpc>
              <a:defRPr sz="1100">
                <a:solidFill>
                  <a:srgbClr val="888E9B"/>
                </a:solidFill>
                <a:latin typeface="Calibri"/>
              </a:defRPr>
            </a:pPr>
            <a:r>
              <a:rPr dirty="0"/>
              <a:t>These probabilities are combined into a single continuous score, giving the router a more nuanced input than a hard label.</a:t>
            </a:r>
          </a:p>
        </p:txBody>
      </p:sp>
      <p:sp>
        <p:nvSpPr>
          <p:cNvPr id="19" name="Oval 18"/>
          <p:cNvSpPr/>
          <p:nvPr/>
        </p:nvSpPr>
        <p:spPr>
          <a:xfrm>
            <a:off x="8183880" y="3840480"/>
            <a:ext cx="109728" cy="109728"/>
          </a:xfrm>
          <a:prstGeom prst="ellipse">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8366760" y="3794760"/>
            <a:ext cx="2926080" cy="1097280"/>
          </a:xfrm>
          <a:prstGeom prst="rect">
            <a:avLst/>
          </a:prstGeom>
          <a:noFill/>
        </p:spPr>
        <p:txBody>
          <a:bodyPr wrap="square">
            <a:spAutoFit/>
          </a:bodyPr>
          <a:lstStyle/>
          <a:p>
            <a:pPr>
              <a:lnSpc>
                <a:spcPts val="1600"/>
              </a:lnSpc>
              <a:defRPr sz="1100">
                <a:solidFill>
                  <a:srgbClr val="888E9B"/>
                </a:solidFill>
                <a:latin typeface="Calibri"/>
              </a:defRPr>
            </a:pPr>
            <a:r>
              <a:rPr dirty="0"/>
              <a:t>The score modifies each segment’s traversal cost. An additional penalty parameter controls how much emphasis is placed on safety over speed.</a:t>
            </a:r>
          </a:p>
        </p:txBody>
      </p:sp>
      <p:sp>
        <p:nvSpPr>
          <p:cNvPr id="21" name="TextBox 20"/>
          <p:cNvSpPr txBox="1"/>
          <p:nvPr/>
        </p:nvSpPr>
        <p:spPr>
          <a:xfrm>
            <a:off x="822960" y="5303520"/>
            <a:ext cx="10515600" cy="276999"/>
          </a:xfrm>
          <a:prstGeom prst="rect">
            <a:avLst/>
          </a:prstGeom>
          <a:noFill/>
        </p:spPr>
        <p:txBody>
          <a:bodyPr wrap="square">
            <a:spAutoFit/>
          </a:bodyPr>
          <a:lstStyle/>
          <a:p>
            <a:pPr>
              <a:defRPr sz="1200" i="1">
                <a:solidFill>
                  <a:srgbClr val="444455"/>
                </a:solidFill>
                <a:latin typeface="Calibri"/>
              </a:defRPr>
            </a:pPr>
            <a:r>
              <a:rPr b="1" dirty="0"/>
              <a:t>The result: for any origin-destination pair, the router can generate both </a:t>
            </a:r>
            <a:r>
              <a:rPr lang="en-US" b="1" dirty="0"/>
              <a:t>the fastest and a number of safe routes</a:t>
            </a:r>
            <a:r>
              <a:rPr b="1"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D7D5B8E1-3400-A275-F295-E6E8494C6BA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21E201A-30AE-6106-B2C3-352C7476D904}"/>
              </a:ext>
            </a:extLst>
          </p:cNvPr>
          <p:cNvSpPr txBox="1"/>
          <p:nvPr/>
        </p:nvSpPr>
        <p:spPr>
          <a:xfrm>
            <a:off x="822960" y="303159"/>
            <a:ext cx="10058400" cy="54864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2600" b="1">
                <a:solidFill>
                  <a:srgbClr val="1E1E2E"/>
                </a:solidFill>
                <a:latin typeface="Calibri"/>
              </a:defRPr>
            </a:pPr>
            <a:r>
              <a:rPr kumimoji="0" sz="2600" b="1" i="0" u="none" strike="noStrike" kern="1200" cap="none" spc="0" normalizeH="0" baseline="0" noProof="0" dirty="0">
                <a:ln>
                  <a:noFill/>
                </a:ln>
                <a:solidFill>
                  <a:srgbClr val="1E1E2E"/>
                </a:solidFill>
                <a:effectLst/>
                <a:uLnTx/>
                <a:uFillTx/>
                <a:latin typeface="Calibri"/>
                <a:ea typeface="+mn-ea"/>
                <a:cs typeface="+mn-cs"/>
              </a:rPr>
              <a:t>Safe Router in Action</a:t>
            </a:r>
          </a:p>
        </p:txBody>
      </p:sp>
      <p:sp>
        <p:nvSpPr>
          <p:cNvPr id="3" name="TextBox 2">
            <a:extLst>
              <a:ext uri="{FF2B5EF4-FFF2-40B4-BE49-F238E27FC236}">
                <a16:creationId xmlns:a16="http://schemas.microsoft.com/office/drawing/2014/main" id="{4F14DE95-9CF3-36D4-96D8-DA89103D248E}"/>
              </a:ext>
            </a:extLst>
          </p:cNvPr>
          <p:cNvSpPr txBox="1"/>
          <p:nvPr/>
        </p:nvSpPr>
        <p:spPr>
          <a:xfrm>
            <a:off x="822960" y="713935"/>
            <a:ext cx="9144000" cy="3657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300">
                <a:solidFill>
                  <a:srgbClr val="888E9B"/>
                </a:solidFill>
                <a:latin typeface="Calibri"/>
              </a:defRPr>
            </a:pPr>
            <a:r>
              <a:rPr kumimoji="0" sz="1300" b="0" i="0" u="none" strike="noStrike" kern="1200" cap="none" spc="0" normalizeH="0" baseline="0" noProof="0" dirty="0">
                <a:ln>
                  <a:noFill/>
                </a:ln>
                <a:solidFill>
                  <a:srgbClr val="888E9B"/>
                </a:solidFill>
                <a:effectLst/>
                <a:uLnTx/>
                <a:uFillTx/>
                <a:latin typeface="Calibri"/>
                <a:ea typeface="+mn-ea"/>
                <a:cs typeface="+mn-cs"/>
              </a:rPr>
              <a:t>Comparing fastest vs. safest routes for the same origin-destination pair</a:t>
            </a:r>
          </a:p>
        </p:txBody>
      </p:sp>
      <p:sp>
        <p:nvSpPr>
          <p:cNvPr id="4" name="Rectangle 3">
            <a:extLst>
              <a:ext uri="{FF2B5EF4-FFF2-40B4-BE49-F238E27FC236}">
                <a16:creationId xmlns:a16="http://schemas.microsoft.com/office/drawing/2014/main" id="{5A4400D6-7A64-8790-1597-55FECE2CF6DE}"/>
              </a:ext>
            </a:extLst>
          </p:cNvPr>
          <p:cNvSpPr/>
          <p:nvPr/>
        </p:nvSpPr>
        <p:spPr>
          <a:xfrm>
            <a:off x="880459" y="1079695"/>
            <a:ext cx="5063141" cy="2507567"/>
          </a:xfrm>
          <a:prstGeom prst="rect">
            <a:avLst/>
          </a:prstGeom>
          <a:solidFill>
            <a:srgbClr val="FFFFFF"/>
          </a:solidFill>
          <a:ln w="1270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0CF1A56-29E7-7F93-B3C1-086B7DAE6900}"/>
              </a:ext>
            </a:extLst>
          </p:cNvPr>
          <p:cNvSpPr txBox="1"/>
          <p:nvPr/>
        </p:nvSpPr>
        <p:spPr>
          <a:xfrm>
            <a:off x="822960" y="1079695"/>
            <a:ext cx="947695" cy="230832"/>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900" b="1">
                <a:solidFill>
                  <a:srgbClr val="5A677D"/>
                </a:solidFill>
                <a:latin typeface="Calibri"/>
              </a:defRPr>
            </a:pPr>
            <a:r>
              <a:rPr kumimoji="0" sz="900" b="1" i="0" u="none" strike="noStrike" kern="1200" cap="none" spc="0" normalizeH="0" baseline="0" noProof="0" dirty="0">
                <a:ln>
                  <a:noFill/>
                </a:ln>
                <a:solidFill>
                  <a:srgbClr val="5A677D"/>
                </a:solidFill>
                <a:effectLst/>
                <a:uLnTx/>
                <a:uFillTx/>
                <a:latin typeface="Calibri"/>
                <a:ea typeface="+mn-ea"/>
                <a:cs typeface="+mn-cs"/>
                <a:hlinkClick r:id="rId2"/>
              </a:rPr>
              <a:t>FASTEST ROUTE</a:t>
            </a:r>
            <a:endParaRPr kumimoji="0" sz="900" b="1" i="0" u="none" strike="noStrike" kern="1200" cap="none" spc="0" normalizeH="0" baseline="0" noProof="0" dirty="0">
              <a:ln>
                <a:noFill/>
              </a:ln>
              <a:solidFill>
                <a:srgbClr val="5A677D"/>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4EA72C81-70EA-4B45-3C10-E3827542CDFA}"/>
              </a:ext>
            </a:extLst>
          </p:cNvPr>
          <p:cNvSpPr/>
          <p:nvPr/>
        </p:nvSpPr>
        <p:spPr>
          <a:xfrm>
            <a:off x="880459" y="3703320"/>
            <a:ext cx="5063141" cy="2507567"/>
          </a:xfrm>
          <a:prstGeom prst="rect">
            <a:avLst/>
          </a:prstGeom>
          <a:solidFill>
            <a:srgbClr val="FFFFFF"/>
          </a:solidFill>
          <a:ln w="1270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sz="900" b="1">
                <a:solidFill>
                  <a:srgbClr val="1A9E82"/>
                </a:solidFill>
                <a:latin typeface="Calibri"/>
              </a:defRPr>
            </a:pPr>
            <a:endParaRPr kumimoji="0" lang="nl-BE" sz="900" b="1" i="0" u="none" strike="noStrike" kern="1200" cap="none" spc="0" normalizeH="0" baseline="0" noProof="0" dirty="0">
              <a:ln>
                <a:noFill/>
              </a:ln>
              <a:solidFill>
                <a:srgbClr val="1A9E82"/>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2B740014-FC92-5616-B80A-43B2A3F70310}"/>
              </a:ext>
            </a:extLst>
          </p:cNvPr>
          <p:cNvSpPr txBox="1"/>
          <p:nvPr/>
        </p:nvSpPr>
        <p:spPr>
          <a:xfrm>
            <a:off x="880459" y="3715101"/>
            <a:ext cx="870751" cy="230832"/>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900" b="1">
                <a:solidFill>
                  <a:srgbClr val="1A9E82"/>
                </a:solidFill>
                <a:latin typeface="Calibri"/>
              </a:defRPr>
            </a:pPr>
            <a:r>
              <a:rPr kumimoji="0" sz="900" b="1" i="0" u="none" strike="noStrike" kern="1200" cap="none" spc="0" normalizeH="0" baseline="0" noProof="0" dirty="0">
                <a:ln>
                  <a:noFill/>
                </a:ln>
                <a:solidFill>
                  <a:srgbClr val="1A9E82"/>
                </a:solidFill>
                <a:effectLst/>
                <a:uLnTx/>
                <a:uFillTx/>
                <a:latin typeface="Calibri"/>
                <a:ea typeface="+mn-ea"/>
                <a:cs typeface="+mn-cs"/>
                <a:hlinkClick r:id="rId3"/>
              </a:rPr>
              <a:t>SAFE ROUTE</a:t>
            </a:r>
            <a:r>
              <a:rPr kumimoji="0" lang="en-US" sz="900" b="1" i="0" u="none" strike="noStrike" kern="1200" cap="none" spc="0" normalizeH="0" baseline="0" noProof="0" dirty="0">
                <a:ln>
                  <a:noFill/>
                </a:ln>
                <a:solidFill>
                  <a:srgbClr val="1A9E82"/>
                </a:solidFill>
                <a:effectLst/>
                <a:uLnTx/>
                <a:uFillTx/>
                <a:latin typeface="Calibri"/>
                <a:ea typeface="+mn-ea"/>
                <a:cs typeface="+mn-cs"/>
                <a:hlinkClick r:id="rId3"/>
              </a:rPr>
              <a:t>-1</a:t>
            </a:r>
            <a:endParaRPr kumimoji="0" sz="900" b="1" i="0" u="none" strike="noStrike" kern="1200" cap="none" spc="0" normalizeH="0" baseline="0" noProof="0" dirty="0">
              <a:ln>
                <a:noFill/>
              </a:ln>
              <a:solidFill>
                <a:srgbClr val="1A9E82"/>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BFB7656-5951-CFE1-D278-3C79D63D7EB4}"/>
              </a:ext>
            </a:extLst>
          </p:cNvPr>
          <p:cNvSpPr/>
          <p:nvPr/>
        </p:nvSpPr>
        <p:spPr>
          <a:xfrm>
            <a:off x="6176359" y="1079694"/>
            <a:ext cx="5063141" cy="2507567"/>
          </a:xfrm>
          <a:prstGeom prst="rect">
            <a:avLst/>
          </a:prstGeom>
          <a:solidFill>
            <a:srgbClr val="FFFFFF"/>
          </a:solidFill>
          <a:ln w="1270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sz="900" b="1">
                <a:solidFill>
                  <a:srgbClr val="1A9E82"/>
                </a:solidFill>
                <a:latin typeface="Calibri"/>
              </a:defRPr>
            </a:pPr>
            <a:endParaRPr kumimoji="0" lang="nl-BE" sz="900" b="1" i="0" u="none" strike="noStrike" kern="1200" cap="none" spc="0" normalizeH="0" baseline="0" noProof="0" dirty="0">
              <a:ln>
                <a:noFill/>
              </a:ln>
              <a:solidFill>
                <a:srgbClr val="1A9E82"/>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700E9769-7AEF-D007-187E-1AFBC2E57B29}"/>
              </a:ext>
            </a:extLst>
          </p:cNvPr>
          <p:cNvSpPr/>
          <p:nvPr/>
        </p:nvSpPr>
        <p:spPr>
          <a:xfrm>
            <a:off x="6176358" y="3715101"/>
            <a:ext cx="5063141" cy="2507567"/>
          </a:xfrm>
          <a:prstGeom prst="rect">
            <a:avLst/>
          </a:prstGeom>
          <a:solidFill>
            <a:srgbClr val="FFFFFF"/>
          </a:solidFill>
          <a:ln w="1270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sz="900" b="1">
                <a:solidFill>
                  <a:srgbClr val="1A9E82"/>
                </a:solidFill>
                <a:latin typeface="Calibri"/>
              </a:defRPr>
            </a:pPr>
            <a:endParaRPr kumimoji="0" lang="nl-BE" sz="900" b="1" i="0" u="none" strike="noStrike" kern="1200" cap="none" spc="0" normalizeH="0" baseline="0" noProof="0" dirty="0">
              <a:ln>
                <a:noFill/>
              </a:ln>
              <a:solidFill>
                <a:srgbClr val="1A9E82"/>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13677429-4FA4-21D8-EB73-4705FB72D45A}"/>
              </a:ext>
            </a:extLst>
          </p:cNvPr>
          <p:cNvSpPr txBox="1"/>
          <p:nvPr/>
        </p:nvSpPr>
        <p:spPr>
          <a:xfrm>
            <a:off x="6176358" y="1093990"/>
            <a:ext cx="870751" cy="230832"/>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900" b="1">
                <a:solidFill>
                  <a:srgbClr val="1A9E82"/>
                </a:solidFill>
                <a:latin typeface="Calibri"/>
              </a:defRPr>
            </a:pPr>
            <a:r>
              <a:rPr kumimoji="0" lang="nl-BE" sz="900" b="1" i="0" u="none" strike="noStrike" kern="1200" cap="none" spc="0" normalizeH="0" baseline="0" noProof="0" dirty="0">
                <a:ln>
                  <a:noFill/>
                </a:ln>
                <a:solidFill>
                  <a:srgbClr val="1A9E82"/>
                </a:solidFill>
                <a:effectLst/>
                <a:uLnTx/>
                <a:uFillTx/>
                <a:latin typeface="Calibri"/>
                <a:ea typeface="+mn-ea"/>
                <a:cs typeface="+mn-cs"/>
                <a:hlinkClick r:id="rId4"/>
              </a:rPr>
              <a:t>SAFE ROUTE-2</a:t>
            </a:r>
            <a:endParaRPr kumimoji="0" sz="900" b="1" i="0" u="none" strike="noStrike" kern="1200" cap="none" spc="0" normalizeH="0" baseline="0" noProof="0" dirty="0">
              <a:ln>
                <a:noFill/>
              </a:ln>
              <a:solidFill>
                <a:srgbClr val="1A9E82"/>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D903981B-F3F0-5163-5E1A-24EB536802EF}"/>
              </a:ext>
            </a:extLst>
          </p:cNvPr>
          <p:cNvSpPr txBox="1"/>
          <p:nvPr/>
        </p:nvSpPr>
        <p:spPr>
          <a:xfrm>
            <a:off x="6176357" y="3752085"/>
            <a:ext cx="870751" cy="230832"/>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900" b="1">
                <a:solidFill>
                  <a:srgbClr val="1A9E82"/>
                </a:solidFill>
                <a:latin typeface="Calibri"/>
              </a:defRPr>
            </a:pPr>
            <a:r>
              <a:rPr sz="900" b="1" dirty="0">
                <a:solidFill>
                  <a:srgbClr val="1A9E82"/>
                </a:solidFill>
                <a:latin typeface="Calibri"/>
                <a:hlinkClick r:id="rId5"/>
              </a:rPr>
              <a:t>SAFE ROUTE</a:t>
            </a:r>
            <a:r>
              <a:rPr lang="en-US" sz="900" b="1" dirty="0">
                <a:solidFill>
                  <a:srgbClr val="1A9E82"/>
                </a:solidFill>
                <a:latin typeface="Calibri"/>
                <a:hlinkClick r:id="rId5"/>
              </a:rPr>
              <a:t>-3</a:t>
            </a:r>
            <a:endParaRPr kumimoji="0" sz="900" b="1" i="0" u="none" strike="noStrike" kern="1200" cap="none" spc="0" normalizeH="0" baseline="0" noProof="0" dirty="0">
              <a:ln>
                <a:noFill/>
              </a:ln>
              <a:solidFill>
                <a:srgbClr val="1A9E82"/>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08DF0F6D-776C-201D-BBD3-967272119EF6}"/>
              </a:ext>
            </a:extLst>
          </p:cNvPr>
          <p:cNvPicPr>
            <a:picLocks noChangeAspect="1"/>
          </p:cNvPicPr>
          <p:nvPr/>
        </p:nvPicPr>
        <p:blipFill>
          <a:blip r:embed="rId6"/>
          <a:stretch>
            <a:fillRect/>
          </a:stretch>
        </p:blipFill>
        <p:spPr>
          <a:xfrm>
            <a:off x="880459" y="1282335"/>
            <a:ext cx="5063141" cy="2321338"/>
          </a:xfrm>
          <a:prstGeom prst="rect">
            <a:avLst/>
          </a:prstGeom>
        </p:spPr>
      </p:pic>
      <p:pic>
        <p:nvPicPr>
          <p:cNvPr id="11" name="Picture 10">
            <a:extLst>
              <a:ext uri="{FF2B5EF4-FFF2-40B4-BE49-F238E27FC236}">
                <a16:creationId xmlns:a16="http://schemas.microsoft.com/office/drawing/2014/main" id="{66D604A7-937A-9CE1-37EB-607D8DDD499C}"/>
              </a:ext>
            </a:extLst>
          </p:cNvPr>
          <p:cNvPicPr>
            <a:picLocks noChangeAspect="1"/>
          </p:cNvPicPr>
          <p:nvPr/>
        </p:nvPicPr>
        <p:blipFill>
          <a:blip r:embed="rId7"/>
          <a:stretch>
            <a:fillRect/>
          </a:stretch>
        </p:blipFill>
        <p:spPr>
          <a:xfrm>
            <a:off x="880459" y="3945933"/>
            <a:ext cx="5063142" cy="2264954"/>
          </a:xfrm>
          <a:prstGeom prst="rect">
            <a:avLst/>
          </a:prstGeom>
        </p:spPr>
      </p:pic>
      <p:pic>
        <p:nvPicPr>
          <p:cNvPr id="14" name="Picture 13">
            <a:extLst>
              <a:ext uri="{FF2B5EF4-FFF2-40B4-BE49-F238E27FC236}">
                <a16:creationId xmlns:a16="http://schemas.microsoft.com/office/drawing/2014/main" id="{D831B113-78AE-973A-C90A-8C68C94FAAF6}"/>
              </a:ext>
            </a:extLst>
          </p:cNvPr>
          <p:cNvPicPr>
            <a:picLocks noChangeAspect="1"/>
          </p:cNvPicPr>
          <p:nvPr/>
        </p:nvPicPr>
        <p:blipFill>
          <a:blip r:embed="rId8"/>
          <a:stretch>
            <a:fillRect/>
          </a:stretch>
        </p:blipFill>
        <p:spPr>
          <a:xfrm>
            <a:off x="6176359" y="1322951"/>
            <a:ext cx="5063139" cy="2278606"/>
          </a:xfrm>
          <a:prstGeom prst="rect">
            <a:avLst/>
          </a:prstGeom>
        </p:spPr>
      </p:pic>
      <p:pic>
        <p:nvPicPr>
          <p:cNvPr id="18" name="Picture 17">
            <a:extLst>
              <a:ext uri="{FF2B5EF4-FFF2-40B4-BE49-F238E27FC236}">
                <a16:creationId xmlns:a16="http://schemas.microsoft.com/office/drawing/2014/main" id="{B05A61D7-A397-DD99-0A93-F3121295F7B4}"/>
              </a:ext>
            </a:extLst>
          </p:cNvPr>
          <p:cNvPicPr>
            <a:picLocks noChangeAspect="1"/>
          </p:cNvPicPr>
          <p:nvPr/>
        </p:nvPicPr>
        <p:blipFill>
          <a:blip r:embed="rId9"/>
          <a:stretch>
            <a:fillRect/>
          </a:stretch>
        </p:blipFill>
        <p:spPr>
          <a:xfrm>
            <a:off x="6161006" y="3945934"/>
            <a:ext cx="5078494" cy="2313718"/>
          </a:xfrm>
          <a:prstGeom prst="rect">
            <a:avLst/>
          </a:prstGeom>
        </p:spPr>
      </p:pic>
    </p:spTree>
    <p:extLst>
      <p:ext uri="{BB962C8B-B14F-4D97-AF65-F5344CB8AC3E}">
        <p14:creationId xmlns:p14="http://schemas.microsoft.com/office/powerpoint/2010/main" val="250104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TextBox 1"/>
          <p:cNvSpPr txBox="1"/>
          <p:nvPr/>
        </p:nvSpPr>
        <p:spPr>
          <a:xfrm>
            <a:off x="822960" y="502920"/>
            <a:ext cx="10058400" cy="548640"/>
          </a:xfrm>
          <a:prstGeom prst="rect">
            <a:avLst/>
          </a:prstGeom>
          <a:noFill/>
        </p:spPr>
        <p:txBody>
          <a:bodyPr wrap="square">
            <a:spAutoFit/>
          </a:bodyPr>
          <a:lstStyle/>
          <a:p>
            <a:pPr>
              <a:defRPr sz="2600" b="1">
                <a:solidFill>
                  <a:srgbClr val="1E1E2E"/>
                </a:solidFill>
                <a:latin typeface="Calibri"/>
              </a:defRPr>
            </a:pPr>
            <a:r>
              <a:t>Current Limitations</a:t>
            </a:r>
          </a:p>
        </p:txBody>
      </p:sp>
      <p:sp>
        <p:nvSpPr>
          <p:cNvPr id="3" name="TextBox 2"/>
          <p:cNvSpPr txBox="1"/>
          <p:nvPr/>
        </p:nvSpPr>
        <p:spPr>
          <a:xfrm>
            <a:off x="822960" y="1097280"/>
            <a:ext cx="9144000" cy="365760"/>
          </a:xfrm>
          <a:prstGeom prst="rect">
            <a:avLst/>
          </a:prstGeom>
          <a:noFill/>
        </p:spPr>
        <p:txBody>
          <a:bodyPr wrap="square">
            <a:spAutoFit/>
          </a:bodyPr>
          <a:lstStyle/>
          <a:p>
            <a:pPr>
              <a:defRPr sz="1300">
                <a:solidFill>
                  <a:srgbClr val="888E9B"/>
                </a:solidFill>
                <a:latin typeface="Calibri"/>
              </a:defRPr>
            </a:pPr>
            <a:r>
              <a:t>Where the work stands and what still needs solving</a:t>
            </a:r>
          </a:p>
        </p:txBody>
      </p:sp>
      <p:sp>
        <p:nvSpPr>
          <p:cNvPr id="4" name="Oval 3"/>
          <p:cNvSpPr/>
          <p:nvPr/>
        </p:nvSpPr>
        <p:spPr>
          <a:xfrm>
            <a:off x="822960" y="1819656"/>
            <a:ext cx="128016" cy="128016"/>
          </a:xfrm>
          <a:prstGeom prst="ellipse">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1097280" y="1783080"/>
            <a:ext cx="5212080" cy="274320"/>
          </a:xfrm>
          <a:prstGeom prst="rect">
            <a:avLst/>
          </a:prstGeom>
          <a:noFill/>
        </p:spPr>
        <p:txBody>
          <a:bodyPr wrap="none">
            <a:spAutoFit/>
          </a:bodyPr>
          <a:lstStyle/>
          <a:p>
            <a:pPr>
              <a:defRPr sz="1400" b="1">
                <a:solidFill>
                  <a:srgbClr val="1E1E2E"/>
                </a:solidFill>
                <a:latin typeface="Calibri"/>
              </a:defRPr>
            </a:pPr>
            <a:r>
              <a:t>Class Imbalance</a:t>
            </a:r>
          </a:p>
        </p:txBody>
      </p:sp>
      <p:sp>
        <p:nvSpPr>
          <p:cNvPr id="6" name="TextBox 5"/>
          <p:cNvSpPr txBox="1"/>
          <p:nvPr/>
        </p:nvSpPr>
        <p:spPr>
          <a:xfrm>
            <a:off x="1097280" y="2075688"/>
            <a:ext cx="5212080" cy="899029"/>
          </a:xfrm>
          <a:prstGeom prst="rect">
            <a:avLst/>
          </a:prstGeom>
          <a:noFill/>
        </p:spPr>
        <p:txBody>
          <a:bodyPr wrap="square">
            <a:spAutoFit/>
          </a:bodyPr>
          <a:lstStyle/>
          <a:p>
            <a:pPr>
              <a:lnSpc>
                <a:spcPts val="1600"/>
              </a:lnSpc>
              <a:defRPr sz="1100">
                <a:solidFill>
                  <a:srgbClr val="888E9B"/>
                </a:solidFill>
                <a:latin typeface="Calibri"/>
              </a:defRPr>
            </a:pPr>
            <a:r>
              <a:rPr dirty="0"/>
              <a:t>The dataset is heavily skewed — most segments are rated as safe, making the unsafe classes a minority. The model achieves reasonable precision</a:t>
            </a:r>
            <a:r>
              <a:rPr lang="en-US" dirty="0"/>
              <a:t>,</a:t>
            </a:r>
            <a:r>
              <a:rPr dirty="0"/>
              <a:t> but recall for minority classes remains low, meaning it misses a portion of segments users would perceive as unsafe.</a:t>
            </a:r>
          </a:p>
        </p:txBody>
      </p:sp>
      <p:sp>
        <p:nvSpPr>
          <p:cNvPr id="7" name="Oval 6"/>
          <p:cNvSpPr/>
          <p:nvPr/>
        </p:nvSpPr>
        <p:spPr>
          <a:xfrm>
            <a:off x="822960" y="3145536"/>
            <a:ext cx="128016" cy="128016"/>
          </a:xfrm>
          <a:prstGeom prst="ellipse">
            <a:avLst/>
          </a:prstGeom>
          <a:solidFill>
            <a:srgbClr val="5A6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97280" y="3108960"/>
            <a:ext cx="5212080" cy="274320"/>
          </a:xfrm>
          <a:prstGeom prst="rect">
            <a:avLst/>
          </a:prstGeom>
          <a:noFill/>
        </p:spPr>
        <p:txBody>
          <a:bodyPr wrap="none">
            <a:spAutoFit/>
          </a:bodyPr>
          <a:lstStyle/>
          <a:p>
            <a:pPr>
              <a:defRPr sz="1400" b="1">
                <a:solidFill>
                  <a:srgbClr val="1E1E2E"/>
                </a:solidFill>
                <a:latin typeface="Calibri"/>
              </a:defRPr>
            </a:pPr>
            <a:r>
              <a:t>Missing Data</a:t>
            </a:r>
          </a:p>
        </p:txBody>
      </p:sp>
      <p:sp>
        <p:nvSpPr>
          <p:cNvPr id="9" name="TextBox 8"/>
          <p:cNvSpPr txBox="1"/>
          <p:nvPr/>
        </p:nvSpPr>
        <p:spPr>
          <a:xfrm>
            <a:off x="1097280" y="3401568"/>
            <a:ext cx="5212080" cy="822960"/>
          </a:xfrm>
          <a:prstGeom prst="rect">
            <a:avLst/>
          </a:prstGeom>
          <a:noFill/>
        </p:spPr>
        <p:txBody>
          <a:bodyPr wrap="square">
            <a:spAutoFit/>
          </a:bodyPr>
          <a:lstStyle/>
          <a:p>
            <a:pPr>
              <a:lnSpc>
                <a:spcPts val="1600"/>
              </a:lnSpc>
              <a:defRPr sz="1100">
                <a:solidFill>
                  <a:srgbClr val="888E9B"/>
                </a:solidFill>
                <a:latin typeface="Calibri"/>
              </a:defRPr>
            </a:pPr>
            <a:r>
              <a:rPr dirty="0"/>
              <a:t>Not all segments have complete attribute data. With over 300 infrastructural features per segment, gaps are inevitable and introduce noise that limits the model’s reliability in certain areas of the network.</a:t>
            </a:r>
          </a:p>
        </p:txBody>
      </p:sp>
      <p:sp>
        <p:nvSpPr>
          <p:cNvPr id="10" name="Oval 9"/>
          <p:cNvSpPr/>
          <p:nvPr/>
        </p:nvSpPr>
        <p:spPr>
          <a:xfrm>
            <a:off x="822960" y="4471416"/>
            <a:ext cx="128016" cy="128016"/>
          </a:xfrm>
          <a:prstGeom prst="ellipse">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1097280" y="4434840"/>
            <a:ext cx="5212080" cy="274320"/>
          </a:xfrm>
          <a:prstGeom prst="rect">
            <a:avLst/>
          </a:prstGeom>
          <a:noFill/>
        </p:spPr>
        <p:txBody>
          <a:bodyPr wrap="none">
            <a:spAutoFit/>
          </a:bodyPr>
          <a:lstStyle/>
          <a:p>
            <a:pPr>
              <a:defRPr sz="1400" b="1">
                <a:solidFill>
                  <a:srgbClr val="1E1E2E"/>
                </a:solidFill>
                <a:latin typeface="Calibri"/>
              </a:defRPr>
            </a:pPr>
            <a:r>
              <a:t>Model Generalisability</a:t>
            </a:r>
          </a:p>
        </p:txBody>
      </p:sp>
      <p:sp>
        <p:nvSpPr>
          <p:cNvPr id="12" name="TextBox 11"/>
          <p:cNvSpPr txBox="1"/>
          <p:nvPr/>
        </p:nvSpPr>
        <p:spPr>
          <a:xfrm>
            <a:off x="1097280" y="4727448"/>
            <a:ext cx="5212080" cy="488660"/>
          </a:xfrm>
          <a:prstGeom prst="rect">
            <a:avLst/>
          </a:prstGeom>
          <a:noFill/>
        </p:spPr>
        <p:txBody>
          <a:bodyPr wrap="square">
            <a:spAutoFit/>
          </a:bodyPr>
          <a:lstStyle/>
          <a:p>
            <a:pPr>
              <a:lnSpc>
                <a:spcPts val="1600"/>
              </a:lnSpc>
              <a:defRPr sz="1100">
                <a:solidFill>
                  <a:srgbClr val="888E9B"/>
                </a:solidFill>
                <a:latin typeface="Calibri"/>
              </a:defRPr>
            </a:pPr>
            <a:r>
              <a:rPr dirty="0"/>
              <a:t>The model has been trained on one region — we still need to test whether it </a:t>
            </a:r>
            <a:r>
              <a:rPr lang="en-US" dirty="0"/>
              <a:t>generalizes</a:t>
            </a:r>
            <a:r>
              <a:rPr dirty="0"/>
              <a:t> well to other areas with different road characteristics and user expectations.</a:t>
            </a:r>
          </a:p>
        </p:txBody>
      </p:sp>
      <p:sp>
        <p:nvSpPr>
          <p:cNvPr id="13" name="Rectangle 12"/>
          <p:cNvSpPr/>
          <p:nvPr/>
        </p:nvSpPr>
        <p:spPr>
          <a:xfrm>
            <a:off x="6766560" y="1783080"/>
            <a:ext cx="4572000" cy="411480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7040880" y="1920240"/>
            <a:ext cx="2743200" cy="228600"/>
          </a:xfrm>
          <a:prstGeom prst="rect">
            <a:avLst/>
          </a:prstGeom>
          <a:noFill/>
        </p:spPr>
        <p:txBody>
          <a:bodyPr wrap="none">
            <a:spAutoFit/>
          </a:bodyPr>
          <a:lstStyle/>
          <a:p>
            <a:pPr>
              <a:defRPr sz="900" b="1">
                <a:solidFill>
                  <a:srgbClr val="8B2F97"/>
                </a:solidFill>
                <a:latin typeface="Calibri"/>
              </a:defRPr>
            </a:pPr>
            <a:r>
              <a:t>CLASS DISTRIBUTION</a:t>
            </a:r>
          </a:p>
        </p:txBody>
      </p:sp>
      <p:sp>
        <p:nvSpPr>
          <p:cNvPr id="15" name="Rectangle 14"/>
          <p:cNvSpPr/>
          <p:nvPr/>
        </p:nvSpPr>
        <p:spPr>
          <a:xfrm>
            <a:off x="7406640" y="2823667"/>
            <a:ext cx="914400" cy="1199692"/>
          </a:xfrm>
          <a:prstGeom prst="rect">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6" name="TextBox 15"/>
          <p:cNvSpPr txBox="1"/>
          <p:nvPr/>
        </p:nvSpPr>
        <p:spPr>
          <a:xfrm>
            <a:off x="7648077" y="2595067"/>
            <a:ext cx="431529" cy="261610"/>
          </a:xfrm>
          <a:prstGeom prst="rect">
            <a:avLst/>
          </a:prstGeom>
          <a:noFill/>
        </p:spPr>
        <p:txBody>
          <a:bodyPr wrap="none">
            <a:spAutoFit/>
          </a:bodyPr>
          <a:lstStyle/>
          <a:p>
            <a:pPr algn="ctr">
              <a:defRPr sz="1100" b="1">
                <a:solidFill>
                  <a:srgbClr val="1A9E82"/>
                </a:solidFill>
                <a:latin typeface="Calibri"/>
              </a:defRPr>
            </a:pPr>
            <a:r>
              <a:rPr lang="en-US" dirty="0"/>
              <a:t>65%</a:t>
            </a:r>
            <a:endParaRPr dirty="0"/>
          </a:p>
        </p:txBody>
      </p:sp>
      <p:sp>
        <p:nvSpPr>
          <p:cNvPr id="17" name="TextBox 16"/>
          <p:cNvSpPr txBox="1"/>
          <p:nvPr/>
        </p:nvSpPr>
        <p:spPr>
          <a:xfrm>
            <a:off x="7671318" y="4078224"/>
            <a:ext cx="385042" cy="230832"/>
          </a:xfrm>
          <a:prstGeom prst="rect">
            <a:avLst/>
          </a:prstGeom>
          <a:noFill/>
        </p:spPr>
        <p:txBody>
          <a:bodyPr wrap="none">
            <a:spAutoFit/>
          </a:bodyPr>
          <a:lstStyle/>
          <a:p>
            <a:pPr algn="ctr">
              <a:defRPr sz="900">
                <a:solidFill>
                  <a:srgbClr val="888E9B"/>
                </a:solidFill>
                <a:latin typeface="Calibri"/>
              </a:defRPr>
            </a:pPr>
            <a:r>
              <a:rPr lang="en-US" dirty="0"/>
              <a:t>Safe</a:t>
            </a:r>
            <a:endParaRPr dirty="0"/>
          </a:p>
        </p:txBody>
      </p:sp>
      <p:sp>
        <p:nvSpPr>
          <p:cNvPr id="18" name="Rectangle 17"/>
          <p:cNvSpPr/>
          <p:nvPr/>
        </p:nvSpPr>
        <p:spPr>
          <a:xfrm>
            <a:off x="8641080" y="3619195"/>
            <a:ext cx="914400" cy="404164"/>
          </a:xfrm>
          <a:prstGeom prst="rect">
            <a:avLst/>
          </a:prstGeom>
          <a:solidFill>
            <a:srgbClr val="5A6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8895350" y="3408792"/>
            <a:ext cx="431529" cy="261610"/>
          </a:xfrm>
          <a:prstGeom prst="rect">
            <a:avLst/>
          </a:prstGeom>
          <a:noFill/>
        </p:spPr>
        <p:txBody>
          <a:bodyPr wrap="none">
            <a:spAutoFit/>
          </a:bodyPr>
          <a:lstStyle/>
          <a:p>
            <a:pPr algn="ctr">
              <a:defRPr sz="1100" b="1">
                <a:solidFill>
                  <a:srgbClr val="5A677D"/>
                </a:solidFill>
                <a:latin typeface="Calibri"/>
              </a:defRPr>
            </a:pPr>
            <a:r>
              <a:rPr lang="en-US" dirty="0"/>
              <a:t>17%</a:t>
            </a:r>
            <a:endParaRPr dirty="0"/>
          </a:p>
        </p:txBody>
      </p:sp>
      <p:sp>
        <p:nvSpPr>
          <p:cNvPr id="20" name="TextBox 19"/>
          <p:cNvSpPr txBox="1"/>
          <p:nvPr/>
        </p:nvSpPr>
        <p:spPr>
          <a:xfrm>
            <a:off x="8521840" y="4078224"/>
            <a:ext cx="1152880" cy="230832"/>
          </a:xfrm>
          <a:prstGeom prst="rect">
            <a:avLst/>
          </a:prstGeom>
          <a:noFill/>
        </p:spPr>
        <p:txBody>
          <a:bodyPr wrap="none">
            <a:spAutoFit/>
          </a:bodyPr>
          <a:lstStyle/>
          <a:p>
            <a:pPr algn="ctr">
              <a:defRPr sz="900">
                <a:solidFill>
                  <a:srgbClr val="888E9B"/>
                </a:solidFill>
                <a:latin typeface="Calibri"/>
              </a:defRPr>
            </a:pPr>
            <a:r>
              <a:rPr lang="en-US" dirty="0"/>
              <a:t>Occasionally_Unsafe</a:t>
            </a:r>
            <a:endParaRPr dirty="0"/>
          </a:p>
        </p:txBody>
      </p:sp>
      <p:sp>
        <p:nvSpPr>
          <p:cNvPr id="21" name="Rectangle 20"/>
          <p:cNvSpPr/>
          <p:nvPr/>
        </p:nvSpPr>
        <p:spPr>
          <a:xfrm>
            <a:off x="9875520" y="3604564"/>
            <a:ext cx="914400" cy="418795"/>
          </a:xfrm>
          <a:prstGeom prst="rect">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10116955" y="3383280"/>
            <a:ext cx="431529" cy="261610"/>
          </a:xfrm>
          <a:prstGeom prst="rect">
            <a:avLst/>
          </a:prstGeom>
          <a:noFill/>
        </p:spPr>
        <p:txBody>
          <a:bodyPr wrap="none">
            <a:spAutoFit/>
          </a:bodyPr>
          <a:lstStyle/>
          <a:p>
            <a:pPr algn="ctr">
              <a:defRPr sz="1100" b="1">
                <a:solidFill>
                  <a:srgbClr val="8B2F97"/>
                </a:solidFill>
                <a:latin typeface="Calibri"/>
              </a:defRPr>
            </a:pPr>
            <a:r>
              <a:rPr lang="en-US" dirty="0"/>
              <a:t>18%</a:t>
            </a:r>
            <a:endParaRPr dirty="0"/>
          </a:p>
        </p:txBody>
      </p:sp>
      <p:sp>
        <p:nvSpPr>
          <p:cNvPr id="23" name="TextBox 22"/>
          <p:cNvSpPr txBox="1"/>
          <p:nvPr/>
        </p:nvSpPr>
        <p:spPr>
          <a:xfrm>
            <a:off x="10076881" y="4078224"/>
            <a:ext cx="511680" cy="230832"/>
          </a:xfrm>
          <a:prstGeom prst="rect">
            <a:avLst/>
          </a:prstGeom>
          <a:noFill/>
        </p:spPr>
        <p:txBody>
          <a:bodyPr wrap="none">
            <a:spAutoFit/>
          </a:bodyPr>
          <a:lstStyle/>
          <a:p>
            <a:pPr algn="ctr">
              <a:defRPr sz="900">
                <a:solidFill>
                  <a:srgbClr val="888E9B"/>
                </a:solidFill>
                <a:latin typeface="Calibri"/>
              </a:defRPr>
            </a:pPr>
            <a:r>
              <a:rPr lang="en-US" dirty="0"/>
              <a:t>Unsafe</a:t>
            </a:r>
            <a:endParaRPr dirty="0"/>
          </a:p>
        </p:txBody>
      </p:sp>
      <p:sp>
        <p:nvSpPr>
          <p:cNvPr id="24" name="Rectangle 23"/>
          <p:cNvSpPr/>
          <p:nvPr/>
        </p:nvSpPr>
        <p:spPr>
          <a:xfrm>
            <a:off x="7315200" y="4023360"/>
            <a:ext cx="3840480" cy="7315"/>
          </a:xfrm>
          <a:prstGeom prst="rect">
            <a:avLst/>
          </a:prstGeom>
          <a:solidFill>
            <a:srgbClr val="E8EA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a:xfrm>
            <a:off x="7132320" y="4434840"/>
            <a:ext cx="3840480" cy="7315"/>
          </a:xfrm>
          <a:prstGeom prst="rect">
            <a:avLst/>
          </a:prstGeom>
          <a:solidFill>
            <a:srgbClr val="E8EA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7040880" y="4617720"/>
            <a:ext cx="2743200" cy="201168"/>
          </a:xfrm>
          <a:prstGeom prst="rect">
            <a:avLst/>
          </a:prstGeom>
          <a:noFill/>
        </p:spPr>
        <p:txBody>
          <a:bodyPr wrap="none">
            <a:spAutoFit/>
          </a:bodyPr>
          <a:lstStyle/>
          <a:p>
            <a:pPr>
              <a:defRPr sz="900" b="1">
                <a:solidFill>
                  <a:srgbClr val="5A677D"/>
                </a:solidFill>
                <a:latin typeface="Calibri"/>
              </a:defRPr>
            </a:pPr>
            <a:r>
              <a:t>FEATURE COMPLEXITY</a:t>
            </a:r>
          </a:p>
        </p:txBody>
      </p:sp>
      <p:sp>
        <p:nvSpPr>
          <p:cNvPr id="27" name="TextBox 26"/>
          <p:cNvSpPr txBox="1"/>
          <p:nvPr/>
        </p:nvSpPr>
        <p:spPr>
          <a:xfrm>
            <a:off x="6766560" y="4800600"/>
            <a:ext cx="2011680" cy="548640"/>
          </a:xfrm>
          <a:prstGeom prst="rect">
            <a:avLst/>
          </a:prstGeom>
          <a:noFill/>
        </p:spPr>
        <p:txBody>
          <a:bodyPr wrap="none">
            <a:spAutoFit/>
          </a:bodyPr>
          <a:lstStyle/>
          <a:p>
            <a:pPr algn="ctr">
              <a:defRPr sz="3600" b="1">
                <a:solidFill>
                  <a:srgbClr val="5A677D"/>
                </a:solidFill>
                <a:latin typeface="Calibri"/>
              </a:defRPr>
            </a:pPr>
            <a:r>
              <a:rPr dirty="0"/>
              <a:t>300+</a:t>
            </a:r>
          </a:p>
        </p:txBody>
      </p:sp>
      <p:sp>
        <p:nvSpPr>
          <p:cNvPr id="28" name="TextBox 27"/>
          <p:cNvSpPr txBox="1"/>
          <p:nvPr/>
        </p:nvSpPr>
        <p:spPr>
          <a:xfrm>
            <a:off x="8778240" y="4846320"/>
            <a:ext cx="2377440" cy="457200"/>
          </a:xfrm>
          <a:prstGeom prst="rect">
            <a:avLst/>
          </a:prstGeom>
          <a:noFill/>
        </p:spPr>
        <p:txBody>
          <a:bodyPr wrap="square">
            <a:spAutoFit/>
          </a:bodyPr>
          <a:lstStyle/>
          <a:p>
            <a:pPr>
              <a:lnSpc>
                <a:spcPts val="1400"/>
              </a:lnSpc>
              <a:defRPr sz="1000">
                <a:solidFill>
                  <a:srgbClr val="888E9B"/>
                </a:solidFill>
                <a:latin typeface="Calibri"/>
              </a:defRPr>
            </a:pPr>
            <a:r>
              <a:rPr dirty="0"/>
              <a:t>infrastructural attributes per segment — not all consistently available across the network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sp>
        <p:nvSpPr>
          <p:cNvPr id="2" name="TextBox 1"/>
          <p:cNvSpPr txBox="1"/>
          <p:nvPr/>
        </p:nvSpPr>
        <p:spPr>
          <a:xfrm>
            <a:off x="822960" y="502920"/>
            <a:ext cx="10058400" cy="548640"/>
          </a:xfrm>
          <a:prstGeom prst="rect">
            <a:avLst/>
          </a:prstGeom>
          <a:noFill/>
        </p:spPr>
        <p:txBody>
          <a:bodyPr wrap="square">
            <a:spAutoFit/>
          </a:bodyPr>
          <a:lstStyle/>
          <a:p>
            <a:pPr>
              <a:defRPr sz="2600" b="1">
                <a:solidFill>
                  <a:srgbClr val="1E1E2E"/>
                </a:solidFill>
                <a:latin typeface="Calibri"/>
              </a:defRPr>
            </a:pPr>
            <a:r>
              <a:t>Conclusion</a:t>
            </a:r>
          </a:p>
        </p:txBody>
      </p:sp>
      <p:sp>
        <p:nvSpPr>
          <p:cNvPr id="3" name="TextBox 2"/>
          <p:cNvSpPr txBox="1"/>
          <p:nvPr/>
        </p:nvSpPr>
        <p:spPr>
          <a:xfrm>
            <a:off x="822960" y="1280160"/>
            <a:ext cx="1828800" cy="228600"/>
          </a:xfrm>
          <a:prstGeom prst="rect">
            <a:avLst/>
          </a:prstGeom>
          <a:noFill/>
        </p:spPr>
        <p:txBody>
          <a:bodyPr wrap="none">
            <a:spAutoFit/>
          </a:bodyPr>
          <a:lstStyle/>
          <a:p>
            <a:pPr>
              <a:defRPr sz="900" b="1">
                <a:solidFill>
                  <a:srgbClr val="888E9B"/>
                </a:solidFill>
                <a:latin typeface="Calibri"/>
              </a:defRPr>
            </a:pPr>
            <a:r>
              <a:t>NEXT STEPS</a:t>
            </a:r>
          </a:p>
        </p:txBody>
      </p:sp>
      <p:sp>
        <p:nvSpPr>
          <p:cNvPr id="4" name="Rectangle 3"/>
          <p:cNvSpPr/>
          <p:nvPr/>
        </p:nvSpPr>
        <p:spPr>
          <a:xfrm>
            <a:off x="822960" y="1554480"/>
            <a:ext cx="2468880" cy="411480"/>
          </a:xfrm>
          <a:prstGeom prst="rect">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822960" y="1627632"/>
            <a:ext cx="2468880" cy="274320"/>
          </a:xfrm>
          <a:prstGeom prst="rect">
            <a:avLst/>
          </a:prstGeom>
          <a:noFill/>
        </p:spPr>
        <p:txBody>
          <a:bodyPr wrap="none">
            <a:spAutoFit/>
          </a:bodyPr>
          <a:lstStyle/>
          <a:p>
            <a:pPr algn="ctr">
              <a:defRPr sz="1200" b="1">
                <a:solidFill>
                  <a:srgbClr val="FFFFFF"/>
                </a:solidFill>
                <a:latin typeface="Calibri"/>
              </a:defRPr>
            </a:pPr>
            <a:r>
              <a:t>Model Optimisation</a:t>
            </a:r>
          </a:p>
        </p:txBody>
      </p:sp>
      <p:sp>
        <p:nvSpPr>
          <p:cNvPr id="6" name="Rectangle 5"/>
          <p:cNvSpPr/>
          <p:nvPr/>
        </p:nvSpPr>
        <p:spPr>
          <a:xfrm>
            <a:off x="3520440" y="1554480"/>
            <a:ext cx="2468880" cy="411480"/>
          </a:xfrm>
          <a:prstGeom prst="rect">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3520440" y="1627632"/>
            <a:ext cx="2468880" cy="274320"/>
          </a:xfrm>
          <a:prstGeom prst="rect">
            <a:avLst/>
          </a:prstGeom>
          <a:noFill/>
        </p:spPr>
        <p:txBody>
          <a:bodyPr wrap="none">
            <a:spAutoFit/>
          </a:bodyPr>
          <a:lstStyle/>
          <a:p>
            <a:pPr algn="ctr">
              <a:defRPr sz="1200" b="1">
                <a:solidFill>
                  <a:srgbClr val="FFFFFF"/>
                </a:solidFill>
                <a:latin typeface="Calibri"/>
              </a:defRPr>
            </a:pPr>
            <a:r>
              <a:t>Safe School Routes</a:t>
            </a:r>
          </a:p>
        </p:txBody>
      </p:sp>
      <p:sp>
        <p:nvSpPr>
          <p:cNvPr id="8" name="Rectangle 7"/>
          <p:cNvSpPr/>
          <p:nvPr/>
        </p:nvSpPr>
        <p:spPr>
          <a:xfrm>
            <a:off x="6217920" y="1554480"/>
            <a:ext cx="2468880" cy="411480"/>
          </a:xfrm>
          <a:prstGeom prst="rect">
            <a:avLst/>
          </a:prstGeom>
          <a:solidFill>
            <a:srgbClr val="5A6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6217920" y="1627632"/>
            <a:ext cx="2468880" cy="274320"/>
          </a:xfrm>
          <a:prstGeom prst="rect">
            <a:avLst/>
          </a:prstGeom>
          <a:noFill/>
        </p:spPr>
        <p:txBody>
          <a:bodyPr wrap="none">
            <a:spAutoFit/>
          </a:bodyPr>
          <a:lstStyle/>
          <a:p>
            <a:pPr algn="ctr">
              <a:defRPr sz="1200" b="1">
                <a:solidFill>
                  <a:srgbClr val="FFFFFF"/>
                </a:solidFill>
                <a:latin typeface="Calibri"/>
              </a:defRPr>
            </a:pPr>
            <a:r>
              <a:t>Feedback Loop</a:t>
            </a:r>
          </a:p>
        </p:txBody>
      </p:sp>
      <p:sp>
        <p:nvSpPr>
          <p:cNvPr id="10" name="Rectangle 9"/>
          <p:cNvSpPr/>
          <p:nvPr/>
        </p:nvSpPr>
        <p:spPr>
          <a:xfrm>
            <a:off x="8915400" y="1554480"/>
            <a:ext cx="2468880" cy="411480"/>
          </a:xfrm>
          <a:prstGeom prst="rect">
            <a:avLst/>
          </a:prstGeom>
          <a:solidFill>
            <a:srgbClr val="8B2F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8915400" y="1627632"/>
            <a:ext cx="2468880" cy="274320"/>
          </a:xfrm>
          <a:prstGeom prst="rect">
            <a:avLst/>
          </a:prstGeom>
          <a:noFill/>
        </p:spPr>
        <p:txBody>
          <a:bodyPr wrap="none">
            <a:spAutoFit/>
          </a:bodyPr>
          <a:lstStyle/>
          <a:p>
            <a:pPr algn="ctr">
              <a:defRPr sz="1200" b="1">
                <a:solidFill>
                  <a:srgbClr val="FFFFFF"/>
                </a:solidFill>
                <a:latin typeface="Calibri"/>
              </a:defRPr>
            </a:pPr>
            <a:r>
              <a:t>Personalisation</a:t>
            </a:r>
          </a:p>
        </p:txBody>
      </p:sp>
      <p:sp>
        <p:nvSpPr>
          <p:cNvPr id="12" name="Rectangle 11"/>
          <p:cNvSpPr/>
          <p:nvPr/>
        </p:nvSpPr>
        <p:spPr>
          <a:xfrm>
            <a:off x="822960" y="2286000"/>
            <a:ext cx="10515600" cy="7315"/>
          </a:xfrm>
          <a:prstGeom prst="rect">
            <a:avLst/>
          </a:prstGeom>
          <a:solidFill>
            <a:srgbClr val="E8EA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822960" y="2514600"/>
            <a:ext cx="2743200" cy="228600"/>
          </a:xfrm>
          <a:prstGeom prst="rect">
            <a:avLst/>
          </a:prstGeom>
          <a:noFill/>
        </p:spPr>
        <p:txBody>
          <a:bodyPr wrap="none">
            <a:spAutoFit/>
          </a:bodyPr>
          <a:lstStyle/>
          <a:p>
            <a:pPr>
              <a:defRPr sz="1000" b="1">
                <a:solidFill>
                  <a:srgbClr val="1A9E82"/>
                </a:solidFill>
                <a:latin typeface="Calibri"/>
              </a:defRPr>
            </a:pPr>
            <a:r>
              <a:t>KEY TAKEAWAYS</a:t>
            </a:r>
          </a:p>
        </p:txBody>
      </p:sp>
      <p:sp>
        <p:nvSpPr>
          <p:cNvPr id="14" name="Rectangle 13"/>
          <p:cNvSpPr/>
          <p:nvPr/>
        </p:nvSpPr>
        <p:spPr>
          <a:xfrm>
            <a:off x="822960" y="2880360"/>
            <a:ext cx="10515600" cy="2926080"/>
          </a:xfrm>
          <a:prstGeom prst="rect">
            <a:avLst/>
          </a:prstGeom>
          <a:solidFill>
            <a:srgbClr val="FFFFFF"/>
          </a:solidFill>
          <a:ln w="6350">
            <a:solidFill>
              <a:srgbClr val="E8EA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a:xfrm>
            <a:off x="822960" y="2880360"/>
            <a:ext cx="54864" cy="2926080"/>
          </a:xfrm>
          <a:prstGeom prst="rect">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a:xfrm>
            <a:off x="1188720" y="3246120"/>
            <a:ext cx="164592" cy="27432"/>
          </a:xfrm>
          <a:prstGeom prst="rect">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1508760" y="3154680"/>
            <a:ext cx="9509760" cy="731520"/>
          </a:xfrm>
          <a:prstGeom prst="rect">
            <a:avLst/>
          </a:prstGeom>
          <a:noFill/>
        </p:spPr>
        <p:txBody>
          <a:bodyPr wrap="square">
            <a:spAutoFit/>
          </a:bodyPr>
          <a:lstStyle/>
          <a:p>
            <a:pPr>
              <a:lnSpc>
                <a:spcPts val="2100"/>
              </a:lnSpc>
              <a:defRPr sz="1400">
                <a:solidFill>
                  <a:srgbClr val="444455"/>
                </a:solidFill>
                <a:latin typeface="Calibri"/>
              </a:defRPr>
            </a:pPr>
            <a:r>
              <a:t>Safe routing brings a missing layer to proactive infrastructure safety — it shifts the focus from reacting to crashes to preventing uncomfortable and risky experiences before they occur.</a:t>
            </a:r>
          </a:p>
        </p:txBody>
      </p:sp>
      <p:sp>
        <p:nvSpPr>
          <p:cNvPr id="18" name="Rectangle 17"/>
          <p:cNvSpPr/>
          <p:nvPr/>
        </p:nvSpPr>
        <p:spPr>
          <a:xfrm>
            <a:off x="1188720" y="4114800"/>
            <a:ext cx="164592" cy="27432"/>
          </a:xfrm>
          <a:prstGeom prst="rect">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1508760" y="4023360"/>
            <a:ext cx="9509760" cy="731520"/>
          </a:xfrm>
          <a:prstGeom prst="rect">
            <a:avLst/>
          </a:prstGeom>
          <a:noFill/>
        </p:spPr>
        <p:txBody>
          <a:bodyPr wrap="square">
            <a:spAutoFit/>
          </a:bodyPr>
          <a:lstStyle/>
          <a:p>
            <a:pPr>
              <a:lnSpc>
                <a:spcPts val="2100"/>
              </a:lnSpc>
              <a:defRPr sz="1400">
                <a:solidFill>
                  <a:srgbClr val="444455"/>
                </a:solidFill>
                <a:latin typeface="Calibri"/>
              </a:defRPr>
            </a:pPr>
            <a:r>
              <a:t>By grounding route decisions in how people actually perceive roads, this work connects infrastructure assessment directly to everyday mobility choices.</a:t>
            </a:r>
          </a:p>
        </p:txBody>
      </p:sp>
      <p:sp>
        <p:nvSpPr>
          <p:cNvPr id="20" name="Rectangle 19"/>
          <p:cNvSpPr/>
          <p:nvPr/>
        </p:nvSpPr>
        <p:spPr>
          <a:xfrm>
            <a:off x="1188720" y="4983480"/>
            <a:ext cx="164592" cy="27432"/>
          </a:xfrm>
          <a:prstGeom prst="rect">
            <a:avLst/>
          </a:prstGeom>
          <a:solidFill>
            <a:srgbClr val="1A9E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1508760" y="4892040"/>
            <a:ext cx="9509760" cy="731520"/>
          </a:xfrm>
          <a:prstGeom prst="rect">
            <a:avLst/>
          </a:prstGeom>
          <a:noFill/>
        </p:spPr>
        <p:txBody>
          <a:bodyPr wrap="square">
            <a:spAutoFit/>
          </a:bodyPr>
          <a:lstStyle/>
          <a:p>
            <a:pPr>
              <a:lnSpc>
                <a:spcPts val="2100"/>
              </a:lnSpc>
              <a:defRPr sz="1400">
                <a:solidFill>
                  <a:srgbClr val="444455"/>
                </a:solidFill>
                <a:latin typeface="Calibri"/>
              </a:defRPr>
            </a:pPr>
            <a:r>
              <a:t>The working prototype demonstrates that integrating subjective safety into routing is feasible — opening the door to safety-aware navigation at scale.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83848C2-3636-9CF0-E0AC-6443B9BAE0E1}"/>
              </a:ext>
            </a:extLst>
          </p:cNvPr>
          <p:cNvSpPr>
            <a:spLocks noGrp="1" noChangeArrowheads="1"/>
          </p:cNvSpPr>
          <p:nvPr>
            <p:ph type="ctrTitle"/>
          </p:nvPr>
        </p:nvSpPr>
        <p:spPr>
          <a:xfrm>
            <a:off x="393700" y="315913"/>
            <a:ext cx="11382375" cy="3113087"/>
          </a:xfrm>
        </p:spPr>
        <p:txBody>
          <a:bodyPr/>
          <a:lstStyle/>
          <a:p>
            <a:r>
              <a:rPr lang="en-GB" noProof="0" dirty="0"/>
              <a:t>Thank you!</a:t>
            </a:r>
          </a:p>
        </p:txBody>
      </p:sp>
      <p:sp>
        <p:nvSpPr>
          <p:cNvPr id="3" name="Subtitle 2">
            <a:extLst>
              <a:ext uri="{FF2B5EF4-FFF2-40B4-BE49-F238E27FC236}">
                <a16:creationId xmlns:a16="http://schemas.microsoft.com/office/drawing/2014/main" id="{D6534047-7F8B-88FD-7EFA-36DD25780ECD}"/>
              </a:ext>
            </a:extLst>
          </p:cNvPr>
          <p:cNvSpPr>
            <a:spLocks noGrp="1"/>
          </p:cNvSpPr>
          <p:nvPr>
            <p:ph type="subTitle" idx="1"/>
          </p:nvPr>
        </p:nvSpPr>
        <p:spPr>
          <a:xfrm>
            <a:off x="393700" y="3575050"/>
            <a:ext cx="11382375" cy="2281238"/>
          </a:xfrm>
        </p:spPr>
        <p:txBody>
          <a:bodyPr rtlCol="0">
            <a:normAutofit/>
          </a:bodyPr>
          <a:lstStyle/>
          <a:p>
            <a:pPr fontAlgn="auto">
              <a:spcAft>
                <a:spcPts val="0"/>
              </a:spcAft>
              <a:buClr>
                <a:schemeClr val="tx2">
                  <a:lumMod val="40000"/>
                  <a:lumOff val="60000"/>
                </a:schemeClr>
              </a:buClr>
              <a:defRPr/>
            </a:pPr>
            <a:r>
              <a:rPr lang="en-GB" noProof="0" dirty="0"/>
              <a:t>Akanksha Agarwal </a:t>
            </a:r>
          </a:p>
          <a:p>
            <a:pPr fontAlgn="auto">
              <a:spcAft>
                <a:spcPts val="0"/>
              </a:spcAft>
              <a:buClr>
                <a:schemeClr val="tx2">
                  <a:lumMod val="40000"/>
                  <a:lumOff val="60000"/>
                </a:schemeClr>
              </a:buClr>
              <a:defRPr/>
            </a:pPr>
            <a:r>
              <a:rPr lang="nl-BE" dirty="0"/>
              <a:t>Transportation Research Institute (IMOB), Hasselt University</a:t>
            </a:r>
          </a:p>
          <a:p>
            <a:pPr fontAlgn="auto">
              <a:spcAft>
                <a:spcPts val="0"/>
              </a:spcAft>
              <a:buClr>
                <a:schemeClr val="tx2">
                  <a:lumMod val="40000"/>
                  <a:lumOff val="60000"/>
                </a:schemeClr>
              </a:buClr>
              <a:defRPr/>
            </a:pPr>
            <a:r>
              <a:rPr lang="en-GB" noProof="0" dirty="0"/>
              <a:t>Contact: akanksha.agarwal@uhasselt.be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VORY">
      <a:dk1>
        <a:sysClr val="windowText" lastClr="000000"/>
      </a:dk1>
      <a:lt1>
        <a:srgbClr val="FFFFFF"/>
      </a:lt1>
      <a:dk2>
        <a:srgbClr val="44546A"/>
      </a:dk2>
      <a:lt2>
        <a:srgbClr val="E7E6E6"/>
      </a:lt2>
      <a:accent1>
        <a:srgbClr val="556A85"/>
      </a:accent1>
      <a:accent2>
        <a:srgbClr val="8496B0"/>
      </a:accent2>
      <a:accent3>
        <a:srgbClr val="CC00CC"/>
      </a:accent3>
      <a:accent4>
        <a:srgbClr val="00D4AD"/>
      </a:accent4>
      <a:accent5>
        <a:srgbClr val="00B0F0"/>
      </a:accent5>
      <a:accent6>
        <a:srgbClr val="FFFFC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60FE826-304C-448F-A586-3BB11781423C}" vid="{6E343E84-6C68-4897-B606-F6F97706B6F6}"/>
    </a:ext>
  </a:extLst>
</a:theme>
</file>

<file path=ppt/theme/theme3.xml><?xml version="1.0" encoding="utf-8"?>
<a:theme xmlns:a="http://schemas.openxmlformats.org/drawingml/2006/main" name="2_Office Theme">
  <a:themeElements>
    <a:clrScheme name="IVORY">
      <a:dk1>
        <a:sysClr val="windowText" lastClr="000000"/>
      </a:dk1>
      <a:lt1>
        <a:srgbClr val="FFFFFF"/>
      </a:lt1>
      <a:dk2>
        <a:srgbClr val="44546A"/>
      </a:dk2>
      <a:lt2>
        <a:srgbClr val="E7E6E6"/>
      </a:lt2>
      <a:accent1>
        <a:srgbClr val="556A85"/>
      </a:accent1>
      <a:accent2>
        <a:srgbClr val="8496B0"/>
      </a:accent2>
      <a:accent3>
        <a:srgbClr val="CC00CC"/>
      </a:accent3>
      <a:accent4>
        <a:srgbClr val="00D4AD"/>
      </a:accent4>
      <a:accent5>
        <a:srgbClr val="00B0F0"/>
      </a:accent5>
      <a:accent6>
        <a:srgbClr val="FFFFC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60FE826-304C-448F-A586-3BB11781423C}" vid="{6E343E84-6C68-4897-B606-F6F97706B6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IVORY">
    <a:dk1>
      <a:sysClr val="windowText" lastClr="000000"/>
    </a:dk1>
    <a:lt1>
      <a:srgbClr val="FFFFFF"/>
    </a:lt1>
    <a:dk2>
      <a:srgbClr val="44546A"/>
    </a:dk2>
    <a:lt2>
      <a:srgbClr val="E7E6E6"/>
    </a:lt2>
    <a:accent1>
      <a:srgbClr val="556A85"/>
    </a:accent1>
    <a:accent2>
      <a:srgbClr val="8496B0"/>
    </a:accent2>
    <a:accent3>
      <a:srgbClr val="CC00CC"/>
    </a:accent3>
    <a:accent4>
      <a:srgbClr val="00D4AD"/>
    </a:accent4>
    <a:accent5>
      <a:srgbClr val="00B0F0"/>
    </a:accent5>
    <a:accent6>
      <a:srgbClr val="FFFFCC"/>
    </a:accent6>
    <a:hlink>
      <a:srgbClr val="0563C1"/>
    </a:hlink>
    <a:folHlink>
      <a:srgbClr val="954F72"/>
    </a:folHlink>
  </a:clrScheme>
</a:themeOverride>
</file>

<file path=ppt/theme/themeOverride2.xml><?xml version="1.0" encoding="utf-8"?>
<a:themeOverride xmlns:a="http://schemas.openxmlformats.org/drawingml/2006/main">
  <a:clrScheme name="IVORY">
    <a:dk1>
      <a:sysClr val="windowText" lastClr="000000"/>
    </a:dk1>
    <a:lt1>
      <a:srgbClr val="FFFFFF"/>
    </a:lt1>
    <a:dk2>
      <a:srgbClr val="44546A"/>
    </a:dk2>
    <a:lt2>
      <a:srgbClr val="E7E6E6"/>
    </a:lt2>
    <a:accent1>
      <a:srgbClr val="556A85"/>
    </a:accent1>
    <a:accent2>
      <a:srgbClr val="8496B0"/>
    </a:accent2>
    <a:accent3>
      <a:srgbClr val="CC00CC"/>
    </a:accent3>
    <a:accent4>
      <a:srgbClr val="00D4AD"/>
    </a:accent4>
    <a:accent5>
      <a:srgbClr val="00B0F0"/>
    </a:accent5>
    <a:accent6>
      <a:srgbClr val="FFFFC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66E3007DE3014ABEFA36105C5A1A6A" ma:contentTypeVersion="13" ma:contentTypeDescription="Create a new document." ma:contentTypeScope="" ma:versionID="caeec362e601d97f8b23dc0c8858d290">
  <xsd:schema xmlns:xsd="http://www.w3.org/2001/XMLSchema" xmlns:xs="http://www.w3.org/2001/XMLSchema" xmlns:p="http://schemas.microsoft.com/office/2006/metadata/properties" xmlns:ns2="d98294e5-662f-48d8-89fd-cd0e6e1ef752" xmlns:ns3="b42a19f6-649e-424c-912a-9037d474f63d" targetNamespace="http://schemas.microsoft.com/office/2006/metadata/properties" ma:root="true" ma:fieldsID="b82393b78a80d5c5fef65669f61f1797" ns2:_="" ns3:_="">
    <xsd:import namespace="d98294e5-662f-48d8-89fd-cd0e6e1ef752"/>
    <xsd:import namespace="b42a19f6-649e-424c-912a-9037d474f63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294e5-662f-48d8-89fd-cd0e6e1ef7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a92cc5-af17-4287-9dd1-4663beed3e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a19f6-649e-424c-912a-9037d474f63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f93f49c-c6f3-46fc-ab7a-9f89cb2ea768}" ma:internalName="TaxCatchAll" ma:showField="CatchAllData" ma:web="b42a19f6-649e-424c-912a-9037d474f6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2a19f6-649e-424c-912a-9037d474f63d" xsi:nil="true"/>
    <lcf76f155ced4ddcb4097134ff3c332f xmlns="d98294e5-662f-48d8-89fd-cd0e6e1ef7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EE40B2-76D8-40ED-9868-40E482C6692C}"/>
</file>

<file path=customXml/itemProps2.xml><?xml version="1.0" encoding="utf-8"?>
<ds:datastoreItem xmlns:ds="http://schemas.openxmlformats.org/officeDocument/2006/customXml" ds:itemID="{13DCD3F3-4D8B-4D39-A899-F047F9446476}"/>
</file>

<file path=customXml/itemProps3.xml><?xml version="1.0" encoding="utf-8"?>
<ds:datastoreItem xmlns:ds="http://schemas.openxmlformats.org/officeDocument/2006/customXml" ds:itemID="{0E8C6D86-841C-4467-8451-2FF8114CA906}"/>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Widescreen</PresentationFormat>
  <Paragraphs>102</Paragraphs>
  <Slides>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Aptos</vt:lpstr>
      <vt:lpstr>Arial</vt:lpstr>
      <vt:lpstr>Calibri</vt:lpstr>
      <vt:lpstr>Courier New</vt:lpstr>
      <vt:lpstr>Wingdings</vt:lpstr>
      <vt:lpstr>Office Theme</vt:lpstr>
      <vt:lpstr>1_Office Theme</vt:lpstr>
      <vt:lpstr>2_Office Theme</vt:lpstr>
      <vt:lpstr>Integrating Subjective Safety Perceptions into Routing Algorithms Using Infrastructural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AGARWAL Akanksha</cp:lastModifiedBy>
  <cp:revision>5</cp:revision>
  <dcterms:created xsi:type="dcterms:W3CDTF">2013-01-27T09:14:16Z</dcterms:created>
  <dcterms:modified xsi:type="dcterms:W3CDTF">2026-04-13T19:07:23Z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0x010100AD66E3007DE3014ABEFA36105C5A1A6A</vt:lpwstr>
  </property>
</Properties>
</file>